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FFFFFF"/>
                </a:solidFill>
              </a:defRPr>
            </a:pPr>
            <a:r>
              <a:t>Erasmus+ Capacity Building in Higher Education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</a:defRPr>
            </a:pPr>
            <a:r>
              <a:t>Interactive Workshop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3774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FFFFFF"/>
                </a:solidFill>
              </a:defRPr>
            </a:pPr>
            <a:r>
              <a:t>Session 5: Breakouts &amp; Action Planning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0175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FFFFFF"/>
                </a:solidFill>
              </a:defRPr>
            </a:pPr>
            <a:r>
              <a:t>WP3 Kick-off Meeting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93192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GREEN FINANCE Project</a:t>
            </a:r>
          </a:p>
          <a:p>
            <a:pPr algn="ctr">
              <a:defRPr sz="1400">
                <a:solidFill>
                  <a:srgbClr val="FFFFFF"/>
                </a:solidFill>
              </a:defRPr>
            </a:pPr>
            <a:r>
              <a:t>August 2026 | Virtual Meeting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2 of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Breakout Session Instructions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Structure &amp; Roles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Session Structure (45 minutes)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737360"/>
            <a:ext cx="1097280" cy="32004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78308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0-5 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7360" y="1783080"/>
            <a:ext cx="6949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Instructions &amp; Setup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148840"/>
            <a:ext cx="1097280" cy="32004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19456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5-30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2194560"/>
            <a:ext cx="6949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Breakout Discussion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560320"/>
            <a:ext cx="1097280" cy="32004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2606039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30-40 min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37360" y="2606039"/>
            <a:ext cx="6949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Report Back (5 min/team)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2971800"/>
            <a:ext cx="1097280" cy="32004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" y="3017520"/>
            <a:ext cx="10972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40-45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37360" y="3017520"/>
            <a:ext cx="6949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Wrap-up &amp; Next Steps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4320" y="347472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Breakout Groups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3840480"/>
            <a:ext cx="8229600" cy="914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" y="3886200"/>
            <a:ext cx="3931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E7B1E"/>
                </a:solidFill>
              </a:defRPr>
            </a:pPr>
            <a:r>
              <a:t>Room 1: Team 1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UT, LBUS, UNISI + Asian Partners (Modules 1-3)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54880" y="3886200"/>
            <a:ext cx="3931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3333B2"/>
                </a:solidFill>
              </a:defRPr>
            </a:pPr>
            <a:r>
              <a:t>Room 2: Team 2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OU, IHF + Asian Partners (Modules 4-5)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320" y="493776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Roles (assign within each team)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530352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45214"/>
                </a:solidFill>
              </a:defRPr>
            </a:pPr>
            <a:r>
              <a:t>Facilitator: </a:t>
            </a:r>
            <a:r>
              <a:rPr sz="1000" b="0">
                <a:solidFill>
                  <a:srgbClr val="1A1A2E"/>
                </a:solidFill>
              </a:rPr>
              <a:t>Keep discussion on track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00600" y="530352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45214"/>
                </a:solidFill>
              </a:defRPr>
            </a:pPr>
            <a:r>
              <a:t>Note-taker: </a:t>
            </a:r>
            <a:r>
              <a:rPr sz="1000" b="0">
                <a:solidFill>
                  <a:srgbClr val="1A1A2E"/>
                </a:solidFill>
              </a:rPr>
              <a:t>Document key points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580644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45214"/>
                </a:solidFill>
              </a:defRPr>
            </a:pPr>
            <a:r>
              <a:t>Timekeeper: </a:t>
            </a:r>
            <a:r>
              <a:rPr sz="1000" b="0">
                <a:solidFill>
                  <a:srgbClr val="1A1A2E"/>
                </a:solidFill>
              </a:rPr>
              <a:t>Monitor 25-minute discussion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00600" y="580644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45214"/>
                </a:solidFill>
              </a:defRPr>
            </a:pPr>
            <a:r>
              <a:t>Reporter: </a:t>
            </a:r>
            <a:r>
              <a:rPr sz="1000" b="0">
                <a:solidFill>
                  <a:srgbClr val="1A1A2E"/>
                </a:solidFill>
              </a:rPr>
              <a:t>Present findings (5 min)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3 of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Team 1 Discussion Prompts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Sustainable Investment Focus (Modules 1-3)</a:t>
            </a:r>
          </a:p>
        </p:txBody>
      </p:sp>
      <p:sp>
        <p:nvSpPr>
          <p:cNvPr id="6" name="Rectangle 5"/>
          <p:cNvSpPr/>
          <p:nvPr/>
        </p:nvSpPr>
        <p:spPr>
          <a:xfrm>
            <a:off x="274320" y="1371600"/>
            <a:ext cx="8595360" cy="45720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1417320"/>
            <a:ext cx="8412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Team 1: </a:t>
            </a:r>
            <a:r>
              <a:rPr sz="1100" b="0">
                <a:solidFill>
                  <a:srgbClr val="1A1A2E"/>
                </a:solidFill>
              </a:rPr>
              <a:t>UT, LBUS, UNISI + Asian Partners | Focus: Modules 1-3 (Foundations, Investment, ESG)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192024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Discussion Questions (25 minutes)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286000"/>
            <a:ext cx="8229600" cy="2743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2313432"/>
            <a:ext cx="8046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FFFFF"/>
                </a:solidFill>
              </a:defRPr>
            </a:pPr>
            <a:r>
              <a:t>Module 1: Green Finance Fundamentals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606040"/>
            <a:ext cx="8046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• What foundational concepts are most critical?</a:t>
            </a:r>
            <a:br/>
            <a:r>
              <a:t>• How to balance theory vs. Southeast Asian context?</a:t>
            </a:r>
            <a:br/>
            <a:r>
              <a:t>• Case study priorities?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3474720"/>
            <a:ext cx="8229600" cy="2743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3502151"/>
            <a:ext cx="8046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FFFFF"/>
                </a:solidFill>
              </a:defRPr>
            </a:pPr>
            <a:r>
              <a:t>Module 2: Sustainable Investment Strategies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794759"/>
            <a:ext cx="8046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• Which investment instruments to emphasize?</a:t>
            </a:r>
            <a:br/>
            <a:r>
              <a:t>• How to integrate local market examples?</a:t>
            </a:r>
            <a:br/>
            <a:r>
              <a:t>• Assessment approach?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4690872"/>
            <a:ext cx="8046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FFFFF"/>
                </a:solidFill>
              </a:defRPr>
            </a:pPr>
            <a:r>
              <a:t>Module 3: ESG Integration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983479"/>
            <a:ext cx="8046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• ESG framework selection rationale?</a:t>
            </a:r>
            <a:br/>
            <a:r>
              <a:t>• Data availability in ASEAN markets?</a:t>
            </a:r>
            <a:br/>
            <a:r>
              <a:t>• Practical exercises needed?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852160"/>
            <a:ext cx="8229600" cy="64008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5897880"/>
            <a:ext cx="8046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45214"/>
                </a:solidFill>
              </a:defRPr>
            </a:pPr>
            <a:r>
              <a:t>Action Item Focus: </a:t>
            </a:r>
            <a:r>
              <a:rPr sz="1000" b="0">
                <a:solidFill>
                  <a:srgbClr val="1A1A2E"/>
                </a:solidFill>
              </a:rPr>
              <a:t>☐ Identify 2-3 priority case studies  ☐ Define assessment framework  ☐ List data sources needed  ☐ Determine EU-Asian workload split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4 of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Team 2 Discussion Prompts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Policy Development Focus (Modules 4-5)</a:t>
            </a:r>
          </a:p>
        </p:txBody>
      </p:sp>
      <p:sp>
        <p:nvSpPr>
          <p:cNvPr id="6" name="Rectangle 5"/>
          <p:cNvSpPr/>
          <p:nvPr/>
        </p:nvSpPr>
        <p:spPr>
          <a:xfrm>
            <a:off x="274320" y="1371600"/>
            <a:ext cx="8595360" cy="457200"/>
          </a:xfrm>
          <a:prstGeom prst="rect">
            <a:avLst/>
          </a:prstGeom>
          <a:solidFill>
            <a:srgbClr val="ADADE0"/>
          </a:solidFill>
          <a:ln>
            <a:solidFill>
              <a:srgbClr val="3333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1417320"/>
            <a:ext cx="8412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333B2"/>
                </a:solidFill>
              </a:defRPr>
            </a:pPr>
            <a:r>
              <a:t>Team 2: </a:t>
            </a:r>
            <a:r>
              <a:rPr sz="1100" b="0">
                <a:solidFill>
                  <a:srgbClr val="1A1A2E"/>
                </a:solidFill>
              </a:rPr>
              <a:t>OU, IHF + Asian Partners | Focus: Modules 4-5 (Policy Frameworks, ASEAN Context)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192024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Discussion Questions (25 minutes)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286000"/>
            <a:ext cx="8229600" cy="27432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2313432"/>
            <a:ext cx="8046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FFFFF"/>
                </a:solidFill>
              </a:defRPr>
            </a:pPr>
            <a:r>
              <a:t>Module 4: Policy &amp; Regulatory Frameworks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606040"/>
            <a:ext cx="8046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• EU taxonomy vs. ASEAN frameworks - how to balance?</a:t>
            </a:r>
            <a:br/>
            <a:r>
              <a:t>• Which national regulations to highlight?</a:t>
            </a:r>
            <a:br/>
            <a:r>
              <a:t>• Industry stakeholder engagement approach?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3474720"/>
            <a:ext cx="8229600" cy="27432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3502151"/>
            <a:ext cx="8046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FFFFF"/>
                </a:solidFill>
              </a:defRPr>
            </a:pPr>
            <a:r>
              <a:t>Module 5: ASEAN Green Finance Landscape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794759"/>
            <a:ext cx="8046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• Country-specific priorities (Vietnam, Thailand, Philippines)?</a:t>
            </a:r>
            <a:br/>
            <a:r>
              <a:t>• Regional vs. national focus?</a:t>
            </a:r>
            <a:br/>
            <a:r>
              <a:t>• Comparative analysis structure?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" y="475488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Regional Focus Areas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12064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7F0E"/>
                </a:solidFill>
              </a:defRPr>
            </a:pPr>
            <a:r>
              <a:t>Vietnam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11680" y="5120640"/>
            <a:ext cx="6675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Central bank green credit policies, VGBS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557784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7F0E"/>
                </a:solidFill>
              </a:defRPr>
            </a:pPr>
            <a:r>
              <a:t>Thailand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11680" y="5577840"/>
            <a:ext cx="6675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SEC sustainability requirements, green bond market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03504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7F0E"/>
                </a:solidFill>
              </a:defRPr>
            </a:pPr>
            <a:r>
              <a:t>Philippines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11680" y="6035040"/>
            <a:ext cx="6675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Sustainable Finance Framework, BSP circulars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5852160"/>
            <a:ext cx="8229600" cy="64008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5897880"/>
            <a:ext cx="8046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333B2"/>
                </a:solidFill>
              </a:defRPr>
            </a:pPr>
            <a:r>
              <a:t>Action Item Focus: </a:t>
            </a:r>
            <a:r>
              <a:rPr sz="1000" b="0">
                <a:solidFill>
                  <a:srgbClr val="1A1A2E"/>
                </a:solidFill>
              </a:rPr>
              <a:t>☐ Map country-specific regulations  ☐ Identify policy experts/guest speakers  ☐ Define comparative framework  ☐ Outline industry partnership needs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5 of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Action Item Template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Document Your Team's Action Items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Action Item Format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737360"/>
            <a:ext cx="457200" cy="32004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764792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ID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1737360"/>
            <a:ext cx="2743200" cy="32004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764792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Action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0" y="1737360"/>
            <a:ext cx="1371600" cy="32004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0" y="1764792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Owner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0" y="1737360"/>
            <a:ext cx="1097280" cy="32004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0" y="1764792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Due Date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26480" y="1737360"/>
            <a:ext cx="914400" cy="32004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26480" y="1764792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Status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40880" y="1737360"/>
            <a:ext cx="2103120" cy="32004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040880" y="1764792"/>
            <a:ext cx="2103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Notes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2057400"/>
            <a:ext cx="457200" cy="365760"/>
          </a:xfrm>
          <a:prstGeom prst="rect">
            <a:avLst/>
          </a:prstGeom>
          <a:solidFill>
            <a:srgbClr val="F8F9FA"/>
          </a:solidFill>
          <a:ln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2920" y="2103120"/>
            <a:ext cx="365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1A1A2E"/>
                </a:solidFill>
              </a:defRPr>
            </a:pPr>
            <a:r>
              <a:t>T1-A1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057400"/>
            <a:ext cx="2743200" cy="365760"/>
          </a:xfrm>
          <a:prstGeom prst="rect">
            <a:avLst/>
          </a:prstGeom>
          <a:solidFill>
            <a:srgbClr val="F8F9FA"/>
          </a:solidFill>
          <a:ln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0120" y="2103120"/>
            <a:ext cx="2651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Develop case study outline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57600" y="2057400"/>
            <a:ext cx="1371600" cy="365760"/>
          </a:xfrm>
          <a:prstGeom prst="rect">
            <a:avLst/>
          </a:prstGeom>
          <a:solidFill>
            <a:srgbClr val="F8F9FA"/>
          </a:solidFill>
          <a:ln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703320" y="2103120"/>
            <a:ext cx="1280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LBUS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0" y="2057400"/>
            <a:ext cx="1097280" cy="365760"/>
          </a:xfrm>
          <a:prstGeom prst="rect">
            <a:avLst/>
          </a:prstGeom>
          <a:solidFill>
            <a:srgbClr val="F8F9FA"/>
          </a:solidFill>
          <a:ln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74920" y="2103120"/>
            <a:ext cx="100583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Aug 21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26480" y="2057400"/>
            <a:ext cx="914400" cy="365760"/>
          </a:xfrm>
          <a:prstGeom prst="rect">
            <a:avLst/>
          </a:prstGeom>
          <a:solidFill>
            <a:srgbClr val="F8F9FA"/>
          </a:solidFill>
          <a:ln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172200" y="2103120"/>
            <a:ext cx="822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Pending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040880" y="2057400"/>
            <a:ext cx="2103120" cy="365760"/>
          </a:xfrm>
          <a:prstGeom prst="rect">
            <a:avLst/>
          </a:prstGeom>
          <a:solidFill>
            <a:srgbClr val="F8F9FA"/>
          </a:solidFill>
          <a:ln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086600" y="2103120"/>
            <a:ext cx="20116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Focus: Vietnam market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4320" y="265176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Priority Categories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3017520"/>
            <a:ext cx="1828800" cy="36576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3063239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P1 - Critical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468880" y="3063239"/>
            <a:ext cx="6217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Must complete before Sprint 1 starts (Aug 8)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3566160"/>
            <a:ext cx="1828800" cy="36576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3611879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P2 - High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468880" y="3611879"/>
            <a:ext cx="6217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Complete during Sprint 1 (Aug 8-28)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57200" y="4114800"/>
            <a:ext cx="1828800" cy="365760"/>
          </a:xfrm>
          <a:prstGeom prst="rect">
            <a:avLst/>
          </a:prstGeom>
          <a:solidFill>
            <a:srgbClr val="FF7F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416052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P3 - Medium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468880" y="4160520"/>
            <a:ext cx="6217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Complete by training session (Oct/Nov 2026)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663440"/>
            <a:ext cx="1828800" cy="36576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57200" y="4709159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P4 - Low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468880" y="4709159"/>
            <a:ext cx="6217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Can defer to later sprints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57200" y="5486400"/>
            <a:ext cx="8229600" cy="91440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48640" y="5532120"/>
            <a:ext cx="8046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Action Item Guidelines: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• Be specific: 'Develop case study outline' not 'Work on case studies'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• Single owner per action (can have multiple team members involved)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• Realistic due dates aligned with sprints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• Aim for 4-6 action items per team today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6 of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Wrap-Up &amp; Next Steps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From Discussion to Action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Today's Outcomes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737360"/>
            <a:ext cx="8229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✓ Shared understanding of WP3 scope and timeline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✓ Team-specific module discussions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✓ Initial action items identified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✓ Collaboration channels established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7432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Key Dates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3108960"/>
            <a:ext cx="8229600" cy="109728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320040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E7B1E"/>
                </a:solidFill>
              </a:defRPr>
            </a:pPr>
            <a:r>
              <a:t>Aug 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7360" y="3200400"/>
            <a:ext cx="6766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Sprint setup &amp; GitHub finalization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45643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E7B1E"/>
                </a:solidFill>
              </a:defRPr>
            </a:pPr>
            <a:r>
              <a:t>Aug 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37360" y="3456432"/>
            <a:ext cx="6766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Sprint 1 starts (3-week cycle)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712464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E7B1E"/>
                </a:solidFill>
              </a:defRPr>
            </a:pPr>
            <a:r>
              <a:t>Aug 14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37360" y="3712464"/>
            <a:ext cx="6766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First team sync meeting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3968496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E7B1E"/>
                </a:solidFill>
              </a:defRPr>
            </a:pPr>
            <a:r>
              <a:t>Aug 28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3968496"/>
            <a:ext cx="67665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Sprint 1 review &amp; retrospective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38912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Immediate Actions (Next 3 Days)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4782312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t>Who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60320" y="4782312"/>
            <a:ext cx="5943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t>What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5029200"/>
            <a:ext cx="8229600" cy="320040"/>
          </a:xfrm>
          <a:prstGeom prst="rect">
            <a:avLst/>
          </a:prstGeom>
          <a:solidFill>
            <a:srgbClr val="F8F9FA"/>
          </a:solidFill>
          <a:ln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507492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5214"/>
                </a:solidFill>
              </a:defRPr>
            </a:pPr>
            <a:r>
              <a:t>All Partners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60320" y="5074920"/>
            <a:ext cx="5943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Review action items, confirm ownership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5349240"/>
            <a:ext cx="8229600" cy="320040"/>
          </a:xfrm>
          <a:prstGeom prst="rect">
            <a:avLst/>
          </a:prstGeom>
          <a:solidFill>
            <a:srgbClr val="FFFFFF"/>
          </a:solidFill>
          <a:ln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48640" y="5394959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5214"/>
                </a:solidFill>
              </a:defRPr>
            </a:pPr>
            <a:r>
              <a:t>Team Leads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60320" y="5394959"/>
            <a:ext cx="5943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Consolidate action lists, set up first sync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5669280"/>
            <a:ext cx="8229600" cy="320040"/>
          </a:xfrm>
          <a:prstGeom prst="rect">
            <a:avLst/>
          </a:prstGeom>
          <a:solidFill>
            <a:srgbClr val="F8F9FA"/>
          </a:solidFill>
          <a:ln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48640" y="571500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5214"/>
                </a:solidFill>
              </a:defRPr>
            </a:pPr>
            <a:r>
              <a:t>WP3 Lead (UT)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60320" y="5715000"/>
            <a:ext cx="5943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Share GitHub repository structure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5989320"/>
            <a:ext cx="8229600" cy="320040"/>
          </a:xfrm>
          <a:prstGeom prst="rect">
            <a:avLst/>
          </a:prstGeom>
          <a:solidFill>
            <a:srgbClr val="FFFFFF"/>
          </a:solidFill>
          <a:ln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48640" y="603504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45214"/>
                </a:solidFill>
              </a:defRPr>
            </a:pPr>
            <a:r>
              <a:t>All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560320" y="6035040"/>
            <a:ext cx="5943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Test collaboration tools (Slack/Teams)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57200" y="6126480"/>
            <a:ext cx="8229600" cy="36576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48640" y="617220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FFFFFF"/>
                </a:solidFill>
              </a:defRPr>
            </a:pPr>
            <a:r>
              <a:t>Questions? </a:t>
            </a:r>
            <a:r>
              <a:rPr sz="1000" b="0">
                <a:solidFill>
                  <a:srgbClr val="FFFFFF"/>
                </a:solidFill>
              </a:rPr>
              <a:t>Contact WP3 Lead: j.r.o.osterrieder@utwente.nl | Team Leads: LBUS (Team 1), OU (Team 2)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