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457200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solidFill>
                  <a:srgbClr val="FFFFFF"/>
                </a:solidFill>
              </a:defRPr>
            </a:pPr>
            <a:r>
              <a:t>Erasmus+ Capacity Building in Higher Education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</a:defRPr>
            </a:pPr>
            <a:r>
              <a:t>T3.1: Preparation Phase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37744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>
                <a:solidFill>
                  <a:srgbClr val="FFFFFF"/>
                </a:solidFill>
              </a:defRPr>
            </a:pPr>
            <a:r>
              <a:t>Session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30175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FFFFFF"/>
                </a:solidFill>
              </a:defRPr>
            </a:pPr>
            <a:r>
              <a:t>WP3 Kick-off Meeting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393192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GREEN FINANCE Project</a:t>
            </a:r>
          </a:p>
          <a:p>
            <a:pPr algn="ctr">
              <a:defRPr sz="1400">
                <a:solidFill>
                  <a:srgbClr val="FFFFFF"/>
                </a:solidFill>
              </a:defRPr>
            </a:pPr>
            <a:r>
              <a:t>August 2026 | Virtual Meeting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2 of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T3.1 Objectives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M8-M10: August-October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371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Primary Objectives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737360"/>
            <a:ext cx="8229600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Develop comprehensive teaching materials for all 5 modules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Establish quality standards and templates for T3.2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Prepare resource library for training sessions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56032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926080"/>
            <a:ext cx="8229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All templates completed and EU-partners approved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At least 3 case studies developed per module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Assessment instruments ready for pilot testing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D3.1 delivered on time (October 31, 2026)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4320" y="41148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Timeline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4480560"/>
            <a:ext cx="1645920" cy="274320"/>
          </a:xfrm>
          <a:prstGeom prst="rect">
            <a:avLst/>
          </a:prstGeom>
          <a:solidFill>
            <a:srgbClr val="A8D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4507992"/>
            <a:ext cx="1554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45214"/>
                </a:solidFill>
              </a:defRPr>
            </a:pPr>
            <a:r>
              <a:t>Aug 1-7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94560" y="4507992"/>
            <a:ext cx="6492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Kick-off meeting &amp; planning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800600"/>
            <a:ext cx="1645920" cy="274320"/>
          </a:xfrm>
          <a:prstGeom prst="rect">
            <a:avLst/>
          </a:prstGeom>
          <a:solidFill>
            <a:srgbClr val="A8D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2920" y="4828032"/>
            <a:ext cx="1554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45214"/>
                </a:solidFill>
              </a:defRPr>
            </a:pPr>
            <a:r>
              <a:t>Aug 8-28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94560" y="4828032"/>
            <a:ext cx="6492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Sprint 1 (Modules 1 &amp; 4)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5120640"/>
            <a:ext cx="1645920" cy="274320"/>
          </a:xfrm>
          <a:prstGeom prst="rect">
            <a:avLst/>
          </a:prstGeom>
          <a:solidFill>
            <a:srgbClr val="A8D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5148072"/>
            <a:ext cx="1554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45214"/>
                </a:solidFill>
              </a:defRPr>
            </a:pPr>
            <a:r>
              <a:t>Aug 29-Sep 18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94560" y="5148072"/>
            <a:ext cx="6492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Sprint 2 (Modules 2 &amp; 5)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5440680"/>
            <a:ext cx="1645920" cy="274320"/>
          </a:xfrm>
          <a:prstGeom prst="rect">
            <a:avLst/>
          </a:prstGeom>
          <a:solidFill>
            <a:srgbClr val="A8D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5468112"/>
            <a:ext cx="1554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45214"/>
                </a:solidFill>
              </a:defRPr>
            </a:pPr>
            <a:r>
              <a:t>Sep 19-Oct 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94560" y="5468112"/>
            <a:ext cx="6492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Sprint 3 (Module 3 &amp; polish)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5760720"/>
            <a:ext cx="1645920" cy="274320"/>
          </a:xfrm>
          <a:prstGeom prst="rect">
            <a:avLst/>
          </a:prstGeom>
          <a:solidFill>
            <a:srgbClr val="A8D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2920" y="5788152"/>
            <a:ext cx="1554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45214"/>
                </a:solidFill>
              </a:defRPr>
            </a:pPr>
            <a:r>
              <a:t>Oct 10-31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94560" y="5788152"/>
            <a:ext cx="6492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Final review &amp; D3.1 submission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5943600"/>
            <a:ext cx="8229600" cy="45720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48640" y="5989320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D3.1 Due: October 31, 2026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3 of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Material Development Workflow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4-Step Process for Each Module</a:t>
            </a:r>
          </a:p>
        </p:txBody>
      </p:sp>
      <p:sp>
        <p:nvSpPr>
          <p:cNvPr id="6" name="Oval 5"/>
          <p:cNvSpPr/>
          <p:nvPr/>
        </p:nvSpPr>
        <p:spPr>
          <a:xfrm>
            <a:off x="457200" y="1371600"/>
            <a:ext cx="548640" cy="548640"/>
          </a:xfrm>
          <a:prstGeom prst="ellipse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146304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1371600"/>
            <a:ext cx="3200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E7B1E"/>
                </a:solidFill>
              </a:defRPr>
            </a:pPr>
            <a:r>
              <a:t>Module Planning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1691640"/>
            <a:ext cx="749807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Define learning outcomes, topics, assessment</a:t>
            </a:r>
          </a:p>
        </p:txBody>
      </p:sp>
      <p:sp>
        <p:nvSpPr>
          <p:cNvPr id="10" name="Oval 9"/>
          <p:cNvSpPr/>
          <p:nvPr/>
        </p:nvSpPr>
        <p:spPr>
          <a:xfrm>
            <a:off x="457200" y="2468880"/>
            <a:ext cx="548640" cy="548640"/>
          </a:xfrm>
          <a:prstGeom prst="ellipse">
            <a:avLst/>
          </a:prstGeom>
          <a:solidFill>
            <a:srgbClr val="3333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56032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20" y="2468880"/>
            <a:ext cx="3200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3333B2"/>
                </a:solidFill>
              </a:defRPr>
            </a:pPr>
            <a:r>
              <a:t>Content Creation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2788920"/>
            <a:ext cx="749807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Slides, case studies, readings, exercises</a:t>
            </a:r>
          </a:p>
        </p:txBody>
      </p:sp>
      <p:sp>
        <p:nvSpPr>
          <p:cNvPr id="14" name="Oval 13"/>
          <p:cNvSpPr/>
          <p:nvPr/>
        </p:nvSpPr>
        <p:spPr>
          <a:xfrm>
            <a:off x="457200" y="3566160"/>
            <a:ext cx="548640" cy="548640"/>
          </a:xfrm>
          <a:prstGeom prst="ellipse">
            <a:avLst/>
          </a:prstGeom>
          <a:solidFill>
            <a:srgbClr val="FF7F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65760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20" y="3566160"/>
            <a:ext cx="3200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7F0E"/>
                </a:solidFill>
              </a:defRPr>
            </a:pPr>
            <a:r>
              <a:t>Review &amp; Revision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88720" y="3886200"/>
            <a:ext cx="749807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Team review, quality check, refinement</a:t>
            </a:r>
          </a:p>
        </p:txBody>
      </p:sp>
      <p:sp>
        <p:nvSpPr>
          <p:cNvPr id="18" name="Oval 17"/>
          <p:cNvSpPr/>
          <p:nvPr/>
        </p:nvSpPr>
        <p:spPr>
          <a:xfrm>
            <a:off x="457200" y="4663440"/>
            <a:ext cx="548640" cy="548640"/>
          </a:xfrm>
          <a:prstGeom prst="ellipse">
            <a:avLst/>
          </a:prstGeom>
          <a:solidFill>
            <a:srgbClr val="1452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" y="4754879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88720" y="4663440"/>
            <a:ext cx="3200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45214"/>
                </a:solidFill>
              </a:defRPr>
            </a:pPr>
            <a:r>
              <a:t>Finalization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88720" y="4983479"/>
            <a:ext cx="749807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Format, test, integrate into package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4320" y="54864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Effort Estimate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5852160"/>
            <a:ext cx="8229600" cy="457200"/>
          </a:xfrm>
          <a:prstGeom prst="rect">
            <a:avLst/>
          </a:prstGeom>
          <a:solidFill>
            <a:srgbClr val="A8D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48640" y="5897880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1A1A2E"/>
                </a:solidFill>
              </a:defRPr>
            </a:pPr>
            <a:r>
              <a:t>Estimated effort: 3-4 person-weeks per module (including all review cycles)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4 of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Templates 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Standard Templates for All Modules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371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Six Standard Templates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737360"/>
            <a:ext cx="1828800" cy="457200"/>
          </a:xfrm>
          <a:prstGeom prst="rect">
            <a:avLst/>
          </a:prstGeom>
          <a:solidFill>
            <a:srgbClr val="A8D5A8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810512"/>
            <a:ext cx="1737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45214"/>
                </a:solidFill>
              </a:defRPr>
            </a:pPr>
            <a:r>
              <a:t>Module Outline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810512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Learning outcomes, topics, schedule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80" y="1810512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Word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2286000"/>
            <a:ext cx="1828800" cy="457200"/>
          </a:xfrm>
          <a:prstGeom prst="rect">
            <a:avLst/>
          </a:prstGeom>
          <a:solidFill>
            <a:srgbClr val="A8D5A8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2359152"/>
            <a:ext cx="1737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45214"/>
                </a:solidFill>
              </a:defRPr>
            </a:pPr>
            <a:r>
              <a:t>Slide Deck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77440" y="2359152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Beamer template with UT branding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40880" y="2359152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LaTeX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2834639"/>
            <a:ext cx="1828800" cy="457200"/>
          </a:xfrm>
          <a:prstGeom prst="rect">
            <a:avLst/>
          </a:prstGeom>
          <a:solidFill>
            <a:srgbClr val="A8D5A8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2920" y="2907791"/>
            <a:ext cx="1737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45214"/>
                </a:solidFill>
              </a:defRPr>
            </a:pPr>
            <a:r>
              <a:t>Case Study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77440" y="2907791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Real-world application template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40880" y="2907791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Word/PDF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3383279"/>
            <a:ext cx="1828800" cy="457200"/>
          </a:xfrm>
          <a:prstGeom prst="rect">
            <a:avLst/>
          </a:prstGeom>
          <a:solidFill>
            <a:srgbClr val="A8D5A8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02920" y="3456432"/>
            <a:ext cx="1737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45214"/>
                </a:solidFill>
              </a:defRPr>
            </a:pPr>
            <a:r>
              <a:t>Assessment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456432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Quiz, assignment, rubric templates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0880" y="3456432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Word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3931920"/>
            <a:ext cx="1828800" cy="457200"/>
          </a:xfrm>
          <a:prstGeom prst="rect">
            <a:avLst/>
          </a:prstGeom>
          <a:solidFill>
            <a:srgbClr val="A8D5A8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2920" y="4005072"/>
            <a:ext cx="1737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45214"/>
                </a:solidFill>
              </a:defRPr>
            </a:pPr>
            <a:r>
              <a:t>Facilitator Guide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77440" y="4005072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Teaching notes, activities, timing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40880" y="4005072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Word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4480560"/>
            <a:ext cx="1828800" cy="457200"/>
          </a:xfrm>
          <a:prstGeom prst="rect">
            <a:avLst/>
          </a:prstGeom>
          <a:solidFill>
            <a:srgbClr val="A8D5A8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02920" y="4553712"/>
            <a:ext cx="1737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45214"/>
                </a:solidFill>
              </a:defRPr>
            </a:pPr>
            <a:r>
              <a:t>Reading List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377440" y="4553712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Annotated bibliography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40880" y="4553712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Word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4320" y="50292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Template Features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7200" y="5394960"/>
            <a:ext cx="8229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Consistent structure across all modules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Built-in quality checkpoints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Adaptable for local contexts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Ready for translation (if needed)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5 of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3-Week Sprint Structure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Rapid Development Cycles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371600"/>
            <a:ext cx="2743200" cy="3200400"/>
          </a:xfrm>
          <a:prstGeom prst="rect">
            <a:avLst/>
          </a:prstGeom>
          <a:solidFill>
            <a:srgbClr val="F8F9FA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1371600"/>
            <a:ext cx="2743200" cy="54864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417320"/>
            <a:ext cx="2743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Week 1: Create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011680"/>
            <a:ext cx="237744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- Draft module content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Develop case studies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Design assessments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83280" y="1371600"/>
            <a:ext cx="2743200" cy="3200400"/>
          </a:xfrm>
          <a:prstGeom prst="rect">
            <a:avLst/>
          </a:prstGeom>
          <a:solidFill>
            <a:srgbClr val="F8F9FA"/>
          </a:solidFill>
          <a:ln>
            <a:solidFill>
              <a:srgbClr val="3333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1371600"/>
            <a:ext cx="2743200" cy="548640"/>
          </a:xfrm>
          <a:prstGeom prst="rect">
            <a:avLst/>
          </a:prstGeom>
          <a:solidFill>
            <a:srgbClr val="3333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1417320"/>
            <a:ext cx="2743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Week 2: Review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2011680"/>
            <a:ext cx="237744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- Team review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Tandem partner feedback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External review (if needed)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09360" y="1371600"/>
            <a:ext cx="2743200" cy="3200400"/>
          </a:xfrm>
          <a:prstGeom prst="rect">
            <a:avLst/>
          </a:prstGeom>
          <a:solidFill>
            <a:srgbClr val="F8F9FA"/>
          </a:solidFill>
          <a:ln>
            <a:solidFill>
              <a:srgbClr val="FF7F0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09360" y="1371600"/>
            <a:ext cx="2743200" cy="548640"/>
          </a:xfrm>
          <a:prstGeom prst="rect">
            <a:avLst/>
          </a:prstGeom>
          <a:solidFill>
            <a:srgbClr val="FF7F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09360" y="1417320"/>
            <a:ext cx="2743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Week 3: Revise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2011680"/>
            <a:ext cx="237744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- Incorporate feedback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Finalize materials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Prepare for next sprint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" y="475488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Sprint Review Dates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512064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E7B1E"/>
                </a:solidFill>
              </a:defRPr>
            </a:pPr>
            <a:r>
              <a:t>Sprint 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20240" y="512064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August 28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83280" y="5120640"/>
            <a:ext cx="5303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Modules 1 &amp;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548640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E7B1E"/>
                </a:solidFill>
              </a:defRPr>
            </a:pPr>
            <a:r>
              <a:t>Sprint 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20240" y="548640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September 18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83280" y="5486400"/>
            <a:ext cx="5303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Modules 2 &amp; 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5852159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E7B1E"/>
                </a:solidFill>
              </a:defRPr>
            </a:pPr>
            <a:r>
              <a:t>Sprint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20240" y="5852159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October 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383280" y="5852159"/>
            <a:ext cx="5303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Module 3 &amp; full package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6 of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Sprint Module Assignments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Who Does What When</a:t>
            </a:r>
          </a:p>
        </p:txBody>
      </p:sp>
      <p:sp>
        <p:nvSpPr>
          <p:cNvPr id="6" name="Rectangle 5"/>
          <p:cNvSpPr/>
          <p:nvPr/>
        </p:nvSpPr>
        <p:spPr>
          <a:xfrm>
            <a:off x="274320" y="1371600"/>
            <a:ext cx="8595360" cy="45720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1417320"/>
            <a:ext cx="4572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Sprint 1 (Aug 8-28)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920240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A1A2E"/>
                </a:solidFill>
              </a:defRPr>
            </a:pPr>
            <a:r>
              <a:t>M1: Foundations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0" y="1920240"/>
            <a:ext cx="3931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6666"/>
                </a:solidFill>
              </a:defRPr>
            </a:pPr>
            <a:r>
              <a:t>Lead: UT + LBUS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377440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A1A2E"/>
                </a:solidFill>
              </a:defRPr>
            </a:pPr>
            <a:r>
              <a:t>M4: Green Instruments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80" y="2377440"/>
            <a:ext cx="3931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6666"/>
                </a:solidFill>
              </a:defRPr>
            </a:pPr>
            <a:r>
              <a:t>Lead: OU + IHF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74320" y="3017520"/>
            <a:ext cx="8595360" cy="457200"/>
          </a:xfrm>
          <a:prstGeom prst="rect">
            <a:avLst/>
          </a:prstGeom>
          <a:solidFill>
            <a:srgbClr val="3333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5760" y="3063239"/>
            <a:ext cx="4572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Sprint 2 (Aug 29-Sep 18)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3566160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A1A2E"/>
                </a:solidFill>
              </a:defRPr>
            </a:pPr>
            <a:r>
              <a:t>M2: ESG Integration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4880" y="3566160"/>
            <a:ext cx="3931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6666"/>
                </a:solidFill>
              </a:defRPr>
            </a:pPr>
            <a:r>
              <a:t>Lead: UNISI + LBUS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4023360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A1A2E"/>
                </a:solidFill>
              </a:defRPr>
            </a:pPr>
            <a:r>
              <a:t>M5: Policy Frameworks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54880" y="4023360"/>
            <a:ext cx="3931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6666"/>
                </a:solidFill>
              </a:defRPr>
            </a:pPr>
            <a:r>
              <a:t>Lead: OU + IHF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74320" y="4663440"/>
            <a:ext cx="8595360" cy="457200"/>
          </a:xfrm>
          <a:prstGeom prst="rect">
            <a:avLst/>
          </a:prstGeom>
          <a:solidFill>
            <a:srgbClr val="FF7F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5760" y="4709159"/>
            <a:ext cx="4572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Sprint 3 (Sep 19-Oct 9)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212079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A1A2E"/>
                </a:solidFill>
              </a:defRPr>
            </a:pPr>
            <a:r>
              <a:t>M3: Climate Risk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54880" y="5212079"/>
            <a:ext cx="3931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6666"/>
                </a:solidFill>
              </a:defRPr>
            </a:pPr>
            <a:r>
              <a:t>Lead: UT + UNISI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5669279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A1A2E"/>
                </a:solidFill>
              </a:defRPr>
            </a:pPr>
            <a:r>
              <a:t>Polish all modules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54880" y="5669279"/>
            <a:ext cx="3931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6666"/>
                </a:solidFill>
              </a:defRPr>
            </a:pPr>
            <a:r>
              <a:t>Lead: All partners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74320" y="5760720"/>
            <a:ext cx="8595360" cy="548640"/>
          </a:xfrm>
          <a:prstGeom prst="rect">
            <a:avLst/>
          </a:prstGeom>
          <a:solidFill>
            <a:srgbClr val="A8D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65760" y="5806440"/>
            <a:ext cx="8412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Note: All partners review all modules. Leads are responsible for coordination and final integration.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7 of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T3.1 Milestone Calendar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Key Dates August-October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371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Critical Milestones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737360"/>
            <a:ext cx="1188720" cy="45720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810512"/>
            <a:ext cx="1097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Aug 1-7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37360" y="173736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A1A2E"/>
                </a:solidFill>
              </a:defRPr>
            </a:pPr>
            <a:r>
              <a:t>Kick-off Meeting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7360" y="2011679"/>
            <a:ext cx="69494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66666"/>
                </a:solidFill>
              </a:defRPr>
            </a:pPr>
            <a:r>
              <a:t>WP3 overview, team formation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2377439"/>
            <a:ext cx="1188720" cy="457200"/>
          </a:xfrm>
          <a:prstGeom prst="rect">
            <a:avLst/>
          </a:prstGeom>
          <a:solidFill>
            <a:srgbClr val="3333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2450591"/>
            <a:ext cx="1097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Aug 28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37360" y="2377439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A1A2E"/>
                </a:solidFill>
              </a:defRPr>
            </a:pPr>
            <a:r>
              <a:t>Sprint 1 Review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2651759"/>
            <a:ext cx="69494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66666"/>
                </a:solidFill>
              </a:defRPr>
            </a:pPr>
            <a:r>
              <a:t>M1 &amp; M4 first drafts complete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017520"/>
            <a:ext cx="1188720" cy="457200"/>
          </a:xfrm>
          <a:prstGeom prst="rect">
            <a:avLst/>
          </a:prstGeom>
          <a:solidFill>
            <a:srgbClr val="3333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2920" y="3090672"/>
            <a:ext cx="1097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Sep 18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301752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A1A2E"/>
                </a:solidFill>
              </a:defRPr>
            </a:pPr>
            <a:r>
              <a:t>Sprint 2 Review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37360" y="3291839"/>
            <a:ext cx="69494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66666"/>
                </a:solidFill>
              </a:defRPr>
            </a:pPr>
            <a:r>
              <a:t>M2 &amp; M5 first drafts complete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3657599"/>
            <a:ext cx="1188720" cy="457200"/>
          </a:xfrm>
          <a:prstGeom prst="rect">
            <a:avLst/>
          </a:prstGeom>
          <a:solidFill>
            <a:srgbClr val="3333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02920" y="3730751"/>
            <a:ext cx="1097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Oct 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37360" y="3657599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A1A2E"/>
                </a:solidFill>
              </a:defRPr>
            </a:pPr>
            <a:r>
              <a:t>Sprint 3 Review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37360" y="3931920"/>
            <a:ext cx="69494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66666"/>
                </a:solidFill>
              </a:defRPr>
            </a:pPr>
            <a:r>
              <a:t>M3 complete, all modules polished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4297679"/>
            <a:ext cx="1188720" cy="457200"/>
          </a:xfrm>
          <a:prstGeom prst="rect">
            <a:avLst/>
          </a:prstGeom>
          <a:solidFill>
            <a:srgbClr val="FF7F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2920" y="4370831"/>
            <a:ext cx="1097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Oct 10-31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37360" y="4297679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A1A2E"/>
                </a:solidFill>
              </a:defRPr>
            </a:pPr>
            <a:r>
              <a:t>Final Review Period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571999"/>
            <a:ext cx="69494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66666"/>
                </a:solidFill>
              </a:defRPr>
            </a:pPr>
            <a:r>
              <a:t>D3.1 finalization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4937760"/>
            <a:ext cx="1188720" cy="457200"/>
          </a:xfrm>
          <a:prstGeom prst="rect">
            <a:avLst/>
          </a:prstGeom>
          <a:solidFill>
            <a:srgbClr val="1452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02920" y="5010912"/>
            <a:ext cx="1097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Oct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37360" y="493776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A1A2E"/>
                </a:solidFill>
              </a:defRPr>
            </a:pPr>
            <a:r>
              <a:t>D3.1 Submission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37360" y="5212080"/>
            <a:ext cx="69494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66666"/>
                </a:solidFill>
              </a:defRPr>
            </a:pPr>
            <a:r>
              <a:t>Training Materials Package delivered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4320" y="5943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Critical Path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7200" y="6263640"/>
            <a:ext cx="822960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Sprint reviews are hard deadlines - delays cascade to D3.1 delivery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8 of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Risk Mitigation for T3.1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Anticipating and Addressing Challenges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371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Key Risks &amp; Mitigation Strategies</a:t>
            </a:r>
          </a:p>
        </p:txBody>
      </p:sp>
      <p:sp>
        <p:nvSpPr>
          <p:cNvPr id="7" name="Rectangle 6"/>
          <p:cNvSpPr/>
          <p:nvPr/>
        </p:nvSpPr>
        <p:spPr>
          <a:xfrm>
            <a:off x="274320" y="1737360"/>
            <a:ext cx="2011680" cy="640080"/>
          </a:xfrm>
          <a:prstGeom prst="rect">
            <a:avLst/>
          </a:prstGeom>
          <a:solidFill>
            <a:srgbClr val="FFE0E0"/>
          </a:solidFill>
          <a:ln>
            <a:solidFill>
              <a:srgbClr val="DC35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20040" y="1783080"/>
            <a:ext cx="1920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C3545"/>
                </a:solidFill>
              </a:defRPr>
            </a:pPr>
            <a:r>
              <a:t>Capacity Constraints</a:t>
            </a:r>
          </a:p>
          <a:p>
            <a:pPr>
              <a:defRPr sz="900" i="1">
                <a:solidFill>
                  <a:srgbClr val="666666"/>
                </a:solidFill>
              </a:defRPr>
            </a:pPr>
            <a:r>
              <a:t>Partners overcommitted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828800"/>
            <a:ext cx="6492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Buffer time in sprints, shared workload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4320" y="2560320"/>
            <a:ext cx="2011680" cy="640080"/>
          </a:xfrm>
          <a:prstGeom prst="rect">
            <a:avLst/>
          </a:prstGeom>
          <a:solidFill>
            <a:srgbClr val="FFE0E0"/>
          </a:solidFill>
          <a:ln>
            <a:solidFill>
              <a:srgbClr val="DC35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20040" y="2606039"/>
            <a:ext cx="1920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C3545"/>
                </a:solidFill>
              </a:defRPr>
            </a:pPr>
            <a:r>
              <a:t>Review Delays</a:t>
            </a:r>
          </a:p>
          <a:p>
            <a:pPr>
              <a:defRPr sz="900" i="1">
                <a:solidFill>
                  <a:srgbClr val="666666"/>
                </a:solidFill>
              </a:defRPr>
            </a:pPr>
            <a:r>
              <a:t>Feedback cycles extend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77440" y="2651760"/>
            <a:ext cx="6492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Fixed review deadlines, pre-scheduled meetings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4320" y="3383280"/>
            <a:ext cx="2011680" cy="640080"/>
          </a:xfrm>
          <a:prstGeom prst="rect">
            <a:avLst/>
          </a:prstGeom>
          <a:solidFill>
            <a:srgbClr val="FFE0E0"/>
          </a:solidFill>
          <a:ln>
            <a:solidFill>
              <a:srgbClr val="DC35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20040" y="3429000"/>
            <a:ext cx="1920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C3545"/>
                </a:solidFill>
              </a:defRPr>
            </a:pPr>
            <a:r>
              <a:t>Quality Issues</a:t>
            </a:r>
          </a:p>
          <a:p>
            <a:pPr>
              <a:defRPr sz="900" i="1">
                <a:solidFill>
                  <a:srgbClr val="666666"/>
                </a:solidFill>
              </a:defRPr>
            </a:pPr>
            <a:r>
              <a:t>Materials below standard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3474720"/>
            <a:ext cx="6492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Templates with checkpoints, peer review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4320" y="4206240"/>
            <a:ext cx="2011680" cy="640080"/>
          </a:xfrm>
          <a:prstGeom prst="rect">
            <a:avLst/>
          </a:prstGeom>
          <a:solidFill>
            <a:srgbClr val="FFE0E0"/>
          </a:solidFill>
          <a:ln>
            <a:solidFill>
              <a:srgbClr val="DC35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20040" y="4251959"/>
            <a:ext cx="1920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C3545"/>
                </a:solidFill>
              </a:defRPr>
            </a:pPr>
            <a:r>
              <a:t>Coordination Gaps</a:t>
            </a:r>
          </a:p>
          <a:p>
            <a:pPr>
              <a:defRPr sz="900" i="1">
                <a:solidFill>
                  <a:srgbClr val="666666"/>
                </a:solidFill>
              </a:defRPr>
            </a:pPr>
            <a:r>
              <a:t>Communication breakdowns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77440" y="4297679"/>
            <a:ext cx="6492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Weekly check-ins, shared repository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4320" y="5029200"/>
            <a:ext cx="2011680" cy="640080"/>
          </a:xfrm>
          <a:prstGeom prst="rect">
            <a:avLst/>
          </a:prstGeom>
          <a:solidFill>
            <a:srgbClr val="FFE0E0"/>
          </a:solidFill>
          <a:ln>
            <a:solidFill>
              <a:srgbClr val="DC35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20040" y="5074920"/>
            <a:ext cx="1920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C3545"/>
                </a:solidFill>
              </a:defRPr>
            </a:pPr>
            <a:r>
              <a:t>Scope Creep</a:t>
            </a:r>
          </a:p>
          <a:p>
            <a:pPr>
              <a:defRPr sz="900" i="1">
                <a:solidFill>
                  <a:srgbClr val="666666"/>
                </a:solidFill>
              </a:defRPr>
            </a:pPr>
            <a:r>
              <a:t>Materials become too complex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5120640"/>
            <a:ext cx="6492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Learning outcomes as boundaries, simplicity priority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4320" y="585216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Escalation Path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74320" y="6172200"/>
            <a:ext cx="8595360" cy="365760"/>
          </a:xfrm>
          <a:prstGeom prst="rect">
            <a:avLst/>
          </a:prstGeom>
          <a:solidFill>
            <a:srgbClr val="A8D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65760" y="6217920"/>
            <a:ext cx="8412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1A1A2E"/>
                </a:solidFill>
              </a:defRPr>
            </a:pPr>
            <a:r>
              <a:t>Issue → Team Lead → Tandem Coordinator → WP3 Lead (UT) → Steering Committee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