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FFFFFF"/>
                </a:solidFill>
              </a:defRPr>
            </a:pPr>
            <a:r>
              <a:t>Erasmus+ Capacity Building in Higher Education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WP3: Curriculum Development Twinning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3774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FFFFFF"/>
                </a:solidFill>
              </a:defRPr>
            </a:pPr>
            <a:r>
              <a:t>Session 3: Quality Assurance Framework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FFFFFF"/>
                </a:solidFill>
              </a:defRPr>
            </a:pPr>
            <a:r>
              <a:t>WP3 Kick-off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393192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GREEN FINANCE Project</a:t>
            </a:r>
          </a:p>
          <a:p>
            <a:pPr algn="ctr">
              <a:defRPr sz="1400">
                <a:solidFill>
                  <a:srgbClr val="FFFFFF"/>
                </a:solidFill>
              </a:defRPr>
            </a:pPr>
            <a:r>
              <a:t>August 2026 | Virtual Meeting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2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Quality Standards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Multi-dimensional Quality Framework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1. Content Standards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37360"/>
            <a:ext cx="8229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EU microcredential specification (5-15 ECTS, 4 ECTS target)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Competency-based learning outcomes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Industry-relevant case studies and examples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Alignment with sustainable finance frameworks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27432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2. Pedagogical Standards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3108960"/>
            <a:ext cx="82296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Active learning methods (case analysis, group work)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Formative and summative assessment balance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Clear rubrics and grading criteria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393192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3. Technical Standards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43434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Standard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434340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Requirement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434340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FFFFF"/>
                </a:solidFill>
              </a:defRPr>
            </a:pPr>
            <a:r>
              <a:t>Rationale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663440"/>
            <a:ext cx="8229600" cy="36576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470916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Accessibility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470916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WCAG 2.1 AA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47091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Digital inclusion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5029200"/>
            <a:ext cx="822960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50749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Formats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0" y="507492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PDF/PPTX/DOCX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0" y="507492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Compatibility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5394960"/>
            <a:ext cx="8229600" cy="36576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5440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Video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0" y="5440680"/>
            <a:ext cx="3200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MP4, subtitles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544068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Accessibility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" y="576072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4. Professional Standards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12648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Expert review by industry practitioners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Alignment with professional certifications (CFA ESG, etc.)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3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Three-Level Peer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Progressive Quality Assurance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822960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444752"/>
            <a:ext cx="6400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Level 1: Intra-Team 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44475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</a:defRPr>
            </a:pPr>
            <a:r>
              <a:t>Timeline: 5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74519"/>
            <a:ext cx="8046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• Within Tandem Team (EU+Asian pairs)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Content accuracy and completeness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Pedagogical soundness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Technical compliance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090672"/>
            <a:ext cx="6400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Level 2: Cross-Team 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309067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</a:defRPr>
            </a:pPr>
            <a:r>
              <a:t>Timeline: 5 days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520439"/>
            <a:ext cx="8046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• Between Tandem Team 1 and Team 2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Curriculum coherence across modules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Consistency in assessment approach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Resource adequacy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663440"/>
            <a:ext cx="8229600" cy="45720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4736592"/>
            <a:ext cx="6400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</a:defRPr>
            </a:pPr>
            <a:r>
              <a:t>Level 3: EU-Asian Joint Review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4736592"/>
            <a:ext cx="1371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>
                <a:solidFill>
                  <a:srgbClr val="FFFFFF"/>
                </a:solidFill>
              </a:defRPr>
            </a:pPr>
            <a:r>
              <a:t>Timeline: 7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166359"/>
            <a:ext cx="80467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• All WP3 partners participate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Strategic alignment with project goals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Cultural appropriateness for Asian context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Sustainability and scalability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4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Deliverable Checklists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Specific QA Criteria for D3.1, D3.2, D3.3</a:t>
            </a:r>
          </a:p>
        </p:txBody>
      </p:sp>
      <p:sp>
        <p:nvSpPr>
          <p:cNvPr id="6" name="Rectangle 5"/>
          <p:cNvSpPr/>
          <p:nvPr/>
        </p:nvSpPr>
        <p:spPr>
          <a:xfrm>
            <a:off x="274320" y="1371600"/>
            <a:ext cx="283464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1444752"/>
            <a:ext cx="2651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D3.1 Training Materials</a:t>
            </a:r>
          </a:p>
        </p:txBody>
      </p:sp>
      <p:sp>
        <p:nvSpPr>
          <p:cNvPr id="8" name="Rectangle 7"/>
          <p:cNvSpPr/>
          <p:nvPr/>
        </p:nvSpPr>
        <p:spPr>
          <a:xfrm>
            <a:off x="274320" y="1828800"/>
            <a:ext cx="2834640" cy="4297680"/>
          </a:xfrm>
          <a:prstGeom prst="rect">
            <a:avLst/>
          </a:prstGeom>
          <a:solidFill>
            <a:srgbClr val="F8F9FA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1874519"/>
            <a:ext cx="26517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✓ All 5 modules have complete slide decks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Case studies include Southeast Asian examples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Assessment instruments validated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Reading lists current (≤3 years old)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Accessibility standards met (WCAG 2.1 AA)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Teaching notes clear and actionable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Learning outcomes measurable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Peer review completed (3 levels)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46120" y="1371600"/>
            <a:ext cx="2834640" cy="4572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37560" y="1444752"/>
            <a:ext cx="2651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D3.2 Training Reports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1828800"/>
            <a:ext cx="2834640" cy="4297680"/>
          </a:xfrm>
          <a:prstGeom prst="rect">
            <a:avLst/>
          </a:prstGeom>
          <a:solidFill>
            <a:srgbClr val="F8F9FA"/>
          </a:solidFill>
          <a:ln>
            <a:solidFill>
              <a:srgbClr val="3333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37560" y="1874519"/>
            <a:ext cx="26517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✓ Participant feedback systematically collected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Skills assessment results documented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Attendance and engagement tracked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Recommendations evidence-based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Photos/videos for documentation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Trainer reflections included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Action items for D3.3 identified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Timeline for revisions established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1371600"/>
            <a:ext cx="2834640" cy="457200"/>
          </a:xfrm>
          <a:prstGeom prst="rect">
            <a:avLst/>
          </a:prstGeom>
          <a:solidFill>
            <a:srgbClr val="FF7F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59" y="1444752"/>
            <a:ext cx="26517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t>D3.3 Pilot Curriculum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0" y="1828800"/>
            <a:ext cx="2834640" cy="4297680"/>
          </a:xfrm>
          <a:prstGeom prst="rect">
            <a:avLst/>
          </a:prstGeom>
          <a:solidFill>
            <a:srgbClr val="F8F9FA"/>
          </a:solidFill>
          <a:ln>
            <a:solidFill>
              <a:srgbClr val="FF7F0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09359" y="1874519"/>
            <a:ext cx="26517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1A1A2E"/>
                </a:solidFill>
              </a:defRPr>
            </a:pPr>
            <a:r>
              <a:t>✓ Student feedback synthesized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Delivery guidelines tested in practice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Refinements based on pilot data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Sustainability plan articulated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Faculty readiness confirmed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Industry practitioner input received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Final peer review completed</a:t>
            </a:r>
          </a:p>
          <a:p>
            <a:pPr>
              <a:defRPr sz="900">
                <a:solidFill>
                  <a:srgbClr val="1A1A2E"/>
                </a:solidFill>
              </a:defRPr>
            </a:pPr>
            <a:r>
              <a:t>✓ Dissemination materials prepared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5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Assessment Rubrics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Standardized Quality 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Quality Rubric (4-Point Scale)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182880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81051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t>Content Quality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2377440" y="1737360"/>
            <a:ext cx="1463040" cy="457200"/>
          </a:xfrm>
          <a:prstGeom prst="rect">
            <a:avLst/>
          </a:prstGeom>
          <a:solidFill>
            <a:srgbClr val="2CA02C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377440" y="1783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4</a:t>
            </a:r>
            <a:br/>
            <a:r>
              <a:t>Excellent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77639" y="1737360"/>
            <a:ext cx="146304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977639" y="1783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3</a:t>
            </a:r>
            <a:br/>
            <a:r>
              <a:t>Good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77840" y="1737360"/>
            <a:ext cx="1463040" cy="457200"/>
          </a:xfrm>
          <a:prstGeom prst="rect">
            <a:avLst/>
          </a:prstGeom>
          <a:solidFill>
            <a:srgbClr val="FFE0B2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577840" y="1783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2</a:t>
            </a:r>
            <a:br/>
            <a:r>
              <a:t>Fair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78040" y="1737360"/>
            <a:ext cx="1463040" cy="457200"/>
          </a:xfrm>
          <a:prstGeom prst="rect">
            <a:avLst/>
          </a:prstGeom>
          <a:solidFill>
            <a:srgbClr val="FFAAAA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78040" y="1783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1</a:t>
            </a:r>
            <a:br/>
            <a:r>
              <a:t>Poor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651760"/>
            <a:ext cx="182880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272491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t>Pedagogical Design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77440" y="2651760"/>
            <a:ext cx="1463040" cy="457200"/>
          </a:xfrm>
          <a:prstGeom prst="rect">
            <a:avLst/>
          </a:prstGeom>
          <a:solidFill>
            <a:srgbClr val="2CA02C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77440" y="26974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4</a:t>
            </a:r>
            <a:br/>
            <a:r>
              <a:t>Excellent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77639" y="2651760"/>
            <a:ext cx="146304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77639" y="26974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3</a:t>
            </a:r>
            <a:br/>
            <a:r>
              <a:t>Good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577840" y="2651760"/>
            <a:ext cx="1463040" cy="457200"/>
          </a:xfrm>
          <a:prstGeom prst="rect">
            <a:avLst/>
          </a:prstGeom>
          <a:solidFill>
            <a:srgbClr val="FFE0B2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577840" y="26974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2</a:t>
            </a:r>
            <a:br/>
            <a:r>
              <a:t>Fair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78040" y="2651760"/>
            <a:ext cx="1463040" cy="457200"/>
          </a:xfrm>
          <a:prstGeom prst="rect">
            <a:avLst/>
          </a:prstGeom>
          <a:solidFill>
            <a:srgbClr val="FFAAAA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78040" y="26974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1</a:t>
            </a:r>
            <a:br/>
            <a:r>
              <a:t>Poor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566160"/>
            <a:ext cx="182880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363931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t>Technical Compliance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77440" y="3566160"/>
            <a:ext cx="1463040" cy="457200"/>
          </a:xfrm>
          <a:prstGeom prst="rect">
            <a:avLst/>
          </a:prstGeom>
          <a:solidFill>
            <a:srgbClr val="2CA02C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377440" y="36118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4</a:t>
            </a:r>
            <a:br/>
            <a:r>
              <a:t>Excellent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977639" y="3566160"/>
            <a:ext cx="146304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977639" y="36118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3</a:t>
            </a:r>
            <a:br/>
            <a:r>
              <a:t>Good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577840" y="3566160"/>
            <a:ext cx="1463040" cy="457200"/>
          </a:xfrm>
          <a:prstGeom prst="rect">
            <a:avLst/>
          </a:prstGeom>
          <a:solidFill>
            <a:srgbClr val="FFE0B2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577840" y="36118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2</a:t>
            </a:r>
            <a:br/>
            <a:r>
              <a:t>Fair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178040" y="3566160"/>
            <a:ext cx="1463040" cy="457200"/>
          </a:xfrm>
          <a:prstGeom prst="rect">
            <a:avLst/>
          </a:prstGeom>
          <a:solidFill>
            <a:srgbClr val="FFAAAA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178040" y="3611879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1</a:t>
            </a:r>
            <a:br/>
            <a:r>
              <a:t>Poor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480560"/>
            <a:ext cx="1828800" cy="45720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4553712"/>
            <a:ext cx="1645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FFFFFF"/>
                </a:solidFill>
              </a:defRPr>
            </a:pPr>
            <a:r>
              <a:t>Contextual Relevance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77440" y="4480560"/>
            <a:ext cx="1463040" cy="457200"/>
          </a:xfrm>
          <a:prstGeom prst="rect">
            <a:avLst/>
          </a:prstGeom>
          <a:solidFill>
            <a:srgbClr val="2CA02C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377440" y="45262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4</a:t>
            </a:r>
            <a:br/>
            <a:r>
              <a:t>Excellent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977639" y="4480560"/>
            <a:ext cx="1463040" cy="457200"/>
          </a:xfrm>
          <a:prstGeom prst="rect">
            <a:avLst/>
          </a:prstGeom>
          <a:solidFill>
            <a:srgbClr val="A8D5A8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977639" y="45262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3</a:t>
            </a:r>
            <a:br/>
            <a:r>
              <a:t>Good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577840" y="4480560"/>
            <a:ext cx="1463040" cy="457200"/>
          </a:xfrm>
          <a:prstGeom prst="rect">
            <a:avLst/>
          </a:prstGeom>
          <a:solidFill>
            <a:srgbClr val="FFE0B2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577840" y="45262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2</a:t>
            </a:r>
            <a:br/>
            <a:r>
              <a:t>Fair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178040" y="4480560"/>
            <a:ext cx="1463040" cy="457200"/>
          </a:xfrm>
          <a:prstGeom prst="rect">
            <a:avLst/>
          </a:prstGeom>
          <a:solidFill>
            <a:srgbClr val="FFAAAA"/>
          </a:solidFill>
          <a:ln>
            <a:solidFill>
              <a:srgbClr val="1A1A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178040" y="45262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 b="1">
                <a:solidFill>
                  <a:srgbClr val="1A1A2E"/>
                </a:solidFill>
              </a:defRPr>
            </a:pPr>
            <a:r>
              <a:t>1</a:t>
            </a:r>
            <a:br/>
            <a:r>
              <a:t>Poor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74320" y="54864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Scoring Guide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7200" y="5852160"/>
            <a:ext cx="3931920" cy="640080"/>
          </a:xfrm>
          <a:prstGeom prst="rect">
            <a:avLst/>
          </a:prstGeom>
          <a:solidFill>
            <a:srgbClr val="A8D5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48640" y="5897880"/>
            <a:ext cx="37490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45214"/>
                </a:solidFill>
              </a:defRPr>
            </a:pPr>
            <a:r>
              <a:t>Total Score = Average of 4 categories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Minimum acceptable: 3.0 overall, no category &lt;2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4320" y="54864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Minimum Standards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2000" y="5852160"/>
            <a:ext cx="4297680" cy="640080"/>
          </a:xfrm>
          <a:prstGeom prst="rect">
            <a:avLst/>
          </a:prstGeom>
          <a:solidFill>
            <a:srgbClr val="FFE0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663440" y="5897880"/>
            <a:ext cx="4114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• Overall score ≥3.0 (Good average)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No individual category below 2 (Fair minimum)</a:t>
            </a:r>
          </a:p>
          <a:p>
            <a:pPr>
              <a:defRPr sz="1000">
                <a:solidFill>
                  <a:srgbClr val="1A1A2E"/>
                </a:solidFill>
              </a:defRPr>
            </a:pPr>
            <a:r>
              <a:t>• All checklist items completed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E7B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3716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FFFFF"/>
                </a:solidFill>
              </a:defRPr>
            </a:pPr>
            <a:r>
              <a:t>Slide 6 of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65760"/>
            <a:ext cx="8595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Continuous Improvement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86868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Iterative Quality Enhancement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13716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Feedback Collection Points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737360"/>
            <a:ext cx="8229600" cy="41148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81051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T3.1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1810512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Peer review during development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1810512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Expert feedback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194560"/>
            <a:ext cx="822960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26771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T3.2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2267712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Training participant surveys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2267712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Trainee feedback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651760"/>
            <a:ext cx="8229600" cy="41148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272491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T3.2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2724912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Trainer reflections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2724912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Delivery insights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108960"/>
            <a:ext cx="822960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318211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T3.3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45920" y="3182112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Student evaluations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0" y="3182112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Learner experience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3566160"/>
            <a:ext cx="8229600" cy="41148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363931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T3.3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20" y="3639312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Faculty debriefs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3639312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Instructor experience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023360"/>
            <a:ext cx="822960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4096512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E7B1E"/>
                </a:solidFill>
              </a:defRPr>
            </a:pPr>
            <a:r>
              <a:t>WP4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45920" y="4096512"/>
            <a:ext cx="4114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A1A2E"/>
                </a:solidFill>
              </a:defRPr>
            </a:pPr>
            <a:r>
              <a:t>External evaluation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0" y="4096512"/>
            <a:ext cx="2560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i="1">
                <a:solidFill>
                  <a:srgbClr val="666666"/>
                </a:solidFill>
              </a:defRPr>
            </a:pPr>
            <a:r>
              <a:t>Independent assessment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320" y="4572000"/>
            <a:ext cx="8595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B1E"/>
                </a:solidFill>
              </a:defRPr>
            </a:pPr>
            <a:r>
              <a:t>5-Step Improvement Process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937760"/>
            <a:ext cx="8229600" cy="1371600"/>
          </a:xfrm>
          <a:prstGeom prst="rect">
            <a:avLst/>
          </a:prstGeom>
          <a:solidFill>
            <a:srgbClr val="A8D5A8"/>
          </a:solidFill>
          <a:ln>
            <a:solidFill>
              <a:srgbClr val="1E7B1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8640" y="4983480"/>
            <a:ext cx="8046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A1A2E"/>
                </a:solidFill>
              </a:defRPr>
            </a:pPr>
            <a:r>
              <a:t>1. Collect feedback from all sources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2. Analyze patterns and prioritize issues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3. Develop improvement plan with timeline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4. Implement changes and document rationale</a:t>
            </a:r>
          </a:p>
          <a:p>
            <a:pPr>
              <a:defRPr sz="1100">
                <a:solidFill>
                  <a:srgbClr val="1A1A2E"/>
                </a:solidFill>
              </a:defRPr>
            </a:pPr>
            <a:r>
              <a:t>5. Re-review and verify improvements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4320" y="6583680"/>
            <a:ext cx="85953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66666"/>
                </a:solidFill>
              </a:defRPr>
            </a:pPr>
            <a:r>
              <a:t>GREEN FINANCE | WP3 Kick-off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