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FFFFFF"/>
                </a:solidFill>
              </a:defRPr>
            </a:pPr>
            <a:r>
              <a:t>Erasmus+ Capacity Building in Higher Education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t>Tandem Teams &amp; Module Assignments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3774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FFFFFF"/>
                </a:solidFill>
              </a:defRPr>
            </a:pPr>
            <a:r>
              <a:t>Session 2: Team Structure and Responsibilities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FFFFFF"/>
                </a:solidFill>
              </a:defRPr>
            </a:pPr>
            <a:r>
              <a:t>WP3 Kick-off Meeting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93192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GREEN FINANCE Project</a:t>
            </a:r>
          </a:p>
          <a:p>
            <a:pPr algn="ctr">
              <a:defRPr sz="1400">
                <a:solidFill>
                  <a:srgbClr val="FFFFFF"/>
                </a:solidFill>
              </a:defRPr>
            </a:pPr>
            <a:r>
              <a:t>August 2026 | Virtual Meeting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2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Two Tandem Teams: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Team Structure and Thematic Focus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" y="1371600"/>
            <a:ext cx="4206240" cy="438912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74320" y="1371600"/>
            <a:ext cx="420624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1417320"/>
            <a:ext cx="4206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Team 1: Sustainable Investment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1920240"/>
            <a:ext cx="402336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Lead: </a:t>
            </a:r>
            <a:r>
              <a:rPr sz="1100" b="0">
                <a:solidFill>
                  <a:srgbClr val="1A1A2E"/>
                </a:solidFill>
              </a:rPr>
              <a:t>University of Twente (UT)</a:t>
            </a:r>
          </a:p>
          <a:p>
            <a:pPr>
              <a:defRPr sz="1100" b="1">
                <a:solidFill>
                  <a:srgbClr val="145214"/>
                </a:solidFill>
              </a:defRPr>
            </a:pPr>
            <a:r>
              <a:t>Members: </a:t>
            </a:r>
            <a:r>
              <a:rPr sz="1100" b="0">
                <a:solidFill>
                  <a:srgbClr val="1A1A2E"/>
                </a:solidFill>
              </a:rPr>
              <a:t>LBUS (Sibiu), UNISI (Siena)</a:t>
            </a:r>
          </a:p>
          <a:p>
            <a:pPr>
              <a:defRPr sz="1100" b="1">
                <a:solidFill>
                  <a:srgbClr val="145214"/>
                </a:solidFill>
              </a:defRPr>
            </a:pPr>
            <a:r>
              <a:t>Focus: </a:t>
            </a:r>
            <a:r>
              <a:rPr sz="1100" b="0">
                <a:solidFill>
                  <a:srgbClr val="1A1A2E"/>
                </a:solidFill>
              </a:rPr>
              <a:t>Financial instruments, risk, ESG</a:t>
            </a:r>
          </a:p>
          <a:p>
            <a:pPr>
              <a:defRPr sz="1100" b="1">
                <a:solidFill>
                  <a:srgbClr val="145214"/>
                </a:solidFill>
              </a:defRPr>
            </a:pPr>
            <a:r>
              <a:t>Modules: </a:t>
            </a:r>
            <a:r>
              <a:rPr sz="1100" b="0">
                <a:solidFill>
                  <a:srgbClr val="1A1A2E"/>
                </a:solidFill>
              </a:rPr>
              <a:t>1, 2, 3</a:t>
            </a:r>
          </a:p>
          <a:p/>
          <a:p>
            <a:pPr>
              <a:defRPr sz="1100" b="1">
                <a:solidFill>
                  <a:srgbClr val="145214"/>
                </a:solidFill>
              </a:defRPr>
            </a:pPr>
            <a:r>
              <a:t>Expertise Areas: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Green finance fundamentals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Sustainable investment strategies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ESG integration and risk management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Quantitative finance methods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63440" y="1371600"/>
            <a:ext cx="4206240" cy="4389120"/>
          </a:xfrm>
          <a:prstGeom prst="rect">
            <a:avLst/>
          </a:prstGeom>
          <a:solidFill>
            <a:srgbClr val="ADADE0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63440" y="1371600"/>
            <a:ext cx="4206240" cy="4572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3440" y="1417320"/>
            <a:ext cx="4206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Team 2: Policy Development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54880" y="1920240"/>
            <a:ext cx="402336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333B2"/>
                </a:solidFill>
              </a:defRPr>
            </a:pPr>
            <a:r>
              <a:t>Lead: </a:t>
            </a:r>
            <a:r>
              <a:rPr sz="1100" b="0">
                <a:solidFill>
                  <a:srgbClr val="1A1A2E"/>
                </a:solidFill>
              </a:rPr>
              <a:t>Open University (OU)</a:t>
            </a:r>
          </a:p>
          <a:p>
            <a:pPr>
              <a:defRPr sz="1100" b="1">
                <a:solidFill>
                  <a:srgbClr val="3333B2"/>
                </a:solidFill>
              </a:defRPr>
            </a:pPr>
            <a:r>
              <a:t>Members: </a:t>
            </a:r>
            <a:r>
              <a:rPr sz="1100" b="0">
                <a:solidFill>
                  <a:srgbClr val="1A1A2E"/>
                </a:solidFill>
              </a:rPr>
              <a:t>IHF (Hamburg)</a:t>
            </a:r>
          </a:p>
          <a:p>
            <a:pPr>
              <a:defRPr sz="1100" b="1">
                <a:solidFill>
                  <a:srgbClr val="3333B2"/>
                </a:solidFill>
              </a:defRPr>
            </a:pPr>
            <a:r>
              <a:t>Focus: </a:t>
            </a:r>
            <a:r>
              <a:rPr sz="1100" b="0">
                <a:solidFill>
                  <a:srgbClr val="1A1A2E"/>
                </a:solidFill>
              </a:rPr>
              <a:t>Regulation, policy, regional context</a:t>
            </a:r>
          </a:p>
          <a:p>
            <a:pPr>
              <a:defRPr sz="1100" b="1">
                <a:solidFill>
                  <a:srgbClr val="3333B2"/>
                </a:solidFill>
              </a:defRPr>
            </a:pPr>
            <a:r>
              <a:t>Modules: </a:t>
            </a:r>
            <a:r>
              <a:rPr sz="1100" b="0">
                <a:solidFill>
                  <a:srgbClr val="1A1A2E"/>
                </a:solidFill>
              </a:rPr>
              <a:t>4, 5</a:t>
            </a:r>
          </a:p>
          <a:p/>
          <a:p>
            <a:pPr>
              <a:defRPr sz="1100" b="1">
                <a:solidFill>
                  <a:srgbClr val="3333B2"/>
                </a:solidFill>
              </a:defRPr>
            </a:pPr>
            <a:r>
              <a:t>Expertise Areas: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EU regulatory framework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ASEAN policy landscape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Taxonomy and disclosure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Regional adaptation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" y="5943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Teams are organized by thematic expertise, not geography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3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Tandem Team 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Collaboration Framework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1645920"/>
            <a:ext cx="6858000" cy="3840480"/>
          </a:xfrm>
          <a:prstGeom prst="rect">
            <a:avLst/>
          </a:prstGeom>
          <a:solidFill>
            <a:srgbClr val="F8F9FA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3291840"/>
            <a:ext cx="6858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i="1">
                <a:solidFill>
                  <a:srgbClr val="666666"/>
                </a:solidFill>
              </a:defRPr>
            </a:pPr>
            <a:r>
              <a:t>[Team Structure Chart]</a:t>
            </a:r>
          </a:p>
          <a:p>
            <a:pPr algn="ctr">
              <a:defRPr sz="1200">
                <a:solidFill>
                  <a:srgbClr val="1A1A2E"/>
                </a:solidFill>
              </a:defRPr>
            </a:pPr>
            <a:r>
              <a:t>Two EU teams support all 6 Asian partners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5943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Each EU team supports all 6 Asian partners; Asian partners work with both teams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4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Team 1: Sustainable Investment &amp; Risk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UT, LBUS, UNISI - Modules 1-3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E7B1E"/>
                </a:solidFill>
              </a:defRPr>
            </a:pPr>
            <a:r>
              <a:t>University of Twente (UT)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1645920"/>
            <a:ext cx="40233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WP3 coordinator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Green finance research expertise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MSCA Digital Finance network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Module 1 development lead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69748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E7B1E"/>
                </a:solidFill>
              </a:defRPr>
            </a:pPr>
            <a:r>
              <a:t>Lucian Blaga University (LBUS)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2971800"/>
            <a:ext cx="4023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T2.1 kick-off host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Finance education expertise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Module 2 development lead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" y="379476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E7B1E"/>
                </a:solidFill>
              </a:defRPr>
            </a:pPr>
            <a:r>
              <a:t>University of Siena (UNISI)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4069080"/>
            <a:ext cx="4023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ESG and sustainability focus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European finance perspective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Module 3 development lead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0" y="1371600"/>
            <a:ext cx="4297680" cy="2926080"/>
          </a:xfrm>
          <a:prstGeom prst="rect">
            <a:avLst/>
          </a:prstGeom>
          <a:solidFill>
            <a:srgbClr val="F8F9FA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40" y="146304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45214"/>
                </a:solidFill>
              </a:defRPr>
            </a:pPr>
            <a:r>
              <a:t>Team 1 Modules</a:t>
            </a:r>
          </a:p>
        </p:txBody>
      </p:sp>
      <p:sp>
        <p:nvSpPr>
          <p:cNvPr id="14" name="Oval 13"/>
          <p:cNvSpPr/>
          <p:nvPr/>
        </p:nvSpPr>
        <p:spPr>
          <a:xfrm>
            <a:off x="4754880" y="1828800"/>
            <a:ext cx="320040" cy="32004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54880" y="1874519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6360" y="1828800"/>
            <a:ext cx="3703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Green Finance Fundamentals: definitions, instruments, market overview</a:t>
            </a:r>
          </a:p>
        </p:txBody>
      </p:sp>
      <p:sp>
        <p:nvSpPr>
          <p:cNvPr id="17" name="Oval 16"/>
          <p:cNvSpPr/>
          <p:nvPr/>
        </p:nvSpPr>
        <p:spPr>
          <a:xfrm>
            <a:off x="4754880" y="2606040"/>
            <a:ext cx="320040" cy="32004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754880" y="2651760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66360" y="2606040"/>
            <a:ext cx="3703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Sustainable Investment: strategies, portfolio construction, impact</a:t>
            </a:r>
          </a:p>
        </p:txBody>
      </p:sp>
      <p:sp>
        <p:nvSpPr>
          <p:cNvPr id="20" name="Oval 19"/>
          <p:cNvSpPr/>
          <p:nvPr/>
        </p:nvSpPr>
        <p:spPr>
          <a:xfrm>
            <a:off x="4754880" y="3383280"/>
            <a:ext cx="320040" cy="32004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54880" y="3429000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66360" y="3383280"/>
            <a:ext cx="3703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Risk Management &amp; ESG: integration, metrics, reporting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0" y="4389120"/>
            <a:ext cx="4297680" cy="128016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663440" y="443484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45214"/>
                </a:solidFill>
              </a:defRPr>
            </a:pPr>
            <a:r>
              <a:t>Team 1 Deliverables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54880" y="4754880"/>
            <a:ext cx="4023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- 3 module packages (D3.1)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Training for Modules 1-3 (D3.2)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Support for Asian localization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5943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Team 1 covers technical/quantitative aspects of green finance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5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Team 2: Policy &amp; Regulatory Development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OU, IHF - Modules 4-5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3333B2"/>
                </a:solidFill>
              </a:defRPr>
            </a:pPr>
            <a:r>
              <a:t>Open University (OU)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1645920"/>
            <a:ext cx="40233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Distance education expertise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Flexible learning design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Policy and regulation focus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Module 4 development lead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69748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3333B2"/>
                </a:solidFill>
              </a:defRPr>
            </a:pPr>
            <a:r>
              <a:t>IHF Hamburg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2971800"/>
            <a:ext cx="4023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European policy expertise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International finance perspective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Module 5 development lead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" y="397764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3333B2"/>
                </a:solidFill>
              </a:defRPr>
            </a:pPr>
            <a:r>
              <a:t>Team 2 Strengths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4251960"/>
            <a:ext cx="4023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Regulatory framework knowledge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ASEAN context understanding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Educational technology skills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0" y="1371600"/>
            <a:ext cx="4297680" cy="2194560"/>
          </a:xfrm>
          <a:prstGeom prst="rect">
            <a:avLst/>
          </a:prstGeom>
          <a:solidFill>
            <a:srgbClr val="F8F9FA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40" y="146304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3333B2"/>
                </a:solidFill>
              </a:defRPr>
            </a:pPr>
            <a:r>
              <a:t>Team 2 Modules</a:t>
            </a:r>
          </a:p>
        </p:txBody>
      </p:sp>
      <p:sp>
        <p:nvSpPr>
          <p:cNvPr id="14" name="Oval 13"/>
          <p:cNvSpPr/>
          <p:nvPr/>
        </p:nvSpPr>
        <p:spPr>
          <a:xfrm>
            <a:off x="4754880" y="1828800"/>
            <a:ext cx="320040" cy="320040"/>
          </a:xfrm>
          <a:prstGeom prst="ellipse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54880" y="1874519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6360" y="1828800"/>
            <a:ext cx="3703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Policy &amp; Regulation: EU taxonomy, SFDR, CSRD, global standards</a:t>
            </a:r>
          </a:p>
        </p:txBody>
      </p:sp>
      <p:sp>
        <p:nvSpPr>
          <p:cNvPr id="17" name="Oval 16"/>
          <p:cNvSpPr/>
          <p:nvPr/>
        </p:nvSpPr>
        <p:spPr>
          <a:xfrm>
            <a:off x="4754880" y="2651760"/>
            <a:ext cx="320040" cy="320040"/>
          </a:xfrm>
          <a:prstGeom prst="ellipse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754880" y="2697479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66360" y="2651760"/>
            <a:ext cx="3703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Green Finance in ASEAN: regional context, case studies, opportunities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0" y="3657600"/>
            <a:ext cx="4297680" cy="1280160"/>
          </a:xfrm>
          <a:prstGeom prst="rect">
            <a:avLst/>
          </a:prstGeom>
          <a:solidFill>
            <a:srgbClr val="ADADE0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63440" y="370332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3333B2"/>
                </a:solidFill>
              </a:defRPr>
            </a:pPr>
            <a:r>
              <a:t>Team 2 Deliverables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54880" y="4023360"/>
            <a:ext cx="4023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- 2 module packages (D3.1)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Training for Modules 4-5 (D3.2)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ASEAN contextualization 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" y="5943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3333B2"/>
                </a:solidFill>
              </a:defRPr>
            </a:pPr>
            <a:r>
              <a:t>Team 2 covers policy/regulatory aspects and ASEAN regional focus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6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5-Module Curriculum Assignment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Module Distribution Across Teams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645920"/>
            <a:ext cx="7772400" cy="3840480"/>
          </a:xfrm>
          <a:prstGeom prst="rect">
            <a:avLst/>
          </a:prstGeom>
          <a:solidFill>
            <a:srgbClr val="F8F9FA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7772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i="1">
                <a:solidFill>
                  <a:srgbClr val="666666"/>
                </a:solidFill>
              </a:defRPr>
            </a:pPr>
            <a:r>
              <a:t>[Module Matrix Visualization]</a:t>
            </a:r>
          </a:p>
          <a:p>
            <a:pPr algn="ctr">
              <a:defRPr sz="1100">
                <a:solidFill>
                  <a:srgbClr val="1A1A2E"/>
                </a:solidFill>
              </a:defRPr>
            </a:pPr>
            <a:r>
              <a:t>Team 1: Modules 1-3 (2.6 ECTS) | Team 2: Modules 4-5 (1.4 ECTS)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5943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4 ECTS total: Team 1 delivers 2.6 ECTS (Modules 1-3), Team 2 delivers 1.4 ECTS (Modules 4-5)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7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Asian Partner Collaboration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24 Staff Across 6 Institutions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All Asian Partners Work with Both Teams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73736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Code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17373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Partner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1737360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Country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173736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Staff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05740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BAV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205740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Banking Academy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0" y="205740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Vietnam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20574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1E7B1E"/>
                </a:solidFill>
              </a:defRPr>
            </a:pPr>
            <a: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237744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BUH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237744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Banking Univ. HCMC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237744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Vietnam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89120" y="237744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1E7B1E"/>
                </a:solidFill>
              </a:defRPr>
            </a:pPr>
            <a: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269748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PU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0160" y="269748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Phenikaa University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0" y="269748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Vietnam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89120" y="269748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1E7B1E"/>
                </a:solidFill>
              </a:defRPr>
            </a:pPr>
            <a: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3017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WU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80160" y="30175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Walailak University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00400" y="3017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Thailand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9120" y="301752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1E7B1E"/>
                </a:solidFill>
              </a:defRPr>
            </a:pPr>
            <a: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33375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WVSU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80160" y="333756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West Visayas State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0400" y="333756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Philippines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89120" y="333756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1E7B1E"/>
                </a:solidFill>
              </a:defRPr>
            </a:pPr>
            <a: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365760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ADMU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80160" y="365760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Ateneo de Manila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00400" y="365760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Philippines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89120" y="3657600"/>
            <a:ext cx="5486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1E7B1E"/>
                </a:solidFill>
              </a:defRPr>
            </a:pPr>
            <a: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4069079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Total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89120" y="4069079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1E7B1E"/>
                </a:solidFill>
              </a:defRPr>
            </a:pPr>
            <a:r>
              <a:t>24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303520" y="1371600"/>
            <a:ext cx="3566160" cy="18288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394960" y="1463040"/>
            <a:ext cx="3383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45214"/>
                </a:solidFill>
              </a:defRPr>
            </a:pPr>
            <a:r>
              <a:t>Training Structure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94960" y="1828800"/>
            <a:ext cx="3383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All 24 attend both training weeks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Week 1: Modules 1-3 (Team 1)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Week 2: Modules 4-5 (Team 2)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303520" y="3291840"/>
            <a:ext cx="3566160" cy="1645920"/>
          </a:xfrm>
          <a:prstGeom prst="rect">
            <a:avLst/>
          </a:prstGeom>
          <a:solidFill>
            <a:srgbClr val="F8F9FA"/>
          </a:solidFill>
          <a:ln>
            <a:solidFill>
              <a:srgbClr val="FF7F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394960" y="3383280"/>
            <a:ext cx="3383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7F0E"/>
                </a:solidFill>
              </a:defRPr>
            </a:pPr>
            <a:r>
              <a:t>Staff Selection Criteria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94960" y="3703320"/>
            <a:ext cx="3383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Asian HEIs should select 4 staff who: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94960" y="3931920"/>
            <a:ext cx="3383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- Have finance/economics background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Will teach in pilot programme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Can commit to full training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Have English proficiency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303520" y="5029200"/>
            <a:ext cx="3566160" cy="914400"/>
          </a:xfrm>
          <a:prstGeom prst="rect">
            <a:avLst/>
          </a:prstGeom>
          <a:solidFill>
            <a:srgbClr val="FFE0B2"/>
          </a:solidFill>
          <a:ln>
            <a:solidFill>
              <a:srgbClr val="FF7F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394960" y="5074920"/>
            <a:ext cx="3383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7F0E"/>
                </a:solidFill>
              </a:defRPr>
            </a:pPr>
            <a:r>
              <a:t>Regional Groupings for T3.3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94960" y="5349240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- Vietnam: BAV, BUH, PU (3 HEIs)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Thailand: WU (1 HEI)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Philippines: WVSU, ADMU (2 HEIs)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74320" y="5943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24 Asian staff trained across all 5 modules; regional groupings for efficient T3.3 support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8 of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Collaboration Framework &amp; Communication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Tools and Processes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Communication Channels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320" y="1737360"/>
            <a:ext cx="4114800" cy="1828800"/>
          </a:xfrm>
          <a:prstGeom prst="rect">
            <a:avLst/>
          </a:prstGeom>
          <a:solidFill>
            <a:srgbClr val="F8F9FA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182880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A1A2E"/>
                </a:solidFill>
              </a:defRPr>
            </a:pPr>
            <a:r>
              <a:t>Team meetings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0" y="182880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E7B1E"/>
                </a:solidFill>
              </a:defRPr>
            </a:pPr>
            <a:r>
              <a:t>MS Teams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214884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A1A2E"/>
                </a:solidFill>
              </a:defRPr>
            </a:pPr>
            <a:r>
              <a:t>Document sharing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214884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E7B1E"/>
                </a:solidFill>
              </a:defRPr>
            </a:pPr>
            <a:r>
              <a:t>SharePoint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246888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A1A2E"/>
                </a:solidFill>
              </a:defRPr>
            </a:pPr>
            <a:r>
              <a:t>Quick messages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246888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E7B1E"/>
                </a:solidFill>
              </a:defRPr>
            </a:pPr>
            <a:r>
              <a:t>Teams Chat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27889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A1A2E"/>
                </a:solidFill>
              </a:defRPr>
            </a:pPr>
            <a:r>
              <a:t>Email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0" y="278892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E7B1E"/>
                </a:solidFill>
              </a:defRPr>
            </a:pPr>
            <a:r>
              <a:t>Outlook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31089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A1A2E"/>
                </a:solidFill>
              </a:defRPr>
            </a:pPr>
            <a:r>
              <a:t>File storage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0" y="310896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E7B1E"/>
                </a:solidFill>
              </a:defRPr>
            </a:pPr>
            <a:r>
              <a:t>OneDrive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3657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Meeting Schedule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" y="4023360"/>
            <a:ext cx="40233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Team meetings: </a:t>
            </a:r>
            <a:r>
              <a:rPr sz="1100" b="0">
                <a:solidFill>
                  <a:srgbClr val="1A1A2E"/>
                </a:solidFill>
              </a:rPr>
              <a:t>Bi-weekly</a:t>
            </a:r>
          </a:p>
          <a:p>
            <a:pPr>
              <a:defRPr sz="1100" b="1">
                <a:solidFill>
                  <a:srgbClr val="145214"/>
                </a:solidFill>
              </a:defRPr>
            </a:pPr>
            <a:r>
              <a:t>Cross-team sync: </a:t>
            </a:r>
            <a:r>
              <a:rPr sz="1100" b="0">
                <a:solidFill>
                  <a:srgbClr val="1A1A2E"/>
                </a:solidFill>
              </a:rPr>
              <a:t>Monthly</a:t>
            </a:r>
          </a:p>
          <a:p>
            <a:pPr>
              <a:defRPr sz="1100" b="1">
                <a:solidFill>
                  <a:srgbClr val="145214"/>
                </a:solidFill>
              </a:defRPr>
            </a:pPr>
            <a:r>
              <a:t>All-partner: </a:t>
            </a:r>
            <a:r>
              <a:rPr sz="1100" b="0">
                <a:solidFill>
                  <a:srgbClr val="1A1A2E"/>
                </a:solidFill>
              </a:rPr>
              <a:t>Quarterly</a:t>
            </a:r>
          </a:p>
          <a:p>
            <a:pPr>
              <a:defRPr sz="1100" b="1">
                <a:solidFill>
                  <a:srgbClr val="145214"/>
                </a:solidFill>
              </a:defRPr>
            </a:pPr>
            <a:r>
              <a:t>Sprint reviews: </a:t>
            </a:r>
            <a:r>
              <a:rPr sz="1100" b="0">
                <a:solidFill>
                  <a:srgbClr val="1A1A2E"/>
                </a:solidFill>
              </a:rPr>
              <a:t>End of each sprint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Document Management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663440" y="1737360"/>
            <a:ext cx="4206240" cy="18288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54880" y="1783080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Shared Folder Structure: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54880" y="2103120"/>
            <a:ext cx="40233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/WP3/T3.1_Materials/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/WP3/T3.2_Training/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/WP3/T3.3_Integration/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/WP3/Templates/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/WP3/Meeting_Notes/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" y="3657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Version Control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54880" y="4023360"/>
            <a:ext cx="40233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All materials in shared drive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Version naming: v1.0, v1.1, etc.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Clear change log maintained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Final versions marked "FINAL"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5943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Access links and invitations will be sent by UT within one week of kick-off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