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FFFFFF"/>
                </a:solidFill>
              </a:defRPr>
            </a:pPr>
            <a:r>
              <a:t>Erasmus+ Capacity Building in Higher Education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t>WP3: Curriculum Development Twinning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3774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FFFFFF"/>
                </a:solidFill>
              </a:defRPr>
            </a:pPr>
            <a:r>
              <a:t>Session 1: Overview &amp; Twinning Model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FFFFFF"/>
                </a:solidFill>
              </a:defRPr>
            </a:pPr>
            <a:r>
              <a:t>WP3 Kick-off Meeting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93192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GREEN FINANCE Project</a:t>
            </a:r>
          </a:p>
          <a:p>
            <a:pPr algn="ctr">
              <a:defRPr sz="1400">
                <a:solidFill>
                  <a:srgbClr val="FFFFFF"/>
                </a:solidFill>
              </a:defRPr>
            </a:pPr>
            <a:r>
              <a:t>August 2026 | Virtual Meeting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2 of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WP3 in GREEN FINANCE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Curriculum Development Twinning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Project Work Package Structure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737360"/>
            <a:ext cx="548640" cy="4572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810512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A1A2E"/>
                </a:solidFill>
              </a:defRPr>
            </a:pPr>
            <a:r>
              <a:t>WP1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1810512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1A1A2E"/>
                </a:solidFill>
              </a:defRPr>
            </a:pPr>
            <a:r>
              <a:t>Project Management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0" y="1810512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M1-M36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1810512"/>
            <a:ext cx="2103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i="1">
                <a:solidFill>
                  <a:srgbClr val="666666"/>
                </a:solidFill>
              </a:defRPr>
            </a:pPr>
            <a:r>
              <a:t>Coordination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331720"/>
            <a:ext cx="548640" cy="4572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2404872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A1A2E"/>
                </a:solidFill>
              </a:defRPr>
            </a:pPr>
            <a:r>
              <a:t>WP2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2404872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1A1A2E"/>
                </a:solidFill>
              </a:defRPr>
            </a:pPr>
            <a:r>
              <a:t>Landscape Analysis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0" y="2404872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M1-M12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2404872"/>
            <a:ext cx="2103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i="1">
                <a:solidFill>
                  <a:srgbClr val="666666"/>
                </a:solidFill>
              </a:defRPr>
            </a:pPr>
            <a:r>
              <a:t>Research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926080"/>
            <a:ext cx="548640" cy="4572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2999232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WP3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2999232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45214"/>
                </a:solidFill>
              </a:defRPr>
            </a:pPr>
            <a:r>
              <a:t>Curriculum Development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0" y="2999232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M8-M22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2999232"/>
            <a:ext cx="2103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i="1">
                <a:solidFill>
                  <a:srgbClr val="666666"/>
                </a:solidFill>
              </a:defRPr>
            </a:pPr>
            <a:r>
              <a:t>Development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3520440"/>
            <a:ext cx="548640" cy="4572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3593592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A1A2E"/>
                </a:solidFill>
              </a:defRPr>
            </a:pPr>
            <a:r>
              <a:t>WP4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" y="3593592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1A1A2E"/>
                </a:solidFill>
              </a:defRPr>
            </a:pPr>
            <a:r>
              <a:t>Piloting &amp; Evaluation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0" y="3593592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M19-M30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0" y="3593592"/>
            <a:ext cx="2103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i="1">
                <a:solidFill>
                  <a:srgbClr val="666666"/>
                </a:solidFill>
              </a:defRPr>
            </a:pPr>
            <a:r>
              <a:t>Implementation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4114800"/>
            <a:ext cx="548640" cy="4572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7200" y="4187952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1A1A2E"/>
                </a:solidFill>
              </a:defRPr>
            </a:pPr>
            <a:r>
              <a:t>WP5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7280" y="4187952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0">
                <a:solidFill>
                  <a:srgbClr val="1A1A2E"/>
                </a:solidFill>
              </a:defRPr>
            </a:pPr>
            <a:r>
              <a:t>Dissemination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0" y="4187952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M1-M36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83680" y="4187952"/>
            <a:ext cx="2103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i="1">
                <a:solidFill>
                  <a:srgbClr val="666666"/>
                </a:solidFill>
              </a:defRPr>
            </a:pPr>
            <a:r>
              <a:t>Outreach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4754880"/>
            <a:ext cx="8229600" cy="109728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48640" y="4800600"/>
            <a:ext cx="80467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45214"/>
                </a:solidFill>
              </a:defRPr>
            </a:pPr>
            <a:r>
              <a:t>WP3 Focus: </a:t>
            </a:r>
            <a:r>
              <a:rPr sz="1200" b="0">
                <a:solidFill>
                  <a:srgbClr val="1A1A2E"/>
                </a:solidFill>
              </a:rPr>
              <a:t>Develop and deliver a twinning program where EU partners train Asian staff to create and implement the Green Finance microcredential curriculum.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3 of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WP3 Objectives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Curriculum Development &amp; Capacity Building</a:t>
            </a:r>
          </a:p>
        </p:txBody>
      </p:sp>
      <p:sp>
        <p:nvSpPr>
          <p:cNvPr id="6" name="Oval 5"/>
          <p:cNvSpPr/>
          <p:nvPr/>
        </p:nvSpPr>
        <p:spPr>
          <a:xfrm>
            <a:off x="457200" y="1371600"/>
            <a:ext cx="457200" cy="457200"/>
          </a:xfrm>
          <a:prstGeom prst="ellipse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1444752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1371600"/>
            <a:ext cx="7589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45214"/>
                </a:solidFill>
              </a:defRPr>
            </a:pPr>
            <a:r>
              <a:t>Develop Training Materials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1737360"/>
            <a:ext cx="7589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Create comprehensive teaching resources for 5-module Green Finance curriculum</a:t>
            </a:r>
          </a:p>
        </p:txBody>
      </p:sp>
      <p:sp>
        <p:nvSpPr>
          <p:cNvPr id="10" name="Oval 9"/>
          <p:cNvSpPr/>
          <p:nvPr/>
        </p:nvSpPr>
        <p:spPr>
          <a:xfrm>
            <a:off x="457200" y="2468880"/>
            <a:ext cx="457200" cy="457200"/>
          </a:xfrm>
          <a:prstGeom prst="ellipse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542032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2468880"/>
            <a:ext cx="7589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45214"/>
                </a:solidFill>
              </a:defRPr>
            </a:pPr>
            <a:r>
              <a:t>Build Capacity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2834640"/>
            <a:ext cx="7589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Train 24 Asian staff (4 per HEI) in curriculum development and delivery</a:t>
            </a:r>
          </a:p>
        </p:txBody>
      </p:sp>
      <p:sp>
        <p:nvSpPr>
          <p:cNvPr id="14" name="Oval 13"/>
          <p:cNvSpPr/>
          <p:nvPr/>
        </p:nvSpPr>
        <p:spPr>
          <a:xfrm>
            <a:off x="457200" y="3566160"/>
            <a:ext cx="457200" cy="457200"/>
          </a:xfrm>
          <a:prstGeom prst="ellipse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639312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3566160"/>
            <a:ext cx="7589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45214"/>
                </a:solidFill>
              </a:defRPr>
            </a:pPr>
            <a:r>
              <a:t>Implement Twinning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3931920"/>
            <a:ext cx="7589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EU-Asian partnership model for knowledge transfer</a:t>
            </a:r>
          </a:p>
        </p:txBody>
      </p:sp>
      <p:sp>
        <p:nvSpPr>
          <p:cNvPr id="18" name="Oval 17"/>
          <p:cNvSpPr/>
          <p:nvPr/>
        </p:nvSpPr>
        <p:spPr>
          <a:xfrm>
            <a:off x="457200" y="4663440"/>
            <a:ext cx="457200" cy="457200"/>
          </a:xfrm>
          <a:prstGeom prst="ellipse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4736592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4663440"/>
            <a:ext cx="7589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45214"/>
                </a:solidFill>
              </a:defRPr>
            </a:pPr>
            <a:r>
              <a:t>Deliver Pilot Curriculum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5029200"/>
            <a:ext cx="7589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Support Asian HEIs in first delivery of Green Finance microcredential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5486400"/>
            <a:ext cx="8229600" cy="82296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57784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E7B1E"/>
                </a:solidFill>
              </a:defRPr>
            </a:pPr>
            <a: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" y="5669280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Modules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0" y="557784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E7B1E"/>
                </a:solidFill>
              </a:defRPr>
            </a:pPr>
            <a:r>
              <a:t>24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00400" y="5669280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Staff Trained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46320" y="557784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E7B1E"/>
                </a:solidFill>
              </a:defRPr>
            </a:pPr>
            <a: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03520" y="5669280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Asian HEIs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49440" y="557784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E7B1E"/>
                </a:solidFill>
              </a:defRPr>
            </a:pPr>
            <a:r>
              <a:t>15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06640" y="5669280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Months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4 of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WP3 Timeline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August 2026 - September 2027 (M8-M22)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Three Tasks Structure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737360"/>
            <a:ext cx="731520" cy="64008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874519"/>
            <a:ext cx="731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T3.1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737360"/>
            <a:ext cx="3200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A1A2E"/>
                </a:solidFill>
              </a:defRPr>
            </a:pPr>
            <a:r>
              <a:t>Preparation Phase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057400"/>
            <a:ext cx="3200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6666"/>
                </a:solidFill>
              </a:defRPr>
            </a:pPr>
            <a:r>
              <a:t>M8-M10 (Aug-Oct 2026)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0" y="1828800"/>
            <a:ext cx="731520" cy="4572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0" y="192024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3 months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651760"/>
            <a:ext cx="731520" cy="64008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2788920"/>
            <a:ext cx="731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T3.2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651760"/>
            <a:ext cx="3200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A1A2E"/>
                </a:solidFill>
              </a:defRPr>
            </a:pPr>
            <a:r>
              <a:t>Training Implementation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2971800"/>
            <a:ext cx="3200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6666"/>
                </a:solidFill>
              </a:defRPr>
            </a:pPr>
            <a:r>
              <a:t>M11-M16 (Nov 2026-Apr 2027)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60720" y="2743200"/>
            <a:ext cx="1463040" cy="4572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60720" y="2834640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6 months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566160"/>
            <a:ext cx="731520" cy="640080"/>
          </a:xfrm>
          <a:prstGeom prst="rect">
            <a:avLst/>
          </a:prstGeom>
          <a:solidFill>
            <a:srgbClr val="FF7F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3703320"/>
            <a:ext cx="731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T3.3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566160"/>
            <a:ext cx="3200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A1A2E"/>
                </a:solidFill>
              </a:defRPr>
            </a:pPr>
            <a:r>
              <a:t>Curriculum Delivery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3886200"/>
            <a:ext cx="3200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6666"/>
                </a:solidFill>
              </a:defRPr>
            </a:pPr>
            <a:r>
              <a:t>M17-M22 (May-Sep 2027)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223760" y="3657600"/>
            <a:ext cx="1280160" cy="457200"/>
          </a:xfrm>
          <a:prstGeom prst="rect">
            <a:avLst/>
          </a:prstGeom>
          <a:solidFill>
            <a:srgbClr val="FF7F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23760" y="3749039"/>
            <a:ext cx="1280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5 months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5720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Key Milestones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4937760"/>
            <a:ext cx="8229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M10: Training materials package complete (D3.1)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M13: First training session complete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M16: Second training session + reports (D3.2)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M22: Pilot curriculum delivered at all 6 Asian HEIs (D3.3)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5 of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Three Tasks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T3.1, T3.2, T3.3 Detailed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" y="1371600"/>
            <a:ext cx="2743200" cy="228600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1417320"/>
            <a:ext cx="2560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45214"/>
                </a:solidFill>
              </a:defRPr>
            </a:pPr>
            <a:r>
              <a:t>T3.1: Preparation Phase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1828800"/>
            <a:ext cx="25603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Develop training materials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Create module templates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Prepare case studies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Design assessments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Build resource library</a:t>
            </a:r>
          </a:p>
        </p:txBody>
      </p:sp>
      <p:sp>
        <p:nvSpPr>
          <p:cNvPr id="9" name="Rectangle 8"/>
          <p:cNvSpPr/>
          <p:nvPr/>
        </p:nvSpPr>
        <p:spPr>
          <a:xfrm>
            <a:off x="3200400" y="1371600"/>
            <a:ext cx="2743200" cy="2286000"/>
          </a:xfrm>
          <a:prstGeom prst="rect">
            <a:avLst/>
          </a:prstGeom>
          <a:solidFill>
            <a:srgbClr val="ADADE0"/>
          </a:solidFill>
          <a:ln>
            <a:solidFill>
              <a:srgbClr val="3333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91840" y="1417320"/>
            <a:ext cx="2560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3333B2"/>
                </a:solidFill>
              </a:defRPr>
            </a:pPr>
            <a:r>
              <a:t>T3.2: Training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1828800"/>
            <a:ext cx="25603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- 2x 1-week intensive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- 24 Asian staff trained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Hands-on workshops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Curriculum co-creation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Teaching practice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26480" y="1371600"/>
            <a:ext cx="2743200" cy="2286000"/>
          </a:xfrm>
          <a:prstGeom prst="rect">
            <a:avLst/>
          </a:prstGeom>
          <a:solidFill>
            <a:srgbClr val="FFE0B2"/>
          </a:solidFill>
          <a:ln>
            <a:solidFill>
              <a:srgbClr val="FF7F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17920" y="1417320"/>
            <a:ext cx="2560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7F0E"/>
                </a:solidFill>
              </a:defRPr>
            </a:pPr>
            <a:r>
              <a:t>T3.3: Curriculum Delivery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0" y="1828800"/>
            <a:ext cx="25603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- Pilot at 6 Asian HEIs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- 3 EU missions support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Real student cohorts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Feedback collection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Refinement cycle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80360" y="22860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E7B1E"/>
                </a:solidFill>
              </a:defRPr>
            </a:pPr>
            <a:r>
              <a:t>-&gt;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06440" y="22860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3333B2"/>
                </a:solidFill>
              </a:defRPr>
            </a:pPr>
            <a:r>
              <a:t>-&gt;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" y="384048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Deliverables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4206240"/>
            <a:ext cx="27432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4251960"/>
            <a:ext cx="25603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D3.1: Training Materials Package</a:t>
            </a:r>
          </a:p>
          <a:p>
            <a:pPr>
              <a:defRPr sz="1000">
                <a:solidFill>
                  <a:srgbClr val="666666"/>
                </a:solidFill>
              </a:defRPr>
            </a:pPr>
            <a:r>
              <a:t>Due: M10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83280" y="4206240"/>
            <a:ext cx="27432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474720" y="4251960"/>
            <a:ext cx="25603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D3.2: Training Reports</a:t>
            </a:r>
          </a:p>
          <a:p>
            <a:pPr>
              <a:defRPr sz="1000">
                <a:solidFill>
                  <a:srgbClr val="666666"/>
                </a:solidFill>
              </a:defRPr>
            </a:pPr>
            <a:r>
              <a:t>Due: M16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09360" y="4206240"/>
            <a:ext cx="2743200" cy="73152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0" y="4251960"/>
            <a:ext cx="25603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A1A2E"/>
                </a:solidFill>
              </a:defRPr>
            </a:pPr>
            <a:r>
              <a:t>D3.3: Pilot Curriculum</a:t>
            </a:r>
          </a:p>
          <a:p>
            <a:pPr>
              <a:defRPr sz="1000">
                <a:solidFill>
                  <a:srgbClr val="666666"/>
                </a:solidFill>
              </a:defRPr>
            </a:pPr>
            <a:r>
              <a:t>Due: M22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6 of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Twinning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EU-Asian Partnership for Capacity Building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Three-Stage Development Process</a:t>
            </a:r>
          </a:p>
        </p:txBody>
      </p:sp>
      <p:sp>
        <p:nvSpPr>
          <p:cNvPr id="7" name="Oval 6"/>
          <p:cNvSpPr/>
          <p:nvPr/>
        </p:nvSpPr>
        <p:spPr>
          <a:xfrm>
            <a:off x="457200" y="1737360"/>
            <a:ext cx="640080" cy="640080"/>
          </a:xfrm>
          <a:prstGeom prst="ellipse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874519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1737360"/>
            <a:ext cx="2743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E7B1E"/>
                </a:solidFill>
              </a:defRPr>
            </a:pPr>
            <a:r>
              <a:t>EU Preparation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2057400"/>
            <a:ext cx="3657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EU partners develop initial materials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1828800"/>
            <a:ext cx="914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666666"/>
                </a:solidFill>
              </a:defRPr>
            </a:pPr>
            <a:r>
              <a:t>|</a:t>
            </a:r>
          </a:p>
        </p:txBody>
      </p:sp>
      <p:sp>
        <p:nvSpPr>
          <p:cNvPr id="12" name="Oval 11"/>
          <p:cNvSpPr/>
          <p:nvPr/>
        </p:nvSpPr>
        <p:spPr>
          <a:xfrm>
            <a:off x="457200" y="2743200"/>
            <a:ext cx="640080" cy="640080"/>
          </a:xfrm>
          <a:prstGeom prst="ellipse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288036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2743200"/>
            <a:ext cx="2743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3333B2"/>
                </a:solidFill>
              </a:defRPr>
            </a:pPr>
            <a:r>
              <a:t>Joint 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3063240"/>
            <a:ext cx="3657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EU-Asian co-creation during training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0" y="2834640"/>
            <a:ext cx="914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>
                <a:solidFill>
                  <a:srgbClr val="666666"/>
                </a:solidFill>
              </a:defRPr>
            </a:pPr>
            <a:r>
              <a:t>|</a:t>
            </a:r>
          </a:p>
        </p:txBody>
      </p:sp>
      <p:sp>
        <p:nvSpPr>
          <p:cNvPr id="17" name="Oval 16"/>
          <p:cNvSpPr/>
          <p:nvPr/>
        </p:nvSpPr>
        <p:spPr>
          <a:xfrm>
            <a:off x="457200" y="3749039"/>
            <a:ext cx="640080" cy="640080"/>
          </a:xfrm>
          <a:prstGeom prst="ellipse">
            <a:avLst/>
          </a:prstGeom>
          <a:solidFill>
            <a:srgbClr val="FF7F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38862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0160" y="3749039"/>
            <a:ext cx="2743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7F0E"/>
                </a:solidFill>
              </a:defRPr>
            </a:pPr>
            <a:r>
              <a:t>Asian-Led Delivery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80160" y="4069079"/>
            <a:ext cx="3657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Asian partners deliver with EU support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4320" y="45720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Why Twinning Works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4937760"/>
            <a:ext cx="8229600" cy="118872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4983480"/>
            <a:ext cx="8046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- Knowledge transfer embedded in practice, not just theory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- Asian partners own the curriculum from joint development onward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- EU support continues through delivery phase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- Sustainable capacity remains after project ends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7 of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Development Process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From Preparation to Delivery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371600"/>
            <a:ext cx="2743200" cy="3200400"/>
          </a:xfrm>
          <a:prstGeom prst="rect">
            <a:avLst/>
          </a:prstGeom>
          <a:solidFill>
            <a:srgbClr val="F8F9FA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7200" y="1371600"/>
            <a:ext cx="2743200" cy="54864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417320"/>
            <a:ext cx="2743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T3.1: Prepare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103120"/>
            <a:ext cx="237744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2240279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A1A2E"/>
                </a:solidFill>
              </a:defRPr>
            </a:pPr>
            <a:r>
              <a:t>Templates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926079"/>
            <a:ext cx="237744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3063239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A1A2E"/>
                </a:solidFill>
              </a:defRPr>
            </a:pPr>
            <a:r>
              <a:t>Materials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749039"/>
            <a:ext cx="237744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3886200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A1A2E"/>
                </a:solidFill>
              </a:defRPr>
            </a:pPr>
            <a:r>
              <a:t>Case studies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83280" y="1371600"/>
            <a:ext cx="2743200" cy="3200400"/>
          </a:xfrm>
          <a:prstGeom prst="rect">
            <a:avLst/>
          </a:prstGeom>
          <a:solidFill>
            <a:srgbClr val="F8F9FA"/>
          </a:solidFill>
          <a:ln>
            <a:solidFill>
              <a:srgbClr val="3333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83280" y="1371600"/>
            <a:ext cx="2743200" cy="54864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383280" y="1417320"/>
            <a:ext cx="2743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T3.2: Train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566160" y="2103120"/>
            <a:ext cx="237744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3333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66160" y="2240279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A1A2E"/>
                </a:solidFill>
              </a:defRPr>
            </a:pPr>
            <a:r>
              <a:t>Workshops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566160" y="2926079"/>
            <a:ext cx="237744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3333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66160" y="3063239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A1A2E"/>
                </a:solidFill>
              </a:defRPr>
            </a:pPr>
            <a:r>
              <a:t>Co-creation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566160" y="3749039"/>
            <a:ext cx="237744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3333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566160" y="3886200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A1A2E"/>
                </a:solidFill>
              </a:defRPr>
            </a:pPr>
            <a:r>
              <a:t>Practice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1371600"/>
            <a:ext cx="2743200" cy="3200400"/>
          </a:xfrm>
          <a:prstGeom prst="rect">
            <a:avLst/>
          </a:prstGeom>
          <a:solidFill>
            <a:srgbClr val="F8F9FA"/>
          </a:solidFill>
          <a:ln>
            <a:solidFill>
              <a:srgbClr val="FF7F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1371600"/>
            <a:ext cx="2743200" cy="548640"/>
          </a:xfrm>
          <a:prstGeom prst="rect">
            <a:avLst/>
          </a:prstGeom>
          <a:solidFill>
            <a:srgbClr val="FF7F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09360" y="1417320"/>
            <a:ext cx="2743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T3.3: Deliver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92240" y="2103120"/>
            <a:ext cx="237744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FF7F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92240" y="2240279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A1A2E"/>
                </a:solidFill>
              </a:defRPr>
            </a:pPr>
            <a:r>
              <a:t>Pilot courses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92240" y="2926079"/>
            <a:ext cx="237744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FF7F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240" y="3063239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A1A2E"/>
                </a:solidFill>
              </a:defRPr>
            </a:pPr>
            <a:r>
              <a:t>EU missions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492240" y="3749039"/>
            <a:ext cx="237744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FF7F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92240" y="3886200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A1A2E"/>
                </a:solidFill>
              </a:defRPr>
            </a:pPr>
            <a:r>
              <a:t>Refinement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63240" y="27432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5214"/>
                </a:solidFill>
              </a:defRPr>
            </a:pPr>
            <a:r>
              <a:t>-&gt;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89320" y="27432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3333B2"/>
                </a:solidFill>
              </a:defRPr>
            </a:pPr>
            <a:r>
              <a:t>-&gt;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4846320"/>
            <a:ext cx="8229600" cy="82296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48640" y="4892040"/>
            <a:ext cx="8046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Key Principle: </a:t>
            </a:r>
            <a:r>
              <a:rPr sz="1200" b="0">
                <a:solidFill>
                  <a:srgbClr val="FFFFFF"/>
                </a:solidFill>
              </a:rPr>
              <a:t>Each stage builds on the previous. Asian partners progressively take ownership, ensuring sustainable capacity beyond the project.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8 of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Partner Roles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EU and Asian Partner Responsibilities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EU Partners (5 institutions)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6916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E7B1E"/>
                </a:solidFill>
              </a:defRPr>
            </a:pPr>
            <a:r>
              <a:t>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1691640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University of Twente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1691640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WP3 Lead, Team 1 Lead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10312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E7B1E"/>
                </a:solidFill>
              </a:defRPr>
            </a:pPr>
            <a:r>
              <a:t>LBUS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2103120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Lucian Blaga Univ.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2103120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Team 1, Modules 1-3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25146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E7B1E"/>
                </a:solidFill>
              </a:defRPr>
            </a:pPr>
            <a:r>
              <a:t>UNISI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2514600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Univ. of Siena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2514600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Team 1, Modules 1-3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92608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E7B1E"/>
                </a:solidFill>
              </a:defRPr>
            </a:pPr>
            <a:r>
              <a:t>OU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2926080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Open University UK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2926080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Team 2 Lead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333756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E7B1E"/>
                </a:solidFill>
              </a:defRPr>
            </a:pPr>
            <a:r>
              <a:t>IHF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3337560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Inst. Hautes Finances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7600" y="3337560"/>
            <a:ext cx="2286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Team 2, Modules 4-5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" y="393192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Asian Partners (6 institutions)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425196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BAV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88720" y="425196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Banking Academy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0" y="42519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Vietnam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461772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BUH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88720" y="461772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Banking Univ. HCMC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57600" y="461772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Vietnam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498348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PU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88720" y="498348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Payap University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0" y="498348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Thailand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534924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WU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88720" y="534924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Walailak University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57600" y="534924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Thailand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571500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WVSU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88720" y="571500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West Visayas State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57600" y="571500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Philippines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7200" y="608076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ADMU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88720" y="608076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Ateneo de Manila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57600" y="60807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Philippines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303520" y="1371600"/>
            <a:ext cx="3566160" cy="475488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394960" y="1463040"/>
            <a:ext cx="33832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45214"/>
                </a:solidFill>
              </a:defRPr>
            </a:pPr>
            <a:r>
              <a:t>Responsibilities</a:t>
            </a:r>
          </a:p>
          <a:p>
            <a:pPr>
              <a:defRPr sz="1000">
                <a:solidFill>
                  <a:srgbClr val="1A1A2E"/>
                </a:solidFill>
              </a:defRPr>
            </a:pPr>
          </a:p>
          <a:p>
            <a:pPr>
              <a:defRPr sz="1000" b="1">
                <a:solidFill>
                  <a:srgbClr val="145214"/>
                </a:solidFill>
              </a:defRPr>
            </a:pPr>
            <a:r>
              <a:t>EU Partners: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Lead material development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Deliver training sessions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Provide ongoing support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Conduct EU missions</a:t>
            </a:r>
          </a:p>
          <a:p>
            <a:pPr>
              <a:defRPr sz="1000">
                <a:solidFill>
                  <a:srgbClr val="1A1A2E"/>
                </a:solidFill>
              </a:defRPr>
            </a:pPr>
          </a:p>
          <a:p>
            <a:pPr>
              <a:defRPr sz="1000" b="1">
                <a:solidFill>
                  <a:srgbClr val="145214"/>
                </a:solidFill>
              </a:defRPr>
            </a:pPr>
            <a:r>
              <a:t>Asian Partners: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Participate in training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Co-create materials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Adapt for local context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Deliver pilot courses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- Recruit student cohorts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9 of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WP3 Deliverables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D3.1, D3.2, D3.3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" y="1371600"/>
            <a:ext cx="2834640" cy="3657600"/>
          </a:xfrm>
          <a:prstGeom prst="rect">
            <a:avLst/>
          </a:prstGeom>
          <a:solidFill>
            <a:srgbClr val="F8F9FA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74320" y="1371600"/>
            <a:ext cx="2834640" cy="7315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1417320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D3.1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1737360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FFFFFF"/>
                </a:solidFill>
              </a:defRPr>
            </a:pPr>
            <a:r>
              <a:t>Training Materials Package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2194560"/>
            <a:ext cx="2651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Due: M10 (Oct 2026)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" y="2514600"/>
            <a:ext cx="265176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- 5-module curriculum content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Slide decks and teaching notes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Case studies (Southeast Asian context)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Assessment instruments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Reading lists and resources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00400" y="1371600"/>
            <a:ext cx="2834640" cy="3657600"/>
          </a:xfrm>
          <a:prstGeom prst="rect">
            <a:avLst/>
          </a:prstGeom>
          <a:solidFill>
            <a:srgbClr val="F8F9FA"/>
          </a:solidFill>
          <a:ln>
            <a:solidFill>
              <a:srgbClr val="3333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200400" y="1371600"/>
            <a:ext cx="2834640" cy="73152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00400" y="1417320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D3.2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00400" y="1737360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FFFFFF"/>
                </a:solidFill>
              </a:defRPr>
            </a:pPr>
            <a:r>
              <a:t>Training Reports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91840" y="2194560"/>
            <a:ext cx="2651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3333B2"/>
                </a:solidFill>
              </a:defRPr>
            </a:pPr>
            <a:r>
              <a:t>Due: M16 (Apr 2027)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91840" y="2514600"/>
            <a:ext cx="265176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- Training session documentation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Participant feedback analysis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Skills assessment results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Recommendations for delivery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26480" y="1371600"/>
            <a:ext cx="2834640" cy="3657600"/>
          </a:xfrm>
          <a:prstGeom prst="rect">
            <a:avLst/>
          </a:prstGeom>
          <a:solidFill>
            <a:srgbClr val="F8F9FA"/>
          </a:solidFill>
          <a:ln>
            <a:solidFill>
              <a:srgbClr val="FF7F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126480" y="1371600"/>
            <a:ext cx="2834640" cy="731520"/>
          </a:xfrm>
          <a:prstGeom prst="rect">
            <a:avLst/>
          </a:prstGeom>
          <a:solidFill>
            <a:srgbClr val="FF7F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26480" y="1417320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D3.3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26480" y="1737360"/>
            <a:ext cx="28346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FFFFFF"/>
                </a:solidFill>
              </a:defRPr>
            </a:pPr>
            <a:r>
              <a:t>Pilot Curriculum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2194560"/>
            <a:ext cx="2651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7F0E"/>
                </a:solidFill>
              </a:defRPr>
            </a:pPr>
            <a:r>
              <a:t>Due: M22 (Sep 2027)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920" y="2514600"/>
            <a:ext cx="265176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- Finalized course materials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Delivery guidelines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Student feedback synthesis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- Sustainability recommendations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5212080"/>
            <a:ext cx="8595360" cy="731520"/>
          </a:xfrm>
          <a:prstGeom prst="rect">
            <a:avLst/>
          </a:prstGeom>
          <a:solidFill>
            <a:srgbClr val="A8D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5760" y="5257800"/>
            <a:ext cx="8412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Note: </a:t>
            </a:r>
            <a:r>
              <a:rPr sz="1100" b="0">
                <a:solidFill>
                  <a:srgbClr val="1A1A2E"/>
                </a:solidFill>
              </a:rPr>
              <a:t>All deliverables are iteratively developed. D3.1 provides the foundation, D3.2 captures training outcomes, and D3.3 represents the refined, pilot-tested curriculum.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10 of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Discussion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Key Topics for Partner Input</a:t>
            </a:r>
          </a:p>
        </p:txBody>
      </p:sp>
      <p:sp>
        <p:nvSpPr>
          <p:cNvPr id="6" name="Oval 5"/>
          <p:cNvSpPr/>
          <p:nvPr/>
        </p:nvSpPr>
        <p:spPr>
          <a:xfrm>
            <a:off x="457200" y="1371600"/>
            <a:ext cx="365760" cy="365760"/>
          </a:xfrm>
          <a:prstGeom prst="ellipse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1417320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1371600"/>
            <a:ext cx="7680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A1A2E"/>
                </a:solidFill>
              </a:defRPr>
            </a:pPr>
            <a:r>
              <a:t>How can we best leverage the expertise across both tandem teams?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1828800"/>
            <a:ext cx="7680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Consider: module assignments, cross-team collaboration, resource sharing</a:t>
            </a:r>
          </a:p>
        </p:txBody>
      </p:sp>
      <p:sp>
        <p:nvSpPr>
          <p:cNvPr id="10" name="Oval 9"/>
          <p:cNvSpPr/>
          <p:nvPr/>
        </p:nvSpPr>
        <p:spPr>
          <a:xfrm>
            <a:off x="457200" y="2560320"/>
            <a:ext cx="365760" cy="365760"/>
          </a:xfrm>
          <a:prstGeom prst="ellipse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606039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560320"/>
            <a:ext cx="7680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A1A2E"/>
                </a:solidFill>
              </a:defRPr>
            </a:pPr>
            <a:r>
              <a:t>What are the specific needs of each Asian partner context?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017520"/>
            <a:ext cx="7680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Consider: local regulations, student profiles, industry connections</a:t>
            </a:r>
          </a:p>
        </p:txBody>
      </p:sp>
      <p:sp>
        <p:nvSpPr>
          <p:cNvPr id="14" name="Oval 13"/>
          <p:cNvSpPr/>
          <p:nvPr/>
        </p:nvSpPr>
        <p:spPr>
          <a:xfrm>
            <a:off x="457200" y="3749039"/>
            <a:ext cx="365760" cy="365760"/>
          </a:xfrm>
          <a:prstGeom prst="ellipse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794759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3749039"/>
            <a:ext cx="7680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A1A2E"/>
                </a:solidFill>
              </a:defRPr>
            </a:pPr>
            <a:r>
              <a:t>How do we ensure quality while allowing for local adaptation?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206240"/>
            <a:ext cx="7680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Consider: QA framework, review processes, acceptable variations</a:t>
            </a:r>
          </a:p>
        </p:txBody>
      </p:sp>
      <p:sp>
        <p:nvSpPr>
          <p:cNvPr id="18" name="Oval 17"/>
          <p:cNvSpPr/>
          <p:nvPr/>
        </p:nvSpPr>
        <p:spPr>
          <a:xfrm>
            <a:off x="457200" y="4937760"/>
            <a:ext cx="365760" cy="365760"/>
          </a:xfrm>
          <a:prstGeom prst="ellipse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4983480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" y="4937760"/>
            <a:ext cx="7680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A1A2E"/>
                </a:solidFill>
              </a:defRPr>
            </a:pPr>
            <a:r>
              <a:t>What are the critical success factors for the pilot delivery?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5394960"/>
            <a:ext cx="7680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Consider: student recruitment, faculty readiness, support mechanisms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5486400"/>
            <a:ext cx="8229600" cy="82296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532120"/>
            <a:ext cx="8046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Next: </a:t>
            </a:r>
            <a:r>
              <a:rPr sz="1200" b="0">
                <a:solidFill>
                  <a:srgbClr val="FFFFFF"/>
                </a:solidFill>
              </a:rPr>
              <a:t>Session 2 will detail the Tandem Teams structure and module assignments. Please think about your team's specific contributions and questions.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