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A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435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microsoft.com/office/2016/11/relationships/changesInfo" Target="changesInfos/changesInfo1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Meallem อ.ไมเคิล มีเล็ม" userId="c1552c7d-3784-41d9-83a0-f6752b823710" providerId="ADAL" clId="{0BA197C8-69E8-4963-852E-1E242301454E}"/>
    <pc:docChg chg="undo custSel addSld delSld modSld modMainMaster">
      <pc:chgData name="Michael Meallem อ.ไมเคิล มีเล็ม" userId="c1552c7d-3784-41d9-83a0-f6752b823710" providerId="ADAL" clId="{0BA197C8-69E8-4963-852E-1E242301454E}" dt="2026-02-01T10:12:37.111" v="180" actId="478"/>
      <pc:docMkLst>
        <pc:docMk/>
      </pc:docMkLst>
      <pc:sldChg chg="addSp delSp modSp add mod modClrScheme chgLayout">
        <pc:chgData name="Michael Meallem อ.ไมเคิล มีเล็ม" userId="c1552c7d-3784-41d9-83a0-f6752b823710" providerId="ADAL" clId="{0BA197C8-69E8-4963-852E-1E242301454E}" dt="2026-02-01T10:12:37.111" v="180" actId="478"/>
        <pc:sldMkLst>
          <pc:docMk/>
          <pc:sldMk cId="4150969658" sldId="260"/>
        </pc:sldMkLst>
        <pc:spChg chg="mod ord">
          <ac:chgData name="Michael Meallem อ.ไมเคิล มีเล็ม" userId="c1552c7d-3784-41d9-83a0-f6752b823710" providerId="ADAL" clId="{0BA197C8-69E8-4963-852E-1E242301454E}" dt="2026-01-12T03:20:49.291" v="105" actId="20577"/>
          <ac:spMkLst>
            <pc:docMk/>
            <pc:sldMk cId="4150969658" sldId="260"/>
            <ac:spMk id="4" creationId="{59821BEC-2435-5806-C131-F9C69664C65D}"/>
          </ac:spMkLst>
        </pc:spChg>
      </pc:sldChg>
      <pc:sldMasterChg chg="addSp delSp modSp mod modSldLayout">
        <pc:chgData name="Michael Meallem อ.ไมเคิล มีเล็ม" userId="c1552c7d-3784-41d9-83a0-f6752b823710" providerId="ADAL" clId="{0BA197C8-69E8-4963-852E-1E242301454E}" dt="2026-02-01T10:12:08.335" v="179" actId="1035"/>
        <pc:sldMasterMkLst>
          <pc:docMk/>
          <pc:sldMasterMk cId="0" sldId="2147483648"/>
        </pc:sldMasterMkLst>
        <pc:spChg chg="add mod">
          <ac:chgData name="Michael Meallem อ.ไมเคิล มีเล็ม" userId="c1552c7d-3784-41d9-83a0-f6752b823710" providerId="ADAL" clId="{0BA197C8-69E8-4963-852E-1E242301454E}" dt="2026-02-01T10:11:27.169" v="157" actId="6549"/>
          <ac:spMkLst>
            <pc:docMk/>
            <pc:sldMasterMk cId="0" sldId="2147483648"/>
            <ac:spMk id="2" creationId="{3A866C35-AE0D-8BE8-49D8-6B4B55C59F58}"/>
          </ac:spMkLst>
        </pc:spChg>
        <pc:spChg chg="mod">
          <ac:chgData name="Michael Meallem อ.ไมเคิล มีเล็ม" userId="c1552c7d-3784-41d9-83a0-f6752b823710" providerId="ADAL" clId="{0BA197C8-69E8-4963-852E-1E242301454E}" dt="2026-02-01T10:08:24.375" v="147" actId="403"/>
          <ac:spMkLst>
            <pc:docMk/>
            <pc:sldMasterMk cId="0" sldId="2147483648"/>
            <ac:spMk id="1028" creationId="{DCFEE7B3-D689-1B68-EF12-47BB99684050}"/>
          </ac:spMkLst>
        </pc:spChg>
        <pc:picChg chg="add mod">
          <ac:chgData name="Michael Meallem อ.ไมเคิล มีเล็ม" userId="c1552c7d-3784-41d9-83a0-f6752b823710" providerId="ADAL" clId="{0BA197C8-69E8-4963-852E-1E242301454E}" dt="2026-02-01T10:12:08.335" v="179" actId="1035"/>
          <ac:picMkLst>
            <pc:docMk/>
            <pc:sldMasterMk cId="0" sldId="2147483648"/>
            <ac:picMk id="5" creationId="{2953B1C8-0D9C-FF13-268F-4523D828D1D7}"/>
          </ac:picMkLst>
        </pc:picChg>
        <pc:picChg chg="mod">
          <ac:chgData name="Michael Meallem อ.ไมเคิล มีเล็ม" userId="c1552c7d-3784-41d9-83a0-f6752b823710" providerId="ADAL" clId="{0BA197C8-69E8-4963-852E-1E242301454E}" dt="2026-01-12T03:17:44.671" v="76" actId="1076"/>
          <ac:picMkLst>
            <pc:docMk/>
            <pc:sldMasterMk cId="0" sldId="2147483648"/>
            <ac:picMk id="8" creationId="{499A0DBA-9E8D-A217-C0A4-04C38AF6C1C6}"/>
          </ac:picMkLst>
        </pc:picChg>
        <pc:sldLayoutChg chg="addSp delSp modSp mod">
          <pc:chgData name="Michael Meallem อ.ไมเคิล มีเล็ม" userId="c1552c7d-3784-41d9-83a0-f6752b823710" providerId="ADAL" clId="{0BA197C8-69E8-4963-852E-1E242301454E}" dt="2026-02-01T10:06:39.526" v="129" actId="478"/>
          <pc:sldLayoutMkLst>
            <pc:docMk/>
            <pc:sldMasterMk cId="0" sldId="2147483648"/>
            <pc:sldLayoutMk cId="3607798578" sldId="2147483660"/>
          </pc:sldLayoutMkLst>
          <pc:spChg chg="add del">
            <ac:chgData name="Michael Meallem อ.ไมเคิล มีเล็ม" userId="c1552c7d-3784-41d9-83a0-f6752b823710" providerId="ADAL" clId="{0BA197C8-69E8-4963-852E-1E242301454E}" dt="2026-01-12T03:16:44.010" v="75"/>
            <ac:spMkLst>
              <pc:docMk/>
              <pc:sldMasterMk cId="0" sldId="2147483648"/>
              <pc:sldLayoutMk cId="3607798578" sldId="2147483660"/>
              <ac:spMk id="2" creationId="{00000000-0000-0000-0000-000000000000}"/>
            </ac:spMkLst>
          </pc:spChg>
          <pc:picChg chg="add mod modCrop">
            <ac:chgData name="Michael Meallem อ.ไมเคิล มีเล็ม" userId="c1552c7d-3784-41d9-83a0-f6752b823710" providerId="ADAL" clId="{0BA197C8-69E8-4963-852E-1E242301454E}" dt="2026-01-12T03:15:31.456" v="70" actId="1076"/>
            <ac:picMkLst>
              <pc:docMk/>
              <pc:sldMasterMk cId="0" sldId="2147483648"/>
              <pc:sldLayoutMk cId="3607798578" sldId="2147483660"/>
              <ac:picMk id="8" creationId="{4FA8B464-0B08-3D8D-E8C8-16E8695C414F}"/>
            </ac:picMkLst>
          </pc:picChg>
          <pc:picChg chg="mod">
            <ac:chgData name="Michael Meallem อ.ไมเคิล มีเล็ม" userId="c1552c7d-3784-41d9-83a0-f6752b823710" providerId="ADAL" clId="{0BA197C8-69E8-4963-852E-1E242301454E}" dt="2026-01-12T03:15:37.911" v="71" actId="1076"/>
            <ac:picMkLst>
              <pc:docMk/>
              <pc:sldMasterMk cId="0" sldId="2147483648"/>
              <pc:sldLayoutMk cId="3607798578" sldId="2147483660"/>
              <ac:picMk id="13" creationId="{6B004EE0-805C-0AD7-5F73-0140FC5F0649}"/>
            </ac:picMkLst>
          </pc:picChg>
        </pc:sldLayoutChg>
        <pc:sldLayoutChg chg="delSp modSp mod">
          <pc:chgData name="Michael Meallem อ.ไมเคิล มีเล็ม" userId="c1552c7d-3784-41d9-83a0-f6752b823710" providerId="ADAL" clId="{0BA197C8-69E8-4963-852E-1E242301454E}" dt="2026-02-01T10:07:36.210" v="142" actId="1076"/>
          <pc:sldLayoutMkLst>
            <pc:docMk/>
            <pc:sldMasterMk cId="0" sldId="2147483648"/>
            <pc:sldLayoutMk cId="3985249432" sldId="2147483661"/>
          </pc:sldLayoutMkLst>
          <pc:picChg chg="mod">
            <ac:chgData name="Michael Meallem อ.ไมเคิล มีเล็ม" userId="c1552c7d-3784-41d9-83a0-f6752b823710" providerId="ADAL" clId="{0BA197C8-69E8-4963-852E-1E242301454E}" dt="2026-02-01T10:07:36.210" v="142" actId="1076"/>
            <ac:picMkLst>
              <pc:docMk/>
              <pc:sldMasterMk cId="0" sldId="2147483648"/>
              <pc:sldLayoutMk cId="3985249432" sldId="2147483661"/>
              <ac:picMk id="12" creationId="{4B3A5038-C784-05F5-58F0-A9891D1E9764}"/>
            </ac:picMkLst>
          </pc:picChg>
        </pc:sldLayoutChg>
        <pc:sldLayoutChg chg="addSp delSp modSp mod">
          <pc:chgData name="Michael Meallem อ.ไมเคิล มีเล็ม" userId="c1552c7d-3784-41d9-83a0-f6752b823710" providerId="ADAL" clId="{0BA197C8-69E8-4963-852E-1E242301454E}" dt="2026-02-01T10:10:36.168" v="152"/>
          <pc:sldLayoutMkLst>
            <pc:docMk/>
            <pc:sldMasterMk cId="0" sldId="2147483648"/>
            <pc:sldLayoutMk cId="4195864087" sldId="2147483663"/>
          </pc:sldLayoutMkLst>
          <pc:picChg chg="add mod">
            <ac:chgData name="Michael Meallem อ.ไมเคิล มีเล็ม" userId="c1552c7d-3784-41d9-83a0-f6752b823710" providerId="ADAL" clId="{0BA197C8-69E8-4963-852E-1E242301454E}" dt="2026-02-01T10:10:36.168" v="152"/>
            <ac:picMkLst>
              <pc:docMk/>
              <pc:sldMasterMk cId="0" sldId="2147483648"/>
              <pc:sldLayoutMk cId="4195864087" sldId="2147483663"/>
              <ac:picMk id="6" creationId="{0D4A85F9-510C-E2F2-AE50-097B5C1AAD56}"/>
            </ac:picMkLst>
          </pc:picChg>
        </pc:sldLayoutChg>
        <pc:sldLayoutChg chg="addSp delSp modSp mod">
          <pc:chgData name="Michael Meallem อ.ไมเคิล มีเล็ม" userId="c1552c7d-3784-41d9-83a0-f6752b823710" providerId="ADAL" clId="{0BA197C8-69E8-4963-852E-1E242301454E}" dt="2026-02-01T10:10:37.966" v="153"/>
          <pc:sldLayoutMkLst>
            <pc:docMk/>
            <pc:sldMasterMk cId="0" sldId="2147483648"/>
            <pc:sldLayoutMk cId="449427933" sldId="2147483665"/>
          </pc:sldLayoutMkLst>
          <pc:picChg chg="add mod">
            <ac:chgData name="Michael Meallem อ.ไมเคิล มีเล็ม" userId="c1552c7d-3784-41d9-83a0-f6752b823710" providerId="ADAL" clId="{0BA197C8-69E8-4963-852E-1E242301454E}" dt="2026-02-01T10:10:37.966" v="153"/>
            <ac:picMkLst>
              <pc:docMk/>
              <pc:sldMasterMk cId="0" sldId="2147483648"/>
              <pc:sldLayoutMk cId="449427933" sldId="2147483665"/>
              <ac:picMk id="4" creationId="{200B3AF5-42CF-44DD-D0CC-A24652C8A6E1}"/>
            </ac:picMkLst>
          </pc:picChg>
        </pc:sldLayoutChg>
        <pc:sldLayoutChg chg="delSp modSp mod">
          <pc:chgData name="Michael Meallem อ.ไมเคิล มีเล็ม" userId="c1552c7d-3784-41d9-83a0-f6752b823710" providerId="ADAL" clId="{0BA197C8-69E8-4963-852E-1E242301454E}" dt="2026-02-01T10:07:18.015" v="139" actId="478"/>
          <pc:sldLayoutMkLst>
            <pc:docMk/>
            <pc:sldMasterMk cId="0" sldId="2147483648"/>
            <pc:sldLayoutMk cId="579050258" sldId="2147483666"/>
          </pc:sldLayoutMkLst>
        </pc:sldLayoutChg>
      </pc:sldMaster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54201"/>
            <a:ext cx="9144000" cy="1655762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6B004EE0-805C-0AD7-5F73-0140FC5F06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96485"/>
            <a:ext cx="3227071" cy="7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A8B464-0B08-3D8D-E8C8-16E8695C41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34" b="29548"/>
          <a:stretch>
            <a:fillRect/>
          </a:stretch>
        </p:blipFill>
        <p:spPr>
          <a:xfrm>
            <a:off x="9032413" y="501973"/>
            <a:ext cx="1635587" cy="6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98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4038"/>
            <a:ext cx="10515600" cy="11366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3A5038-C784-05F5-58F0-A9891D1E97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4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1063"/>
            <a:ext cx="10515600" cy="112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A85F9-510C-E2F2-AE50-097B5C1AA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64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4850"/>
            <a:ext cx="10515600" cy="9858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0B3AF5-42CF-44DD-D0CC-A24652C8A6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2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905025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499A0DBA-9E8D-A217-C0A4-04C38AF6C1C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708187"/>
            <a:ext cx="12192001" cy="2149813"/>
          </a:xfrm>
          <a:prstGeom prst="rect">
            <a:avLst/>
          </a:prstGeom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0565159A-4459-8DD0-5BA9-1C95DFE3E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85775"/>
            <a:ext cx="105156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DCFEE7B3-D689-1B68-EF12-47BB99684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1825"/>
            <a:ext cx="10515600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66C35-AE0D-8BE8-49D8-6B4B55C59F58}"/>
              </a:ext>
            </a:extLst>
          </p:cNvPr>
          <p:cNvSpPr txBox="1"/>
          <p:nvPr userDrawn="1"/>
        </p:nvSpPr>
        <p:spPr>
          <a:xfrm>
            <a:off x="718687" y="6517481"/>
            <a:ext cx="76023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Funded by the European Union. Views and opinions expressed are however those of the author(s) only and do not necessarily reflect those of the European Union or Erasmus+. Neither the European Union nor the granting authority can be held responsible for them</a:t>
            </a:r>
          </a:p>
        </p:txBody>
      </p:sp>
      <p:pic>
        <p:nvPicPr>
          <p:cNvPr id="5" name="Immagine 11" descr="Immagine che contiene testo, Carattere, schermata, Elementi grafici&#10;&#10;Descrizione generata automaticamente">
            <a:extLst>
              <a:ext uri="{FF2B5EF4-FFF2-40B4-BE49-F238E27FC236}">
                <a16:creationId xmlns:a16="http://schemas.microsoft.com/office/drawing/2014/main" id="{2953B1C8-0D9C-FF13-268F-4523D828D1D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245019" y="6410042"/>
            <a:ext cx="2108781" cy="4407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5" r:id="rId4"/>
    <p:sldLayoutId id="2147483666" r:id="rId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Module 4: Green Finance Risk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t>GREEN FINANCE Micro-Credential  |  University of Twente (UT)</a:t>
            </a:r>
          </a:p>
          <a:p>
            <a:r>
              <a:t>WP3 Training Materials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scope of Module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Identify, measure, and manage climate-related financial risks in banks and portfolios</a:t>
            </a:r>
          </a:p>
          <a:p>
            <a:pPr/>
            <a:r>
              <a:rPr sz="2000"/>
              <a:t>Frameworks: TCFD and TNFD for climate and nature risk assessment</a:t>
            </a:r>
          </a:p>
          <a:p>
            <a:pPr/>
            <a:r>
              <a:rPr sz="2000"/>
              <a:t>Scenario analysis with NGFS pathways and Integrated Assessment Models</a:t>
            </a:r>
          </a:p>
          <a:p>
            <a:pPr/>
            <a:r>
              <a:rPr sz="2000"/>
              <a:t>Carbon metrics, financed emissions, and Climate Value-at-Risk (CVaR)</a:t>
            </a:r>
          </a:p>
          <a:p>
            <a:pPr/>
            <a:r>
              <a:rPr sz="2000"/>
              <a:t>Climate stress testing: design, execution, and supervisory practice</a:t>
            </a:r>
          </a:p>
          <a:p>
            <a:pPr/>
            <a:r>
              <a:rPr sz="2000"/>
              <a:t>All applied to ASEAN, with equal coverage of Vietnam, Thailand, and the Philippines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Classify climate risks (physical, transition, liability) and map transmission channels</a:t>
            </a:r>
          </a:p>
          <a:p>
            <a:pPr/>
            <a:r>
              <a:rPr sz="2000"/>
              <a:t>Apply the TCFD and TNFD frameworks for internal risk assessment</a:t>
            </a:r>
          </a:p>
          <a:p>
            <a:pPr/>
            <a:r>
              <a:rPr sz="2000"/>
              <a:t>Model climate scenarios using NGFS pathways and IAMs</a:t>
            </a:r>
          </a:p>
          <a:p>
            <a:pPr/>
            <a:r>
              <a:rPr sz="2000"/>
              <a:t>Calculate financed emissions, carbon metrics, and Climate VaR for a portfolio</a:t>
            </a:r>
          </a:p>
          <a:p>
            <a:pPr/>
            <a:r>
              <a:rPr sz="2000"/>
              <a:t>Design climate stress tests and evaluate supervisory approaches</a:t>
            </a:r>
          </a:p>
          <a:p>
            <a:pPr/>
            <a:r>
              <a:rPr sz="2000"/>
              <a:t>Evaluate ASEAN climate vulnerability and adaptation finance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six lessons at a glance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>
              <a:buNone/>
            </a:pPr>
            <a:r>
              <a:rPr sz="2000"/>
              <a:t>1. Climate risk taxonomy, transmission, and materiality  (Vietnam / Mekong)</a:t>
            </a:r>
          </a:p>
          <a:p>
            <a:pPr>
              <a:buNone/>
            </a:pPr>
            <a:r>
              <a:rPr sz="2000"/>
              <a:t>2. TCFD and TNFD risk-assessment frameworks  (Thailand / BOT)</a:t>
            </a:r>
          </a:p>
          <a:p>
            <a:pPr>
              <a:buNone/>
            </a:pPr>
            <a:r>
              <a:rPr sz="2000"/>
              <a:t>3. Scenario analysis: NGFS pathways to IAMs  (Philippines / typhoons)</a:t>
            </a:r>
          </a:p>
          <a:p>
            <a:pPr>
              <a:buNone/>
            </a:pPr>
            <a:r>
              <a:rPr sz="2000"/>
              <a:t>4. Carbon metrics and Climate VaR  (Vietnam / banking)</a:t>
            </a:r>
          </a:p>
          <a:p>
            <a:pPr>
              <a:buNone/>
            </a:pPr>
            <a:r>
              <a:rPr sz="2000"/>
              <a:t>5. Climate stress testing  (Thailand / 2011 floods)</a:t>
            </a:r>
          </a:p>
          <a:p>
            <a:pPr>
              <a:buNone/>
            </a:pPr>
            <a:r>
              <a:rPr sz="2000"/>
              <a:t>6. ASEAN climate vulnerability and adaptation  (Philippines / resilience)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climate risk is a financial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Natural disasters caused around USD 250 billion of losses worldwide in 2023, USD 95 billion of it insured</a:t>
            </a:r>
          </a:p>
          <a:p>
            <a:pPr/>
            <a:r>
              <a:rPr sz="2000"/>
              <a:t>Climate risk cannot be diversified away: it is correlated, non-diversifiable, and non-linear</a:t>
            </a:r>
          </a:p>
          <a:p>
            <a:pPr/>
            <a:r>
              <a:rPr sz="2000"/>
              <a:t>Carney's "tragedy of the horizon" (2015): impacts fall beyond most planning cycles</a:t>
            </a:r>
          </a:p>
          <a:p>
            <a:pPr/>
            <a:r>
              <a:rPr sz="2000"/>
              <a:t>The Module 4 / Module 5 boundary: Module 4 manages risk; Module 5 reports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2062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Munich Re (2024). Natural disaster figures 2023. Media information, 9 January 2024.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1: Climate risk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Three categories: physical (acute and chronic), transition, and liability</a:t>
            </a:r>
          </a:p>
          <a:p>
            <a:pPr/>
            <a:r>
              <a:rPr sz="2000"/>
              <a:t>Transition risk drivers: the TCFD's four (policy and legal, technology, market, reputation), to which Module 4 adds behaviour</a:t>
            </a:r>
          </a:p>
          <a:p>
            <a:pPr/>
            <a:r>
              <a:rPr sz="2000"/>
              <a:t>Separately, four transmission channels bring it into the balance sheet: credit, market, operational, liquidity. Credit dominates for ASEAN banks, whose balance sheets are loan-heavy</a:t>
            </a:r>
          </a:p>
          <a:p>
            <a:pPr/>
            <a:r>
              <a:rPr sz="2000"/>
              <a:t>Double materiality: how climate affects the firm, and how the firm affects climate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1: The drivers of transition risk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TCFD's four transition-risk drivers (policy and legal, technology, market, reputation), with behaviour added as a fifth by Module 4.</a:t>
            </a:r>
          </a:p>
        </p:txBody>
      </p:sp>
      <p:pic>
        <p:nvPicPr>
          <p:cNvPr id="5" name="Picture 4" descr="L1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1" y="2103120"/>
            <a:ext cx="6662057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2: TCFD and TNFD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TCFD: four pillars: Governance, Strategy, Risk Management, Metrics &amp; Targets</a:t>
            </a:r>
          </a:p>
          <a:p>
            <a:pPr/>
            <a:r>
              <a:rPr sz="2000"/>
              <a:t>The Risk Management pillar is the operational core for risk professionals</a:t>
            </a:r>
          </a:p>
          <a:p>
            <a:pPr/>
            <a:r>
              <a:rPr sz="2000"/>
              <a:t>TNFD extends the approach to nature via the LEAP process</a:t>
            </a:r>
          </a:p>
          <a:p>
            <a:pPr/>
            <a:r>
              <a:rPr sz="2000"/>
              <a:t>In Module 4 these are risk-assessment tools; disclosure belongs to Module 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2: The TCFD four-pillar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four TCFD pillars, with Risk Management as the operational core.</a:t>
            </a:r>
          </a:p>
        </p:txBody>
      </p:sp>
      <p:pic>
        <p:nvPicPr>
          <p:cNvPr id="5" name="Picture 4" descr="L2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2103120"/>
            <a:ext cx="9966960" cy="24297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3: Scenario analysis and climate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Scenarios explore plausible futures under deep uncertainty, not predictions</a:t>
            </a:r>
          </a:p>
          <a:p>
            <a:pPr/>
            <a:r>
              <a:rPr sz="2000"/>
              <a:t>NGFS results version 5.0, November 2024: seven scenarios in four categories, being orderly transition, disorderly transition, hot world, and too little, too late</a:t>
            </a:r>
          </a:p>
          <a:p>
            <a:pPr/>
            <a:r>
              <a:rPr sz="2000"/>
              <a:t>For ASEAN the binding case is a hot world (Current Policies, high physical risk); Fragmented World is the too-little-too-late case, high on both</a:t>
            </a:r>
          </a:p>
          <a:p>
            <a:pPr/>
            <a:r>
              <a:rPr sz="2000"/>
              <a:t>IAMs link climate pathways to macro variables, sector shocks, and portfolio losses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2062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NGFS (2024). NGFS Scenarios: narratives and key findings. Box 1, NGFS Scenario framework, page 9. Results version 5.0, released November 2024 (Phase V).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3: The NGFS scenario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NGFS scenarios positioned across physical and transition risk.</a:t>
            </a:r>
          </a:p>
        </p:txBody>
      </p:sp>
      <p:pic>
        <p:nvPicPr>
          <p:cNvPr id="5" name="Picture 4" descr="L3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179" y="2103120"/>
            <a:ext cx="6887641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4: Carbon metrics and Climate VaR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A bank's financed emissions (Scope 3, Category 15) average more than 700 times its direct emissions</a:t>
            </a:r>
          </a:p>
          <a:p>
            <a:pPr/>
            <a:r>
              <a:rPr sz="2000"/>
              <a:t>WACI normalises carbon intensity by revenue; PCAF scores data quality</a:t>
            </a:r>
          </a:p>
          <a:p>
            <a:pPr/>
            <a:r>
              <a:rPr sz="2000"/>
              <a:t>Implied Temperature Rise gauges portfolio alignment</a:t>
            </a:r>
          </a:p>
          <a:p>
            <a:pPr/>
            <a:r>
              <a:rPr sz="2000"/>
              <a:t>Climate VaR decomposes portfolio loss into physical and transition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2062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CDP (2021). Finance sector's funded emissions over 700 times greater than its own. Press release, 28 April 2021.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4: Climate VaR decomposition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Climate VaR split into physical and transition components.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5: Climate stress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Forward-looking test of resilience under a climate scenario</a:t>
            </a:r>
          </a:p>
          <a:p>
            <a:pPr/>
            <a:r>
              <a:rPr sz="2000"/>
              <a:t>Supervisory practice: ECB, Bank of England, and emerging ASEAN supervisors</a:t>
            </a:r>
          </a:p>
          <a:p>
            <a:pPr/>
            <a:r>
              <a:rPr sz="2000"/>
              <a:t>Transmission: scenario, to sector shocks, to losses, to post-stress capital</a:t>
            </a:r>
          </a:p>
          <a:p>
            <a:pPr/>
            <a:r>
              <a:rPr sz="2000"/>
              <a:t>The headline output is the post-stress capital adequacy ratio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5: Capital loss under stress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A CET1 capital waterfall from starting capital to post-stress ratio.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6: ASEAN climate vulnerability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ASEAN is a climate risk hotspot: high exposure, high vulnerability, low readiness</a:t>
            </a:r>
          </a:p>
          <a:p>
            <a:pPr/>
            <a:r>
              <a:rPr sz="2000"/>
              <a:t>Equal coverage of Vietnam, Thailand, and the Philippines</a:t>
            </a:r>
          </a:p>
          <a:p>
            <a:pPr/>
            <a:r>
              <a:rPr sz="2000"/>
              <a:t>A large adaptation finance gap, only partly closed by blended finance</a:t>
            </a:r>
          </a:p>
          <a:p>
            <a:pPr/>
            <a:r>
              <a:rPr sz="2000"/>
              <a:t>Capstone: an integrated risk assessment, Risk = Hazard x Exposure x Vulnerability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6: Comparative country 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Qualitative comparison: each country's signature hazard and the sector it reaches. Named characteristics, not scores.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804160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968752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Vietnam</a:t>
            </a:r>
          </a:p>
        </p:txBody>
      </p:sp>
      <p:sp>
        <p:nvSpPr>
          <p:cNvPr id="6" name="Rectangle 5"/>
          <p:cNvSpPr/>
          <p:nvPr/>
        </p:nvSpPr>
        <p:spPr>
          <a:xfrm>
            <a:off x="5696712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61304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Thailand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8589264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53856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Philippines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2798064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Signature hazard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04160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68752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Mekong Delta salinity and sea-level rise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96712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61304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River and flash flooding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89264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53856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Typhoon landfall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3456432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Exposed sector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04160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68752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Agriculture and aquaculture lending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96712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861304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Manufacturing and its supply chains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89264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53856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Coastal property and regional banks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4114800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Case in Module 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04160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68752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agricultural portfolio, and the CVaR inversion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96712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61304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2011 floods and the BOT stress test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589264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53856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typhoon capstone stress test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activity: Thailand catastrophe tail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A self-contained 45-60 minute quantitative teaching case</a:t>
            </a:r>
          </a:p>
          <a:p>
            <a:pPr/>
            <a:r>
              <a:rPr sz="2000"/>
              <a:t>From hazard (extreme-value fit) to loss, tail risk (VaR and CVaR), and solvency</a:t>
            </a:r>
          </a:p>
          <a:p>
            <a:pPr/>
            <a:r>
              <a:rPr sz="2000"/>
              <a:t>Four phases: risk visualisation, capital adequacy, reinsurance strategy, climate implications</a:t>
            </a:r>
          </a:p>
          <a:p>
            <a:pPr/>
            <a:r>
              <a:rPr sz="2000"/>
              <a:t>Runs at foundation level (solvency arithmetic) or PhD level (full extreme-value model)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Fifteen multiple-choice questions across all six lessons, with an answer key</a:t>
            </a:r>
          </a:p>
          <a:p>
            <a:pPr/>
            <a:r>
              <a:rPr sz="2000"/>
              <a:t>One applied exercise tied to the Thailand case (solvency and reinsurance)</a:t>
            </a:r>
          </a:p>
          <a:p>
            <a:pPr/>
            <a:r>
              <a:rPr sz="2000"/>
              <a:t>A four-dimension grading rubric: understanding, technical, critical, communication</a:t>
            </a:r>
          </a:p>
          <a:p>
            <a:pPr/>
            <a:r>
              <a:rPr sz="2000"/>
              <a:t>Micro-credential assessment is 100 percent coursework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Climate risk is a financial risk: classify it, measure it, then manage it</a:t>
            </a:r>
          </a:p>
          <a:p>
            <a:pPr/>
            <a:r>
              <a:rPr sz="2000"/>
              <a:t>Frameworks (TCFD, TNFD), scenarios (NGFS), metrics (CVaR), and stress tests form one toolkit</a:t>
            </a:r>
          </a:p>
          <a:p>
            <a:pPr/>
            <a:r>
              <a:rPr sz="2000"/>
              <a:t>ASEAN is distinctive: physical risk dominates and adaptation finance is scarce</a:t>
            </a:r>
          </a:p>
          <a:p>
            <a:pPr/>
            <a:r>
              <a:rPr sz="2000"/>
              <a:t>Module 4 manages risk; Module 5 reports and communicates it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Developed by the University of Twente for WP3 of GREEN FINANCE (Erasmus+ CBHE)</a:t>
            </a:r>
          </a:p>
          <a:p>
            <a:pPr/>
            <a:r>
              <a:rPr sz="2000"/>
              <a:t>Generative AI as a writing and research assistant: Claude (Anthropic), Opus 4.8 and Opus 5, July 2026 to submission on 11 September 2026</a:t>
            </a:r>
          </a:p>
          <a:p>
            <a:pPr/>
            <a:r>
              <a:rPr sz="2000"/>
              <a:t>Confined to brainstorming, language editing, literature classification, and coding assistance</a:t>
            </a:r>
          </a:p>
          <a:p>
            <a:pPr/>
            <a:r>
              <a:rPr sz="2000"/>
              <a:t>Every cited source checked against the original; every figure states its provenance</a:t>
            </a:r>
          </a:p>
          <a:p>
            <a:pPr/>
            <a:r>
              <a:rPr sz="2000"/>
              <a:t>The authors remain fully responsible for accuracy, references, and conclusions</a:t>
            </a:r>
          </a:p>
          <a:p>
            <a:pPr/>
            <a:r>
              <a:rPr sz="2000"/>
              <a:t>Released under a Creative Commons Attribution 4.0 International licence (CC BY 4.0)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t>Module 4: Green Finance Risk Management  |  University of Twente</a:t>
            </a:r>
          </a:p>
          <a:p>
            <a:r>
              <a:t>Co-funded by the European Union  |  GREEN FINANCE, Grant 101237817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94B3C362-1D07-4AA8-A5C1-03DA62C7B0CC}" vid="{2F60C684-345B-404F-A87E-91B1A232DA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Mike</cp:lastModifiedBy>
  <cp:revision>5</cp:revision>
  <dcterms:created xsi:type="dcterms:W3CDTF">2024-04-25T03:50:31Z</dcterms:created>
  <dcterms:modified xsi:type="dcterms:W3CDTF">2026-02-03T07:01:53Z</dcterms:modified>
</cp:coreProperties>
</file>