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A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43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microsoft.com/office/2016/11/relationships/changesInfo" Target="changesInfos/changesInfo1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Meallem อ.ไมเคิล มีเล็ม" userId="c1552c7d-3784-41d9-83a0-f6752b823710" providerId="ADAL" clId="{0BA197C8-69E8-4963-852E-1E242301454E}"/>
    <pc:docChg chg="undo custSel addSld delSld modSld modMainMaster">
      <pc:chgData name="Michael Meallem อ.ไมเคิล มีเล็ม" userId="c1552c7d-3784-41d9-83a0-f6752b823710" providerId="ADAL" clId="{0BA197C8-69E8-4963-852E-1E242301454E}" dt="2026-02-01T10:12:37.111" v="180" actId="478"/>
      <pc:docMkLst>
        <pc:docMk/>
      </pc:docMkLst>
      <pc:sldChg chg="addSp delSp modSp add mod modClrScheme chgLayout">
        <pc:chgData name="Michael Meallem อ.ไมเคิล มีเล็ม" userId="c1552c7d-3784-41d9-83a0-f6752b823710" providerId="ADAL" clId="{0BA197C8-69E8-4963-852E-1E242301454E}" dt="2026-02-01T10:12:37.111" v="180" actId="478"/>
        <pc:sldMkLst>
          <pc:docMk/>
          <pc:sldMk cId="4150969658" sldId="260"/>
        </pc:sldMkLst>
        <pc:spChg chg="mod ord">
          <ac:chgData name="Michael Meallem อ.ไมเคิล มีเล็ม" userId="c1552c7d-3784-41d9-83a0-f6752b823710" providerId="ADAL" clId="{0BA197C8-69E8-4963-852E-1E242301454E}" dt="2026-01-12T03:20:49.291" v="105" actId="20577"/>
          <ac:spMkLst>
            <pc:docMk/>
            <pc:sldMk cId="4150969658" sldId="260"/>
            <ac:spMk id="4" creationId="{59821BEC-2435-5806-C131-F9C69664C65D}"/>
          </ac:spMkLst>
        </pc:spChg>
      </pc:sldChg>
      <pc:sldMasterChg chg="addSp delSp modSp mod modSldLayout">
        <pc:chgData name="Michael Meallem อ.ไมเคิล มีเล็ม" userId="c1552c7d-3784-41d9-83a0-f6752b823710" providerId="ADAL" clId="{0BA197C8-69E8-4963-852E-1E242301454E}" dt="2026-02-01T10:12:08.335" v="179" actId="1035"/>
        <pc:sldMasterMkLst>
          <pc:docMk/>
          <pc:sldMasterMk cId="0" sldId="2147483648"/>
        </pc:sldMasterMkLst>
        <pc:spChg chg="add mod">
          <ac:chgData name="Michael Meallem อ.ไมเคิล มีเล็ม" userId="c1552c7d-3784-41d9-83a0-f6752b823710" providerId="ADAL" clId="{0BA197C8-69E8-4963-852E-1E242301454E}" dt="2026-02-01T10:11:27.169" v="157" actId="6549"/>
          <ac:spMkLst>
            <pc:docMk/>
            <pc:sldMasterMk cId="0" sldId="2147483648"/>
            <ac:spMk id="2" creationId="{3A866C35-AE0D-8BE8-49D8-6B4B55C59F58}"/>
          </ac:spMkLst>
        </pc:spChg>
        <pc:spChg chg="mod">
          <ac:chgData name="Michael Meallem อ.ไมเคิล มีเล็ม" userId="c1552c7d-3784-41d9-83a0-f6752b823710" providerId="ADAL" clId="{0BA197C8-69E8-4963-852E-1E242301454E}" dt="2026-02-01T10:08:24.375" v="147" actId="403"/>
          <ac:spMkLst>
            <pc:docMk/>
            <pc:sldMasterMk cId="0" sldId="2147483648"/>
            <ac:spMk id="1028" creationId="{DCFEE7B3-D689-1B68-EF12-47BB99684050}"/>
          </ac:spMkLst>
        </pc:spChg>
        <pc:picChg chg="add mod">
          <ac:chgData name="Michael Meallem อ.ไมเคิล มีเล็ม" userId="c1552c7d-3784-41d9-83a0-f6752b823710" providerId="ADAL" clId="{0BA197C8-69E8-4963-852E-1E242301454E}" dt="2026-02-01T10:12:08.335" v="179" actId="1035"/>
          <ac:picMkLst>
            <pc:docMk/>
            <pc:sldMasterMk cId="0" sldId="2147483648"/>
            <ac:picMk id="5" creationId="{2953B1C8-0D9C-FF13-268F-4523D828D1D7}"/>
          </ac:picMkLst>
        </pc:picChg>
        <pc:picChg chg="mod">
          <ac:chgData name="Michael Meallem อ.ไมเคิล มีเล็ม" userId="c1552c7d-3784-41d9-83a0-f6752b823710" providerId="ADAL" clId="{0BA197C8-69E8-4963-852E-1E242301454E}" dt="2026-01-12T03:17:44.671" v="76" actId="1076"/>
          <ac:picMkLst>
            <pc:docMk/>
            <pc:sldMasterMk cId="0" sldId="2147483648"/>
            <ac:picMk id="8" creationId="{499A0DBA-9E8D-A217-C0A4-04C38AF6C1C6}"/>
          </ac:picMkLst>
        </pc:picChg>
        <pc:sldLayoutChg chg="addSp delSp modSp mod">
          <pc:chgData name="Michael Meallem อ.ไมเคิล มีเล็ม" userId="c1552c7d-3784-41d9-83a0-f6752b823710" providerId="ADAL" clId="{0BA197C8-69E8-4963-852E-1E242301454E}" dt="2026-02-01T10:06:39.526" v="129" actId="478"/>
          <pc:sldLayoutMkLst>
            <pc:docMk/>
            <pc:sldMasterMk cId="0" sldId="2147483648"/>
            <pc:sldLayoutMk cId="3607798578" sldId="2147483660"/>
          </pc:sldLayoutMkLst>
          <pc:spChg chg="add del">
            <ac:chgData name="Michael Meallem อ.ไมเคิล มีเล็ม" userId="c1552c7d-3784-41d9-83a0-f6752b823710" providerId="ADAL" clId="{0BA197C8-69E8-4963-852E-1E242301454E}" dt="2026-01-12T03:16:44.010" v="75"/>
            <ac:spMkLst>
              <pc:docMk/>
              <pc:sldMasterMk cId="0" sldId="2147483648"/>
              <pc:sldLayoutMk cId="3607798578" sldId="2147483660"/>
              <ac:spMk id="2" creationId="{00000000-0000-0000-0000-000000000000}"/>
            </ac:spMkLst>
          </pc:spChg>
          <pc:picChg chg="add mod modCrop">
            <ac:chgData name="Michael Meallem อ.ไมเคิล มีเล็ม" userId="c1552c7d-3784-41d9-83a0-f6752b823710" providerId="ADAL" clId="{0BA197C8-69E8-4963-852E-1E242301454E}" dt="2026-01-12T03:15:31.456" v="70" actId="1076"/>
            <ac:picMkLst>
              <pc:docMk/>
              <pc:sldMasterMk cId="0" sldId="2147483648"/>
              <pc:sldLayoutMk cId="3607798578" sldId="2147483660"/>
              <ac:picMk id="8" creationId="{4FA8B464-0B08-3D8D-E8C8-16E8695C414F}"/>
            </ac:picMkLst>
          </pc:picChg>
          <pc:picChg chg="mod">
            <ac:chgData name="Michael Meallem อ.ไมเคิล มีเล็ม" userId="c1552c7d-3784-41d9-83a0-f6752b823710" providerId="ADAL" clId="{0BA197C8-69E8-4963-852E-1E242301454E}" dt="2026-01-12T03:15:37.911" v="71" actId="1076"/>
            <ac:picMkLst>
              <pc:docMk/>
              <pc:sldMasterMk cId="0" sldId="2147483648"/>
              <pc:sldLayoutMk cId="3607798578" sldId="2147483660"/>
              <ac:picMk id="13" creationId="{6B004EE0-805C-0AD7-5F73-0140FC5F0649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36.210" v="142" actId="1076"/>
          <pc:sldLayoutMkLst>
            <pc:docMk/>
            <pc:sldMasterMk cId="0" sldId="2147483648"/>
            <pc:sldLayoutMk cId="3985249432" sldId="2147483661"/>
          </pc:sldLayoutMkLst>
          <pc:picChg chg="mod">
            <ac:chgData name="Michael Meallem อ.ไมเคิล มีเล็ม" userId="c1552c7d-3784-41d9-83a0-f6752b823710" providerId="ADAL" clId="{0BA197C8-69E8-4963-852E-1E242301454E}" dt="2026-02-01T10:07:36.210" v="142" actId="1076"/>
            <ac:picMkLst>
              <pc:docMk/>
              <pc:sldMasterMk cId="0" sldId="2147483648"/>
              <pc:sldLayoutMk cId="3985249432" sldId="2147483661"/>
              <ac:picMk id="12" creationId="{4B3A5038-C784-05F5-58F0-A9891D1E9764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6.168" v="152"/>
          <pc:sldLayoutMkLst>
            <pc:docMk/>
            <pc:sldMasterMk cId="0" sldId="2147483648"/>
            <pc:sldLayoutMk cId="4195864087" sldId="2147483663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6.168" v="152"/>
            <ac:picMkLst>
              <pc:docMk/>
              <pc:sldMasterMk cId="0" sldId="2147483648"/>
              <pc:sldLayoutMk cId="4195864087" sldId="2147483663"/>
              <ac:picMk id="6" creationId="{0D4A85F9-510C-E2F2-AE50-097B5C1AAD56}"/>
            </ac:picMkLst>
          </pc:picChg>
        </pc:sldLayoutChg>
        <pc:sldLayoutChg chg="addSp delSp modSp mod">
          <pc:chgData name="Michael Meallem อ.ไมเคิล มีเล็ม" userId="c1552c7d-3784-41d9-83a0-f6752b823710" providerId="ADAL" clId="{0BA197C8-69E8-4963-852E-1E242301454E}" dt="2026-02-01T10:10:37.966" v="153"/>
          <pc:sldLayoutMkLst>
            <pc:docMk/>
            <pc:sldMasterMk cId="0" sldId="2147483648"/>
            <pc:sldLayoutMk cId="449427933" sldId="2147483665"/>
          </pc:sldLayoutMkLst>
          <pc:picChg chg="add mod">
            <ac:chgData name="Michael Meallem อ.ไมเคิล มีเล็ม" userId="c1552c7d-3784-41d9-83a0-f6752b823710" providerId="ADAL" clId="{0BA197C8-69E8-4963-852E-1E242301454E}" dt="2026-02-01T10:10:37.966" v="153"/>
            <ac:picMkLst>
              <pc:docMk/>
              <pc:sldMasterMk cId="0" sldId="2147483648"/>
              <pc:sldLayoutMk cId="449427933" sldId="2147483665"/>
              <ac:picMk id="4" creationId="{200B3AF5-42CF-44DD-D0CC-A24652C8A6E1}"/>
            </ac:picMkLst>
          </pc:picChg>
        </pc:sldLayoutChg>
        <pc:sldLayoutChg chg="delSp modSp mod">
          <pc:chgData name="Michael Meallem อ.ไมเคิล มีเล็ม" userId="c1552c7d-3784-41d9-83a0-f6752b823710" providerId="ADAL" clId="{0BA197C8-69E8-4963-852E-1E242301454E}" dt="2026-02-01T10:07:18.015" v="139" actId="478"/>
          <pc:sldLayoutMkLst>
            <pc:docMk/>
            <pc:sldMasterMk cId="0" sldId="2147483648"/>
            <pc:sldLayoutMk cId="579050258" sldId="2147483666"/>
          </pc:sldLayoutMkLst>
        </pc:sldLayoutChg>
      </pc:sldMaster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3" name="Picture 12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6B004EE0-805C-0AD7-5F73-0140FC5F06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96485"/>
            <a:ext cx="3227071" cy="7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A8B464-0B08-3D8D-E8C8-16E8695C41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34" b="29548"/>
          <a:stretch>
            <a:fillRect/>
          </a:stretch>
        </p:blipFill>
        <p:spPr>
          <a:xfrm>
            <a:off x="9032413" y="501973"/>
            <a:ext cx="1635587" cy="6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798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4038"/>
            <a:ext cx="10515600" cy="11366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B3A5038-C784-05F5-58F0-A9891D1E97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49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61063"/>
            <a:ext cx="10515600" cy="112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4A85F9-510C-E2F2-AE50-097B5C1AA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864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04850"/>
            <a:ext cx="10515600" cy="985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0B3AF5-42CF-44DD-D0CC-A24652C8A6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89" y="839214"/>
            <a:ext cx="645459" cy="6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42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05025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and white background&#10;&#10;Description automatically generated">
            <a:extLst>
              <a:ext uri="{FF2B5EF4-FFF2-40B4-BE49-F238E27FC236}">
                <a16:creationId xmlns:a16="http://schemas.microsoft.com/office/drawing/2014/main" id="{499A0DBA-9E8D-A217-C0A4-04C38AF6C1C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4708187"/>
            <a:ext cx="12192001" cy="2149813"/>
          </a:xfrm>
          <a:prstGeom prst="rect">
            <a:avLst/>
          </a:prstGeom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0565159A-4459-8DD0-5BA9-1C95DFE3E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485775"/>
            <a:ext cx="10515600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DCFEE7B3-D689-1B68-EF12-47BB996840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1825"/>
            <a:ext cx="10515600" cy="427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866C35-AE0D-8BE8-49D8-6B4B55C59F58}"/>
              </a:ext>
            </a:extLst>
          </p:cNvPr>
          <p:cNvSpPr txBox="1"/>
          <p:nvPr userDrawn="1"/>
        </p:nvSpPr>
        <p:spPr>
          <a:xfrm>
            <a:off x="718687" y="6517481"/>
            <a:ext cx="76023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Funded by the European Union. Views and opinions expressed are however those of the author(s) only and do not necessarily reflect those of the European Union or Erasmus+. Neither the European Union nor the granting authority can be held responsible for them</a:t>
            </a:r>
          </a:p>
        </p:txBody>
      </p:sp>
      <p:pic>
        <p:nvPicPr>
          <p:cNvPr id="5" name="Immagine 11" descr="Immagine che contiene testo, Carattere, schermata, Elementi grafici&#10;&#10;Descrizione generata automaticamente">
            <a:extLst>
              <a:ext uri="{FF2B5EF4-FFF2-40B4-BE49-F238E27FC236}">
                <a16:creationId xmlns:a16="http://schemas.microsoft.com/office/drawing/2014/main" id="{2953B1C8-0D9C-FF13-268F-4523D828D1D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245019" y="6410042"/>
            <a:ext cx="2108781" cy="4407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5" r:id="rId4"/>
    <p:sldLayoutId id="2147483666" r:id="rId5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Module 4: Green Finance Risk Management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Teaching edition  |  GREEN FINANCE Micro-Credential</a:t>
            </a:r>
          </a:p>
          <a:p>
            <a:r>
              <a:t>University of Twente (UT)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96596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55724"/>
                </a:solidFill>
              </a:rPr>
              <a:t>Climate risk is a financial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7033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4A4A4A"/>
                </a:solidFill>
              </a:rPr>
              <a:t>Classify it, measure it, then manage it. That order is the module.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are going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Taxonomy: what kind of risk is this, and how does it reach the balance sheet</a:t>
            </a:r>
          </a:p>
          <a:p>
            <a:pPr/>
            <a:r>
              <a:rPr sz="2000"/>
              <a:t>Frameworks: TCFD and TNFD as risk-assessment tools</a:t>
            </a:r>
          </a:p>
          <a:p>
            <a:pPr/>
            <a:r>
              <a:rPr sz="2000"/>
              <a:t>Scenarios: NGFS pathways, and why a scenario is not a forecast</a:t>
            </a:r>
          </a:p>
          <a:p>
            <a:pPr/>
            <a:r>
              <a:rPr sz="2000"/>
              <a:t>Metrics: financed emissions, carbon intensity, and Climate Value-at-Risk</a:t>
            </a:r>
          </a:p>
          <a:p>
            <a:pPr/>
            <a:r>
              <a:rPr sz="2000"/>
              <a:t>Stress testing: from a scenario to a post-stress capital ratio</a:t>
            </a:r>
          </a:p>
          <a:p>
            <a:pPr/>
            <a:r>
              <a:rPr sz="2000"/>
              <a:t>ASEAN: where all of it lands, in Vietnam, Thailand, and the Philippines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Classify climate risks and map their transmission channels into a bank</a:t>
            </a:r>
          </a:p>
          <a:p>
            <a:pPr/>
            <a:r>
              <a:rPr sz="2000"/>
              <a:t>Apply the TCFD and TNFD frameworks for internal risk assessment</a:t>
            </a:r>
          </a:p>
          <a:p>
            <a:pPr/>
            <a:r>
              <a:rPr sz="2000"/>
              <a:t>Model climate scenarios using NGFS pathways and Integrated Assessment Models</a:t>
            </a:r>
          </a:p>
          <a:p>
            <a:pPr/>
            <a:r>
              <a:rPr sz="2000"/>
              <a:t>Calculate financed emissions, carbon metrics, and Climate VaR for a portfolio</a:t>
            </a:r>
          </a:p>
          <a:p>
            <a:pPr/>
            <a:r>
              <a:rPr sz="2000"/>
              <a:t>Design a climate stress test and read a supervisor's results</a:t>
            </a:r>
          </a:p>
          <a:p>
            <a:pPr/>
            <a:r>
              <a:rPr sz="2000"/>
              <a:t>Evaluate ASEAN climate vulnerability and the adaptation finance gap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bank's loans turn a changing climate into a financial risk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Bank and loan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bank lends savers' deposits to borrowers, who owe the money back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Portfolio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Every loan or investment an institution holds, taken together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Financial risk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An uncertain future in which some outcomes cost money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Systematic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One cause, such as a regional drought, hitting many borrowers at once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Non-linear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Losses that jump once a tipping point is crossed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Tragedy of the horizon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worst damage lands after the years anyone is judged 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0" y="368137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368137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Counterparty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8560" y="368137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other party to a loan, trade or insurance contract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the Start-from-Scratch Overview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38200" y="96012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800" b="1" i="0">
                <a:solidFill>
                  <a:srgbClr val="155724"/>
                </a:solidFill>
              </a:rPr>
              <a:t>USD 250bn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606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8A745"/>
                </a:solidFill>
              </a:rPr>
              <a:t>Global natural disaster losses, 2023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5468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 i="0">
                <a:solidFill>
                  <a:srgbClr val="4A4A4A"/>
                </a:solidFill>
              </a:rPr>
              <a:t>Natural disasters caused around USD 250 billion of losses worldwide in 2023, USD 95 billion of it insured.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22452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Munich Re (2024). Natural disaster figures 2023. Media information, 9 January 2024.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this risk resists the usual defences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It is correlated: a warming world moves every exposure in the same direction</a:t>
            </a:r>
          </a:p>
          <a:p>
            <a:pPr/>
            <a:r>
              <a:rPr sz="2000"/>
              <a:t>It is non-diversifiable: there is no counterparty on the other side of the trade</a:t>
            </a:r>
          </a:p>
          <a:p>
            <a:pPr/>
            <a:r>
              <a:rPr sz="2000"/>
              <a:t>It is non-linear: damages rise far faster than the driver that causes them</a:t>
            </a:r>
          </a:p>
          <a:p>
            <a:pPr/>
            <a:r>
              <a:rPr sz="2000"/>
              <a:t>It is Carney's "tragedy of the horizon" (2015): impacts fall beyond most planning cycles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Module 4 manages risk. Module 5 reports it.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5074920" cy="4572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279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Module 4: assessing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TCFD and TNFD as internal risk-assessment tools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Scenario analysis and stress testing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Carbon metrics and Climate VaR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Question: how exposed are we, and what do we do about it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8880" y="1783080"/>
            <a:ext cx="5074920" cy="457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4347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Module 5: disclosing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888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TCFD and TNFD as disclosure frameworks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ISSB, SFDR, and CSRD reporting requirements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Assurance and accountability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Question: what must we tell the market, and how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Climate Risk Taxonomy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Physical, transition, liability. Transmission channels. Materiality. ASEAN case: Vietnam, the Mekong Delta.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Climate raises the chance of default and the loss once collateral is damaged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PD and LGD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chance a borrower stops repaying, and the share of the loan then lost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EAD and 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Amount owed at default; expected loss is PD times LGD times EAD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Collateral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Property pledged to a bank, which it sells if a loan goes unpaid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Deposits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Savers' money held by a bank and owed back to them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Pathway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labelled what-if route for emissions and warming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TCFD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Task Force on Climate-related Financial Disclosures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1, Climate Risks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Before you can manage a risk, you must classify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Physical risk: the climate itself, acute (event-driven) and chronic (gradual)</a:t>
            </a:r>
          </a:p>
          <a:p>
            <a:pPr/>
            <a:r>
              <a:rPr sz="2000"/>
              <a:t>Transition risk: the shift to a low-carbon economy</a:t>
            </a:r>
          </a:p>
          <a:p>
            <a:pPr/>
            <a:r>
              <a:rPr sz="2000"/>
              <a:t>Liability risk: litigation, adaptation failure, and greenwashing claims</a:t>
            </a:r>
          </a:p>
          <a:p>
            <a:pPr/>
            <a:r>
              <a:rPr sz="2000"/>
              <a:t>The taxonomy is not academic: each category reaches the bank by a different route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Transition risk arrives through separate, named channels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TCFD's four transition-risk drivers (policy and legal, technology, market, reputation), with behaviour added as a fifth by Module 4.</a:t>
            </a:r>
          </a:p>
        </p:txBody>
      </p:sp>
      <p:pic>
        <p:nvPicPr>
          <p:cNvPr id="5" name="Picture 4" descr="L1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71" y="2103120"/>
            <a:ext cx="6662057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two risk families behave differently, and must be modelled differently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5074920" cy="4572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279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Physical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Acute: floods, typhoons, heatwaves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Chronic: sea-level rise, salinity, heat stress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Worst under a high-warming pathway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Dominates in ASEAN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8880" y="1783080"/>
            <a:ext cx="5074920" cy="457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4347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Transition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888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The TCFD's four drivers: policy and legal, technology, market, reputation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Plus behaviour, added as a fifth by Module 4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Driven by the speed of the policy response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Worst under a disorderly pathway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Dominates in carbon-intensive economies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Credit is the channel that matters most for an ASEAN bank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Credit: borrowers default when their assets or cash flows are hit</a:t>
            </a:r>
          </a:p>
          <a:p>
            <a:pPr/>
            <a:r>
              <a:rPr sz="2000"/>
              <a:t>Market: repricing of exposed securities and collateral</a:t>
            </a:r>
          </a:p>
          <a:p>
            <a:pPr/>
            <a:r>
              <a:rPr sz="2000"/>
              <a:t>Operational: the bank's own branches, staff, and systems</a:t>
            </a:r>
          </a:p>
          <a:p>
            <a:pPr/>
            <a:r>
              <a:rPr sz="2000"/>
              <a:t>Liquidity: deposit flight and funding stress after a large event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carbon cost the borrower cannot pass on shortens its distance to default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A4A4A"/>
                </a:solidFill>
              </a:rPr>
              <a:t>In the Merton model a borrower defaults when its assets fall below its debt, and a carbon cost it keeps lowers those assets: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468880"/>
            <a:ext cx="10515600" cy="1810512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8200" y="2468880"/>
            <a:ext cx="54864" cy="1810512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58240" y="2578608"/>
            <a:ext cx="10058400" cy="1591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cost kept  =  p · E · (1 − s)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DD  =  [ln(V / D) + (μ − σ</a:t>
            </a:r>
            <a:r>
              <a:rPr sz="2400" b="0" baseline="30000">
                <a:solidFill>
                  <a:srgbClr val="155724"/>
                </a:solidFill>
                <a:latin typeface="Cambria Math"/>
              </a:rPr>
              <a:t>2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/ 2) T]  /  (σ √T)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PD  =  N(−DD)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416552"/>
            <a:ext cx="10515600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4A4A4A"/>
                </a:solidFill>
              </a:rPr>
              <a:t>where p is the carbon price per tonne, E the borrower's emissions in tonnes, s the share of the cost passed on to customers, V the asset value net of the cost kept, D the debt due at horizon T, μ and σ the drift and volatility of V, N the standard normal distribution function, and DD the distance to default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544068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55724"/>
                </a:solidFill>
              </a:rPr>
              <a:t>A cost kept lowers V and DD and raises PD; a borrower that passes the whole cost on (s = 1) keeps its default probability.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Merton (1974), On the Pricing of Corporate Debt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Double materiality asks the question twice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Financial materiality: how does climate affect the firm</a:t>
            </a:r>
          </a:p>
          <a:p>
            <a:pPr/>
            <a:r>
              <a:rPr sz="2000"/>
              <a:t>Impact materiality: how does the firm affect climate</a:t>
            </a:r>
          </a:p>
          <a:p>
            <a:pPr/>
            <a:r>
              <a:rPr sz="2000"/>
              <a:t>A portfolio can look safe on one and exposed on the other</a:t>
            </a:r>
          </a:p>
          <a:p>
            <a:pPr/>
            <a:r>
              <a:rPr sz="2000"/>
              <a:t>Both are needed before Module 5 asks you to report anything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TCFD and TNFD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Four pillars, the Risk Management pillar in depth, and the LEAP process for nature. ASEAN case: Thailand and the Bank of Thailand.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bank governs and manages climate and nature risk before it discloses it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TNFD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Taskforce on Nature-related Financial Disclosures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GHG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Greenhouse gas, mainly carbon dioxide from burning fossil fuels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Governance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Who in a bank sets how much risk it accepts, and who checks 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Managing a risk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Acting on it inside the firm: spotting, measuring and limiting 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Disclosing a risk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Reporting it to outsiders such as investors and regulators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Natural capital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stock of nature, such as wetlands, that the economy relies 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0" y="368137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368137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Collateral haircut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8560" y="368137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cut to the value a bank counts for collateral, in case its price falls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2, Frameworks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framework is what makes two banks' answers comparable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TCFD gives four pillars: Governance, Strategy, Risk Management, Metrics and Targets</a:t>
            </a:r>
          </a:p>
          <a:p>
            <a:pPr/>
            <a:r>
              <a:rPr sz="2000"/>
              <a:t>The order is deliberate: governance first, measurement last</a:t>
            </a:r>
          </a:p>
          <a:p>
            <a:pPr/>
            <a:r>
              <a:rPr sz="2000"/>
              <a:t>The Risk Management pillar is the operational core for a risk professional</a:t>
            </a:r>
          </a:p>
          <a:p>
            <a:pPr/>
            <a:r>
              <a:rPr sz="2000"/>
              <a:t>TNFD extends the same logic from climate to nature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four pillars, with Risk Management as the operational core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four pillars of the TCFD framework; the Risk Management pillar is the operational core.</a:t>
            </a:r>
          </a:p>
        </p:txBody>
      </p:sp>
      <p:pic>
        <p:nvPicPr>
          <p:cNvPr id="5" name="Picture 4" descr="L2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242979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Integrating climate into enterprise risk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Identify: which exposures, which hazards, which horizons</a:t>
            </a:r>
          </a:p>
          <a:p>
            <a:pPr/>
            <a:r>
              <a:rPr sz="2000"/>
              <a:t>Assess: score materiality by sector and geography</a:t>
            </a:r>
          </a:p>
          <a:p>
            <a:pPr/>
            <a:r>
              <a:rPr sz="2000"/>
              <a:t>Manage: limits, pricing, collateral haircuts, exit paths</a:t>
            </a:r>
          </a:p>
          <a:p>
            <a:pPr/>
            <a:r>
              <a:rPr sz="2000"/>
              <a:t>Monitor: the metrics that Module 5 will later ask you to disclose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Nature risk gets its own process: Locate, Evaluate, Assess, Prepare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TNFD LEAP process: Locate, Evaluate, Assess, Prepare.</a:t>
            </a:r>
          </a:p>
        </p:txBody>
      </p:sp>
      <p:pic>
        <p:nvPicPr>
          <p:cNvPr id="5" name="Picture 4" descr="L2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276813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Scenario 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NGFS pathways, the transmission chain, and Integrated Assessment Models. ASEAN case: the Philippines and typhoons.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odds of a climate future are unknown, so banks plan with scenarios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NGFS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Network for Greening the Financial System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NDCs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Nationally Determined Contributions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Deep uncertainty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future whose odds are unknown, which is why banks use scenarios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Balance sheet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What a bank owns, mostly loans, and what it owes, mostly deposits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Discount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rate that shrinks a future amount into today's money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3, Scenarios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96596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55724"/>
                </a:solidFill>
              </a:rPr>
              <a:t>A scenario is not a forecast.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7033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4A4A4A"/>
                </a:solidFill>
              </a:rPr>
              <a:t>It is a disciplined answer to "what would we do if", under uncertainty too deep for a probability.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NGFS set is organised by how much of each risk you get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NGFS scenario framework across physical and transition risk.</a:t>
            </a:r>
          </a:p>
        </p:txBody>
      </p:sp>
      <p:pic>
        <p:nvPicPr>
          <p:cNvPr id="5" name="Picture 4" descr="L3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179" y="2103120"/>
            <a:ext cx="6887641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 ASEAN, the frightening scenario is not the disorderly 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5074920" cy="4572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279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The usual worry: Disorderly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Late, abrupt policy tightening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Sharp repricing of carbon-intensive assets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Transition risk dominates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The binding case for European banks</a:t>
            </a:r>
          </a:p>
        </p:txBody>
      </p:sp>
      <p:sp>
        <p:nvSpPr>
          <p:cNvPr id="6" name="Rectangle 5"/>
          <p:cNvSpPr/>
          <p:nvPr/>
        </p:nvSpPr>
        <p:spPr>
          <a:xfrm>
            <a:off x="6278880" y="1783080"/>
            <a:ext cx="5074920" cy="457200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43472" y="1819656"/>
            <a:ext cx="474573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</a:rPr>
              <a:t>The ASEAN inversion: Hot House World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8880" y="2404872"/>
            <a:ext cx="5074920" cy="2212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Policy never arrives, warming continues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Physical damage compounds over decades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Physical risk dominates</a:t>
            </a:r>
          </a:p>
          <a:p>
            <a:pPr marL="201168" indent="-201168">
              <a:spcAft>
                <a:spcPts val="900"/>
              </a:spcAft>
            </a:pPr>
            <a:r>
              <a:rPr sz="1600">
                <a:solidFill>
                  <a:srgbClr val="4A4A4A"/>
                </a:solidFill>
              </a:rPr>
              <a:t>•  The binding case here. Fragmented World, high on both, is the likelier one</a:t>
            </a:r>
          </a:p>
        </p:txBody>
      </p:sp>
      <p:sp>
        <p:nvSpPr>
          <p:cNvPr id="9" name="Rectangle 8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a warming pathway to a number on the balance sheet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From climate pathway to portfolio losses: the scenario transmission chain.</a:t>
            </a:r>
          </a:p>
        </p:txBody>
      </p:sp>
      <p:pic>
        <p:nvPicPr>
          <p:cNvPr id="5" name="Picture 4" descr="L3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157269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the uncertainty lives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Integrated Assessment Models link emissions, temperature, and damages</a:t>
            </a:r>
          </a:p>
          <a:p>
            <a:pPr/>
            <a:r>
              <a:rPr sz="2000"/>
              <a:t>Damage functions are the weakest link, and they differ by an order of magnitude</a:t>
            </a:r>
          </a:p>
          <a:p>
            <a:pPr/>
            <a:r>
              <a:rPr sz="2000"/>
              <a:t>The discount rate can matter more than the climate assumption</a:t>
            </a:r>
          </a:p>
          <a:p>
            <a:pPr/>
            <a:r>
              <a:rPr sz="2000"/>
              <a:t>Report the range, not a point estimate, and say which assumption drives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Lesson 3 lecture deck, Scenario Analysis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Carbon Metrics and Climate VaR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Financed emissions, WACI, data quality, and Value-at-Risk. ASEAN case: a Vietnamese bank's inversion.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Carbon is counted in tonnes by scope before Climate VaR turns it into a loss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tCO2e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Tonnes of carbon-dioxide equivalent, one unit for all greenhouse gases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Scopes 1 to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firm's own fuel, the power it buys, and the rest of its value chain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Financed emissions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share of a borrower's emissions counted against its lender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Attribution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loan's share of the borrower's value, times the borrower's emissions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WACI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Weighted average carbon intensity: emissions per unit of revenue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PCAF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Partnership for Carbon Accounting Financials, which scores data quality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0" y="368137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368137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VaR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8560" y="368137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Value-at-Risk: a loss exceeded only rarely over a set period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8200" y="399775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200" y="399775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CVaR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18560" y="399775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Climate Value-at-Risk: expected loss in value under a climate scenario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4, Carbon Metrics and Climate VaR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38200" y="96012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800" b="1" i="0">
                <a:solidFill>
                  <a:srgbClr val="155724"/>
                </a:solidFill>
              </a:rPr>
              <a:t>700x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606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28A745"/>
                </a:solidFill>
              </a:rPr>
              <a:t>Financed versus direct emissions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5468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0" i="0">
                <a:solidFill>
                  <a:srgbClr val="4A4A4A"/>
                </a:solidFill>
              </a:rPr>
              <a:t>A bank's financed emissions (Scope 3, Category 15) average more than 700 times its direct emissions.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4224528"/>
            <a:ext cx="10515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Source: CDP (2021). Finance sector's funded emissions over 700 times greater than its own. Press release, 28 April 2021.</a:t>
            </a:r>
          </a:p>
        </p:txBody>
      </p:sp>
      <p:sp>
        <p:nvSpPr>
          <p:cNvPr id="7" name="Rectangle 6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bank's carbon is in its loan book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GHG emissions by scope: the financed-emissions waterfall.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Attribution decides how much of a borrower's carbon is yours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Attributing a borrower's emissions to the lender.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220" y="2103120"/>
            <a:ext cx="7045559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metrics, three different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Financed emissions: how much carbon does this portfolio finance in total</a:t>
            </a:r>
          </a:p>
          <a:p>
            <a:pPr/>
            <a:r>
              <a:rPr sz="2000"/>
              <a:t>WACI: how carbon-intensive is it per unit of revenue, so portfolios compare</a:t>
            </a:r>
          </a:p>
          <a:p>
            <a:pPr/>
            <a:r>
              <a:rPr sz="2000"/>
              <a:t>Implied Temperature Rise: what warming path is this portfolio consistent with</a:t>
            </a:r>
          </a:p>
          <a:p>
            <a:pPr/>
            <a:r>
              <a:rPr sz="2000"/>
              <a:t>None of them is a loss estimate. That comes next.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Power generation dominates the intensity of an ASEAN portfolio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Portfolio WACI broken down by sector.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Always quote the data-quality tier with the number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PCAF data-quality score tiers.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Errors in estimated emissions move together and survive the portfolio sum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A4A4A"/>
                </a:solidFill>
              </a:rPr>
              <a:t>Financed emissions add each borrower's attributed emissions, and each estimate has a relative error: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468880"/>
            <a:ext cx="10515600" cy="1810512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8200" y="2468880"/>
            <a:ext cx="54864" cy="1810512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58240" y="2578608"/>
            <a:ext cx="10058400" cy="1591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FE  =  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a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E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 =  r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· a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E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Var(FE)  =  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j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ρ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ij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i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σ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j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416552"/>
            <a:ext cx="10515600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4A4A4A"/>
                </a:solidFill>
              </a:rPr>
              <a:t>where a</a:t>
            </a:r>
            <a:r>
              <a:rPr sz="1400" b="0" baseline="-25000">
                <a:solidFill>
                  <a:srgbClr val="4A4A4A"/>
                </a:solidFill>
              </a:rPr>
              <a:t>i</a:t>
            </a:r>
            <a:r>
              <a:rPr sz="1400" b="0">
                <a:solidFill>
                  <a:srgbClr val="4A4A4A"/>
                </a:solidFill>
              </a:rPr>
              <a:t> is the attribution factor of loan i, E</a:t>
            </a:r>
            <a:r>
              <a:rPr sz="1400" b="0" baseline="-25000">
                <a:solidFill>
                  <a:srgbClr val="4A4A4A"/>
                </a:solidFill>
              </a:rPr>
              <a:t>i</a:t>
            </a:r>
            <a:r>
              <a:rPr sz="1400" b="0">
                <a:solidFill>
                  <a:srgbClr val="4A4A4A"/>
                </a:solidFill>
              </a:rPr>
              <a:t> the borrower's estimated emissions, r</a:t>
            </a:r>
            <a:r>
              <a:rPr sz="1400" b="0" baseline="-25000">
                <a:solidFill>
                  <a:srgbClr val="4A4A4A"/>
                </a:solidFill>
              </a:rPr>
              <a:t>i</a:t>
            </a:r>
            <a:r>
              <a:rPr sz="1400" b="0">
                <a:solidFill>
                  <a:srgbClr val="4A4A4A"/>
                </a:solidFill>
              </a:rPr>
              <a:t> the relative error of that estimate, σ</a:t>
            </a:r>
            <a:r>
              <a:rPr sz="1400" b="0" baseline="-25000">
                <a:solidFill>
                  <a:srgbClr val="4A4A4A"/>
                </a:solidFill>
              </a:rPr>
              <a:t>i</a:t>
            </a:r>
            <a:r>
              <a:rPr sz="1400" b="0">
                <a:solidFill>
                  <a:srgbClr val="4A4A4A"/>
                </a:solidFill>
              </a:rPr>
              <a:t> its error in tonnes, and ρ</a:t>
            </a:r>
            <a:r>
              <a:rPr sz="1400" b="0" baseline="-25000">
                <a:solidFill>
                  <a:srgbClr val="4A4A4A"/>
                </a:solidFill>
              </a:rPr>
              <a:t>ij</a:t>
            </a:r>
            <a:r>
              <a:rPr sz="1400" b="0">
                <a:solidFill>
                  <a:srgbClr val="4A4A4A"/>
                </a:solidFill>
              </a:rPr>
              <a:t> the correlation between the errors of two estimates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544068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55724"/>
                </a:solidFill>
              </a:rPr>
              <a:t>Estimates drawn from the same sector averages share their errors; with every ρ</a:t>
            </a:r>
            <a:r>
              <a:rPr sz="1800" b="1" baseline="-25000">
                <a:solidFill>
                  <a:srgbClr val="155724"/>
                </a:solidFill>
              </a:rPr>
              <a:t>ij</a:t>
            </a:r>
            <a:r>
              <a:rPr sz="1800" b="1">
                <a:solidFill>
                  <a:srgbClr val="155724"/>
                </a:solidFill>
              </a:rPr>
              <a:t> equal to one, the book's relative error is the average of the r</a:t>
            </a:r>
            <a:r>
              <a:rPr sz="1800" b="1" baseline="-25000">
                <a:solidFill>
                  <a:srgbClr val="155724"/>
                </a:solidFill>
              </a:rPr>
              <a:t>i</a:t>
            </a:r>
            <a:r>
              <a:rPr sz="1800" b="1">
                <a:solidFill>
                  <a:srgbClr val="155724"/>
                </a:solidFill>
              </a:rPr>
              <a:t> weighted by a</a:t>
            </a:r>
            <a:r>
              <a:rPr sz="1800" b="1" baseline="-25000">
                <a:solidFill>
                  <a:srgbClr val="155724"/>
                </a:solidFill>
              </a:rPr>
              <a:t>i</a:t>
            </a:r>
            <a:r>
              <a:rPr sz="1800" b="1">
                <a:solidFill>
                  <a:srgbClr val="155724"/>
                </a:solidFill>
              </a:rPr>
              <a:t> E</a:t>
            </a:r>
            <a:r>
              <a:rPr sz="1800" b="1" baseline="-25000">
                <a:solidFill>
                  <a:srgbClr val="155724"/>
                </a:solidFill>
              </a:rPr>
              <a:t>i</a:t>
            </a:r>
            <a:r>
              <a:rPr sz="1800" b="1">
                <a:solidFill>
                  <a:srgbClr val="155724"/>
                </a:solidFill>
              </a:rPr>
              <a:t>, however many loans it holds.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2006 IPCC Guidelines for National Greenhouse Gas Inventories, Volume 1, Chapter 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4630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96596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400" b="1" i="0">
                <a:solidFill>
                  <a:srgbClr val="155724"/>
                </a:solidFill>
              </a:rPr>
              <a:t>Climate VaR turns a measurement into a loss.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70332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1">
                <a:solidFill>
                  <a:srgbClr val="4A4A4A"/>
                </a:solidFill>
              </a:rPr>
              <a:t>Expected loss of portfolio value under a stated scenario, split into physical and transition components.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Lesson 4 lecture deck, Carbon Metrics and Climate VaR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Which component dominates is a property of the scenario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Climate VaR decomposed into physical and transition components.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Lesson 4 lecture deck, Carbon Metrics and Climate VaR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Vietnamese agriculture outranks coal on Climate VaR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Vietnam agriculture-coal Climate VaR inversion.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769" y="2103120"/>
            <a:ext cx="6892462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Lesson 4 lecture deck, Carbon Metrics and Climate VaR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Climate Stress Testing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Design, the supervisory landscape, and the path to capital. ASEAN case: Thailand and the 2011 floods.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stress test takes losses from capital and compares the ratio with a minimum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Capital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bank's own money, the cushion that absorbs losses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RWA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Risk-weighted assets: loans scaled by how risky each one is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Capital adequacy ratio: capital divided by risk-weighted assets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Minimum and buffer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legal floor for the ratio, and the cushion required above 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Basel III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international rules that set how much capital a bank must hold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Percentage points (pp)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gap between two percentages, found by subtraction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0" y="368137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368137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Static balance sheet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8560" y="368137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The loan book held fixed for the whole stress horizon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8200" y="399775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200" y="399775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CET1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18560" y="399775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Common Equity Tier 1: a bank's highest-quality capital, mainly its shares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5, Stress Testing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stress test asks one question and answers it with one number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The question: does the bank stay above its regulatory minimum under this scenario</a:t>
            </a:r>
          </a:p>
          <a:p>
            <a:pPr/>
            <a:r>
              <a:rPr sz="2000"/>
              <a:t>The answer: the post-stress capital adequacy ratio</a:t>
            </a:r>
          </a:p>
          <a:p>
            <a:pPr/>
            <a:r>
              <a:rPr sz="2000"/>
              <a:t>Everything between the two is modelling choice, and every choice moves the answer</a:t>
            </a:r>
          </a:p>
          <a:p>
            <a:pPr/>
            <a:r>
              <a:rPr sz="2000"/>
              <a:t>Which is why design transparency matters more than the headline figure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Supervisors converged on this practice in barely a decade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Timeline of supervisory climate stress tests.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523" y="2103120"/>
            <a:ext cx="6938954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scenario reaches capital through named channels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Stress transmission channels from scenario to capital.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523" y="2103120"/>
            <a:ext cx="6938954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 a large loan book one common factor turns a stressed PD into a capital charge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A4A4A"/>
                </a:solidFill>
              </a:rPr>
              <a:t>Each borrower's assets move with a common factor Z and a shock of their own, so a large book's loss rate depends on Z alone: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468880"/>
            <a:ext cx="10515600" cy="128016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8200" y="2468880"/>
            <a:ext cx="54864" cy="1280160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58240" y="2578608"/>
            <a:ext cx="1005840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L(Z)  =  LGD · N( [N</a:t>
            </a:r>
            <a:r>
              <a:rPr sz="2400" b="0" baseline="30000">
                <a:solidFill>
                  <a:srgbClr val="155724"/>
                </a:solidFill>
                <a:latin typeface="Cambria Math"/>
              </a:rPr>
              <a:t>−1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(PD) − √ρ · Z]  /  √(1 − ρ) )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K  =  LGD · [ N( [N</a:t>
            </a:r>
            <a:r>
              <a:rPr sz="2400" b="0" baseline="30000">
                <a:solidFill>
                  <a:srgbClr val="155724"/>
                </a:solidFill>
                <a:latin typeface="Cambria Math"/>
              </a:rPr>
              <a:t>−1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(PD) + √ρ · N</a:t>
            </a:r>
            <a:r>
              <a:rPr sz="2400" b="0" baseline="30000">
                <a:solidFill>
                  <a:srgbClr val="155724"/>
                </a:solidFill>
                <a:latin typeface="Cambria Math"/>
              </a:rPr>
              <a:t>−1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(q)]  /  √(1 − ρ) )  −  PD 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886200"/>
            <a:ext cx="1051560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4A4A4A"/>
                </a:solidFill>
              </a:rPr>
              <a:t>where Z is the standard normal common factor, ρ the share of each borrower's asset variance it explains, N and N</a:t>
            </a:r>
            <a:r>
              <a:rPr sz="1400" b="0" baseline="30000">
                <a:solidFill>
                  <a:srgbClr val="4A4A4A"/>
                </a:solidFill>
              </a:rPr>
              <a:t>−1</a:t>
            </a:r>
            <a:r>
              <a:rPr sz="1400" b="0">
                <a:solidFill>
                  <a:srgbClr val="4A4A4A"/>
                </a:solidFill>
              </a:rPr>
              <a:t> the standard normal distribution function and its inverse, q the confidence level of the charge, and K the capital per unit of exposure before the maturity adjustment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544068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55724"/>
                </a:solidFill>
              </a:rPr>
              <a:t>K is the loss rate in the worst factor outcome that q allows, less the expected loss PD · LGD; a scenario enters through the stressed PD in both terms.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Vasicek (2002) and in the Basel Framework, IRB approach: risk weight functions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Losses consume the buffer above the regulatory minimum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The capital-loss waterfall under stress.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Under a hot-house scenario, some banks breach the minimum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Capital adequacy ratio, before and after the stress.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same portfolio, two assumptions, two capital paths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Static versus dynamic balance-sheet capital paths.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987" y="2103120"/>
            <a:ext cx="6904026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Thailand: physical risk, led by agriculture, dominates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Thailand 2011 floods: a stress-test dashboard.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869" y="2103120"/>
            <a:ext cx="8664261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2084831"/>
            <a:ext cx="210312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0" b="1" i="0">
                <a:solidFill>
                  <a:srgbClr val="28A745"/>
                </a:solidFill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ASEAN Climate Vulnerability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Regional risk, the adaptation finance gap, and the bridge to Module 5. ASEAN case: a Philippine capstone stress test.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Adaptation finance lowers vulnerability; blended finance draws private money in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178308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Adaptation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18560" y="178308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Money that lowers vulnerability to climate damage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09946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209946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Blended finance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8560" y="209946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Public money takes the first loss so private investors will join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2415844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8200" y="2415844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BOT and BSP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8560" y="2415844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Bank of Thailand; Bangko Sentral ng Pilipinas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8200" y="2732226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2732226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Fiscal space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8560" y="2732226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Room in a government's budget to spend on recovery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0" y="3048608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200" y="3048608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Readiness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18560" y="3048608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A country's economic, governance and social capacity to act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8200" y="3364990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364990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Mitigation finance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8560" y="3364990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Money that cuts greenhouse-gas emissions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38200" y="3681372"/>
            <a:ext cx="10515600" cy="27432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" y="3681372"/>
            <a:ext cx="274320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1" i="0">
                <a:solidFill>
                  <a:srgbClr val="155724"/>
                </a:solidFill>
              </a:rPr>
              <a:t>Risk transfer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8560" y="3681372"/>
            <a:ext cx="763524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700" b="0" i="0">
                <a:solidFill>
                  <a:srgbClr val="4A4A4A"/>
                </a:solidFill>
              </a:rPr>
              <a:t>Passing a loss to another party, as insurance or a catastrophe bond does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361688"/>
            <a:ext cx="10515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From zero, with worked examples: Start-from-Scratch Companion 6, ASEAN Climate Vulnerability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ASEAN scores high on all three terms at once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Risk = Hazard x Exposure x Vulnerability, and the region is exposed on each</a:t>
            </a:r>
          </a:p>
          <a:p>
            <a:pPr/>
            <a:r>
              <a:rPr sz="2000"/>
              <a:t>Hazard: typhoons, floods, sea-level rise, heat</a:t>
            </a:r>
          </a:p>
          <a:p>
            <a:pPr/>
            <a:r>
              <a:rPr sz="2000"/>
              <a:t>Exposure: dense coastal population and coastal economic activity</a:t>
            </a:r>
          </a:p>
          <a:p>
            <a:pPr/>
            <a:r>
              <a:rPr sz="2000"/>
              <a:t>Vulnerability: high dependence on agriculture, limited fiscal space to absorb shocks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 hazard, high exposure, high vulnerability, low readiness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Schematic: the three terms of the risk identity, not measured values.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2331720"/>
            <a:ext cx="3169920" cy="123444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38200" y="2331720"/>
            <a:ext cx="3169920" cy="5486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2792" y="2459736"/>
            <a:ext cx="28407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55724"/>
                </a:solidFill>
              </a:rPr>
              <a:t>Hazard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2792" y="2898648"/>
            <a:ext cx="2840736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4A4A4A"/>
                </a:solidFill>
              </a:rPr>
              <a:t>Typhoons, floods, sea-level rise, heat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08120" y="2715768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28A745"/>
                </a:solidFill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4511040" y="2331720"/>
            <a:ext cx="3169920" cy="123444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11040" y="2331720"/>
            <a:ext cx="3169920" cy="5486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5632" y="2459736"/>
            <a:ext cx="28407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55724"/>
                </a:solidFill>
              </a:rPr>
              <a:t>Exposure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632" y="2898648"/>
            <a:ext cx="2840736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4A4A4A"/>
                </a:solidFill>
              </a:rPr>
              <a:t>Dense coastal population and coastal activity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0" y="2715768"/>
            <a:ext cx="5029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28A745"/>
                </a:solidFill>
              </a:rPr>
              <a:t>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83880" y="2331720"/>
            <a:ext cx="3169920" cy="123444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83880" y="2331720"/>
            <a:ext cx="3169920" cy="5486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8472" y="2459736"/>
            <a:ext cx="2840736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155724"/>
                </a:solidFill>
              </a:rPr>
              <a:t>Vulnerability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8472" y="2898648"/>
            <a:ext cx="2840736" cy="603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4A4A4A"/>
                </a:solidFill>
              </a:rPr>
              <a:t>Agricultural dependence, limited fiscal space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3767328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 i="0">
                <a:solidFill>
                  <a:srgbClr val="4A4A4A"/>
                </a:solidFill>
              </a:rPr>
              <a:t>All three terms are high across the region at once, which is what makes it a hotspot.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Expected annual loss is exposure times damage averaged over flood depth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A4A4A"/>
                </a:solidFill>
              </a:rPr>
              <a:t>A depth-damage curve D(h) gives the fraction of value a flood of depth h destroys, and averaging it over the year's flood depth gives the expected loss: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468880"/>
            <a:ext cx="10515600" cy="1280160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8200" y="2468880"/>
            <a:ext cx="54864" cy="1280160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58240" y="2578608"/>
            <a:ext cx="10058400" cy="1060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EAL  =  E · ∫ D(h) f(h) dh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P(H − u &gt; y | H &gt; u)  =  (1 + ξ y / β)</a:t>
            </a:r>
            <a:r>
              <a:rPr sz="2400" b="0" baseline="30000">
                <a:solidFill>
                  <a:srgbClr val="155724"/>
                </a:solidFill>
                <a:latin typeface="Cambria Math"/>
              </a:rPr>
              <a:t>−1/ξ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886200"/>
            <a:ext cx="1051560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4A4A4A"/>
                </a:solidFill>
              </a:rPr>
              <a:t>where E is the exposed value, H the year's maximum flood depth with density f, u a high depth threshold, y the excess over it, and ξ and β the shape and scale of the generalized Pareto distribution that excesses over a high threshold approach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544068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55724"/>
                </a:solidFill>
              </a:rPr>
              <a:t>The generalized Pareto tail supplies the rare, deep floods that a short record holds few of, and D(h) is largest at those depths.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Pickands (1975) and in Huizinga, De Moel and Szewczyk (2017)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Risk concentrates on the central plain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Spatial distribution of ASEAN climate risk.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196" y="2103120"/>
            <a:ext cx="5227607" cy="4114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countries, three different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Qualitative comparison: each country's signature hazard and the sector it reaches. Named characteristics, not scores.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804160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968752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Vietnam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696712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61304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Thailand</a:t>
            </a:r>
          </a:p>
        </p:txBody>
      </p:sp>
      <p:sp>
        <p:nvSpPr>
          <p:cNvPr id="8" name="Rectangle 7"/>
          <p:cNvSpPr/>
          <p:nvPr/>
        </p:nvSpPr>
        <p:spPr>
          <a:xfrm>
            <a:off x="8589264" y="2212848"/>
            <a:ext cx="2764536" cy="420624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53856" y="2240280"/>
            <a:ext cx="2435352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</a:rPr>
              <a:t>Philippines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798064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Signature hazard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04160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68752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Mekong Delta salinity and sea-level rise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96712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61304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River and flash flooding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89264" y="2724912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53856" y="2779776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Typhoon landfall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3456432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Exposed sector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04160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68752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Agriculture and aquaculture lending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96712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861304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Manufacturing and its supply chains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589264" y="3383280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53856" y="3438144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Coastal property and regional banks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8200" y="4114800"/>
            <a:ext cx="185623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155724"/>
                </a:solidFill>
              </a:rPr>
              <a:t>Case in Module 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04160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968752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agricultural portfolio, and the CVaR inversion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96712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61304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2011 floods and the BOT stress test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589264" y="4041648"/>
            <a:ext cx="2764536" cy="566928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53856" y="4096512"/>
            <a:ext cx="24353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4A4A4A"/>
                </a:solidFill>
              </a:rPr>
              <a:t>The typhoon capstone stress test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value-at-risks add when the losses rise and fall together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83080"/>
            <a:ext cx="105156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4A4A4A"/>
                </a:solidFill>
              </a:rPr>
              <a:t>The value-at-risk VaR</a:t>
            </a:r>
            <a:r>
              <a:rPr sz="1800" b="0" baseline="-25000">
                <a:solidFill>
                  <a:srgbClr val="4A4A4A"/>
                </a:solidFill>
              </a:rPr>
              <a:t>α</a:t>
            </a:r>
            <a:r>
              <a:rPr sz="1800" b="0">
                <a:solidFill>
                  <a:srgbClr val="4A4A4A"/>
                </a:solidFill>
              </a:rPr>
              <a:t> is the loss exceeded with probability 1 − α, and for two losses X and Y: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468880"/>
            <a:ext cx="10515600" cy="1810512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8200" y="2468880"/>
            <a:ext cx="54864" cy="1810512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58240" y="2578608"/>
            <a:ext cx="10058400" cy="1591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VaR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α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(X + Y)  =  VaR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α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(X) + VaR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α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(Y)    for comonotone X and Y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F(x, y)  =  C( F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X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(x), F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Y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(y) )</a:t>
            </a:r>
          </a:p>
          <a:p>
            <a:pPr>
              <a:spcAft>
                <a:spcPts val="1200"/>
              </a:spcAft>
            </a:pPr>
            <a:r>
              <a:rPr sz="2400" b="0">
                <a:solidFill>
                  <a:srgbClr val="155724"/>
                </a:solidFill>
                <a:latin typeface="Cambria Math"/>
              </a:rPr>
              <a:t>λ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U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 =  lim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u→1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 P( F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Y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(Y) &gt; u | F</a:t>
            </a:r>
            <a:r>
              <a:rPr sz="2400" b="0" baseline="-25000">
                <a:solidFill>
                  <a:srgbClr val="155724"/>
                </a:solidFill>
                <a:latin typeface="Cambria Math"/>
              </a:rPr>
              <a:t>X</a:t>
            </a:r>
            <a:r>
              <a:rPr sz="2400" b="0">
                <a:solidFill>
                  <a:srgbClr val="155724"/>
                </a:solidFill>
                <a:latin typeface="Cambria Math"/>
              </a:rPr>
              <a:t>(X) &gt; u 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416552"/>
            <a:ext cx="10515600" cy="97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4A4A4A"/>
                </a:solidFill>
              </a:rPr>
              <a:t>where comonotone losses both increase with one common cause, F is the joint distribution, F</a:t>
            </a:r>
            <a:r>
              <a:rPr sz="1400" b="0" baseline="-25000">
                <a:solidFill>
                  <a:srgbClr val="4A4A4A"/>
                </a:solidFill>
              </a:rPr>
              <a:t>X</a:t>
            </a:r>
            <a:r>
              <a:rPr sz="1400" b="0">
                <a:solidFill>
                  <a:srgbClr val="4A4A4A"/>
                </a:solidFill>
              </a:rPr>
              <a:t> and F</a:t>
            </a:r>
            <a:r>
              <a:rPr sz="1400" b="0" baseline="-25000">
                <a:solidFill>
                  <a:srgbClr val="4A4A4A"/>
                </a:solidFill>
              </a:rPr>
              <a:t>Y</a:t>
            </a:r>
            <a:r>
              <a:rPr sz="1400" b="0">
                <a:solidFill>
                  <a:srgbClr val="4A4A4A"/>
                </a:solidFill>
              </a:rPr>
              <a:t> its two marginals, C the copula coupling them, and λ</a:t>
            </a:r>
            <a:r>
              <a:rPr sz="1400" b="0" baseline="-25000">
                <a:solidFill>
                  <a:srgbClr val="4A4A4A"/>
                </a:solidFill>
              </a:rPr>
              <a:t>U</a:t>
            </a:r>
            <a:r>
              <a:rPr sz="1400" b="0">
                <a:solidFill>
                  <a:srgbClr val="4A4A4A"/>
                </a:solidFill>
              </a:rPr>
              <a:t> the upper tail dependence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544068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55724"/>
                </a:solidFill>
              </a:rPr>
              <a:t>Losses a regional typhoon drives together have λ</a:t>
            </a:r>
            <a:r>
              <a:rPr sz="1800" b="1" baseline="-25000">
                <a:solidFill>
                  <a:srgbClr val="155724"/>
                </a:solidFill>
              </a:rPr>
              <a:t>U</a:t>
            </a:r>
            <a:r>
              <a:rPr sz="1800" b="1">
                <a:solidFill>
                  <a:srgbClr val="155724"/>
                </a:solidFill>
              </a:rPr>
              <a:t> near one: at a high α they exceed their value-at-risks together, as comonotone losses do.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Sklar (1959) and in Embrechts, McNeil and Straumann (2002)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capstone: aggregate capital holds while regional banks breach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709160"/>
            <a:ext cx="121920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28216"/>
            <a:ext cx="1051560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4A4A4A"/>
                </a:solidFill>
              </a:rPr>
              <a:t>Philippines Category-5 typhoon stress-test dashboard.</a:t>
            </a:r>
          </a:p>
        </p:txBody>
      </p:sp>
      <p:pic>
        <p:nvPicPr>
          <p:cNvPr id="5" name="Picture 4" descr="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" y="2103120"/>
            <a:ext cx="9966960" cy="40526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Adaptation finance is the binding constraint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Mitigation finance dominates the flows; adaptation attracts far less</a:t>
            </a:r>
          </a:p>
          <a:p>
            <a:pPr/>
            <a:r>
              <a:rPr sz="2000"/>
              <a:t>Adaptation returns are avoided losses, which are hard to price and to sell</a:t>
            </a:r>
          </a:p>
          <a:p>
            <a:pPr/>
            <a:r>
              <a:rPr sz="2000"/>
              <a:t>Blended finance and risk-transfer instruments close part of the gap</a:t>
            </a:r>
          </a:p>
          <a:p>
            <a:pPr/>
            <a:r>
              <a:rPr sz="2000"/>
              <a:t>This is where green finance policy meets climate risk management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9320784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2078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9668256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68256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2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15728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15728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63200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363200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710672" y="155448"/>
            <a:ext cx="292608" cy="237744"/>
          </a:xfrm>
          <a:prstGeom prst="rect">
            <a:avLst/>
          </a:prstGeom>
          <a:solidFill>
            <a:srgbClr val="F4F6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10672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i="0">
                <a:solidFill>
                  <a:srgbClr val="4A4A4A"/>
                </a:solidFill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058144" y="155448"/>
            <a:ext cx="292608" cy="237744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058144" y="137160"/>
            <a:ext cx="292608" cy="23774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57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56832"/>
            <a:ext cx="12192000" cy="201168"/>
          </a:xfrm>
          <a:prstGeom prst="rect">
            <a:avLst/>
          </a:prstGeom>
          <a:solidFill>
            <a:srgbClr val="28A7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017520" y="2487168"/>
            <a:ext cx="8336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 i="0">
                <a:solidFill>
                  <a:srgbClr val="FFFFFF"/>
                </a:solidFill>
              </a:rPr>
              <a:t>Practice and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3456432"/>
            <a:ext cx="8336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C8E6C9"/>
                </a:solidFill>
              </a:rPr>
              <a:t>One applied activity, one assessment, and the bridge onward.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Practical activity: Thailand catastrophe tail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A self-contained 45-60 minute quantitative teaching case</a:t>
            </a:r>
          </a:p>
          <a:p>
            <a:pPr/>
            <a:r>
              <a:rPr sz="2000"/>
              <a:t>From hazard (extreme-value fit) to loss, tail risk (VaR, Conditional VaR), solvency</a:t>
            </a:r>
          </a:p>
          <a:p>
            <a:pPr/>
            <a:r>
              <a:rPr sz="2000"/>
              <a:t>Four phases: risk visualisation, capital adequacy, reinsurance strategy, climate implications</a:t>
            </a:r>
          </a:p>
          <a:p>
            <a:pPr/>
            <a:r>
              <a:rPr sz="2000"/>
              <a:t>Runs at foundation level (solvency arithmetic) or at PhD level (full extreme-value model)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solidFill>
            <a:srgbClr val="B865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55448"/>
            <a:ext cx="1188720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</a:rPr>
              <a:t>Advanced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64080" y="155448"/>
            <a:ext cx="7019544" cy="274320"/>
          </a:xfrm>
          <a:prstGeom prst="rect">
            <a:avLst/>
          </a:prstGeom>
          <a:noFill/>
        </p:spPr>
        <p:txBody>
          <a:bodyPr wrap="square" anchor="ctr" tIns="0" bIns="0">
            <a:spAutoFit/>
          </a:bodyPr>
          <a:lstStyle/>
          <a:p>
            <a:pPr algn="l"/>
            <a:r>
              <a:rPr sz="1100" b="0" i="0">
                <a:solidFill>
                  <a:srgbClr val="4A4A4A"/>
                </a:solidFill>
              </a:rPr>
              <a:t>Developed further in the participant handout, Appendix A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Fifteen multiple-choice questions across all six lessons, with an answer key</a:t>
            </a:r>
          </a:p>
          <a:p>
            <a:pPr/>
            <a:r>
              <a:rPr sz="2000"/>
              <a:t>One applied exercise tied to the Thailand case (solvency and reinsurance)</a:t>
            </a:r>
          </a:p>
          <a:p>
            <a:pPr/>
            <a:r>
              <a:rPr sz="2000"/>
              <a:t>A four-dimension grading rubric: understanding, technical, critical, communication</a:t>
            </a:r>
          </a:p>
          <a:p>
            <a:pPr/>
            <a:r>
              <a:rPr sz="2000"/>
              <a:t>Micro-credential assessment is 100 percent coursework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to take away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Climate risk is a financial risk: classify it, measure it, then manage it</a:t>
            </a:r>
          </a:p>
          <a:p>
            <a:pPr/>
            <a:r>
              <a:rPr sz="2000"/>
              <a:t>Frameworks, scenarios, metrics, and stress tests are one toolkit, not four</a:t>
            </a:r>
          </a:p>
          <a:p>
            <a:pPr/>
            <a:r>
              <a:rPr sz="2000"/>
              <a:t>In ASEAN physical risk dominates and adaptation finance is scarce</a:t>
            </a:r>
          </a:p>
          <a:p>
            <a:pPr/>
            <a:r>
              <a:rPr sz="2000"/>
              <a:t>Module 4 manages risk; Module 5 reports and communicates it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1825"/>
            <a:ext cx="10515600" cy="2258695"/>
          </a:xfrm>
        </p:spPr>
        <p:txBody>
          <a:bodyPr wrap="square"/>
          <a:lstStyle/>
          <a:p>
            <a:pPr/>
            <a:r>
              <a:rPr sz="2000"/>
              <a:t>Developed by the University of Twente for WP3 of GREEN FINANCE (Erasmus+ CBHE)</a:t>
            </a:r>
          </a:p>
          <a:p>
            <a:pPr/>
            <a:r>
              <a:rPr sz="2000"/>
              <a:t>Generative AI as a writing and research assistant: Claude (Anthropic), Opus 4.8 and Opus 5, July 2026 to submission on 11 September 2026</a:t>
            </a:r>
          </a:p>
          <a:p>
            <a:pPr/>
            <a:r>
              <a:rPr sz="2000"/>
              <a:t>Confined to brainstorming, language editing, literature classification, and coding assistance</a:t>
            </a:r>
          </a:p>
          <a:p>
            <a:pPr/>
            <a:r>
              <a:rPr sz="2000"/>
              <a:t>Every cited source checked against the original; every figure states its provenance</a:t>
            </a:r>
          </a:p>
          <a:p>
            <a:pPr/>
            <a:r>
              <a:rPr sz="2000"/>
              <a:t>The authors remain fully responsible for accuracy, references, and conclusions</a:t>
            </a:r>
          </a:p>
          <a:p>
            <a:pPr/>
            <a:r>
              <a:rPr sz="2000"/>
              <a:t>Released under a Creative Commons Attribution 4.0 International licence (CC BY 4.0)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/>
          <a:p>
            <a:r>
              <a:t>Module 4: Green Finance Risk Management  |  University of Twente</a:t>
            </a:r>
          </a:p>
          <a:p>
            <a:r>
              <a:t>Co-funded by the European Union  |  GREEN FINANCE, Grant 101237817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94B3C362-1D07-4AA8-A5C1-03DA62C7B0CC}" vid="{2F60C684-345B-404F-A87E-91B1A232DA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Mike</cp:lastModifiedBy>
  <cp:revision>5</cp:revision>
  <dcterms:created xsi:type="dcterms:W3CDTF">2024-04-25T03:50:31Z</dcterms:created>
  <dcterms:modified xsi:type="dcterms:W3CDTF">2026-02-03T07:01:53Z</dcterms:modified>
</cp:coreProperties>
</file>