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utwente.nl/en/business/most-entrepreneurial-university/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kennispark.nl/en/" TargetMode="External"/><Relationship Id="rId3" Type="http://schemas.openxmlformats.org/officeDocument/2006/relationships/hyperlink" Target="https://www.novel-t.nl/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gitalfinance.wiki.utwente.nl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utwente.nl/en/business/how-to-find-talent/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utwente.nl/en/education/lifelong-learning/incompany/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utwente.nl/en/business/using-facilities/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utwente.nl/en/sustainability/green-hub-twente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link.springer.com/article/10.1007/s11301-023-00349-1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T2.1 Day 3 - Session (60 minutes)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HEI-Private Sector Partnerships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FFFF"/>
                </a:solidFill>
              </a:defRPr>
            </a:pPr>
            <a:r>
              <a:t>University of Twente Experience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8404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University of Twente (UT)</a:t>
            </a:r>
          </a:p>
          <a:p>
            <a:pPr algn="ctr">
              <a:defRPr sz="1400">
                <a:solidFill>
                  <a:srgbClr val="FFFFFF"/>
                </a:solidFill>
              </a:defRPr>
            </a:pPr>
            <a:r>
              <a:t>GREEN FINANCE Kick-off Training | January 25, 2026 | Sibiu, Romania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10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Key Takeaways for GREEN FINANCE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Lessons from UT Experience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Lessons from UT Experience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4114800" cy="2011680"/>
          </a:xfrm>
          <a:prstGeom prst="rect">
            <a:avLst/>
          </a:prstGeom>
          <a:solidFill>
            <a:srgbClr val="E8F5E9"/>
          </a:solidFill>
          <a:ln>
            <a:solidFill>
              <a:srgbClr val="1557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783080"/>
            <a:ext cx="393192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1. Build long-term partnerships, not just projects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2. Leverage regional ecosystems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3. Integrate industry in curriculum design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4. Focus on green finance/sustainability themes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5. Start with pilot collaborations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Questions for Discussion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54880" y="1737360"/>
            <a:ext cx="4114800" cy="201168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46320" y="1783080"/>
            <a:ext cx="393192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What ecosystem exists in your region?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Which partnership type fits your context?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What are your main barriers?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Who are potential industry partners?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What quick wins can you pursue?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931920"/>
            <a:ext cx="82296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Partnership Types (All Interconnected)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297680"/>
            <a:ext cx="205740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4343400"/>
            <a:ext cx="2057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1272D"/>
                </a:solidFill>
              </a:defRPr>
            </a:pPr>
            <a:r>
              <a:t>Research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46634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1A1A2E"/>
                </a:solidFill>
              </a:defRPr>
            </a:pPr>
            <a:r>
              <a:t>Joint projects, sponsored chairs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606040" y="4297680"/>
            <a:ext cx="205740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606040" y="4343400"/>
            <a:ext cx="2057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1272D"/>
                </a:solidFill>
              </a:defRPr>
            </a:pPr>
            <a:r>
              <a:t>Education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06040" y="46634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1A1A2E"/>
                </a:solidFill>
              </a:defRPr>
            </a:pPr>
            <a:r>
              <a:t>Curriculum, internships, guest lectures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54880" y="4297680"/>
            <a:ext cx="205740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54880" y="4343400"/>
            <a:ext cx="2057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1272D"/>
                </a:solidFill>
              </a:defRPr>
            </a:pPr>
            <a:r>
              <a:t>Facilities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80" y="46634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1A1A2E"/>
                </a:solidFill>
              </a:defRPr>
            </a:pPr>
            <a:r>
              <a:t>Shared labs, innovation vouchers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03720" y="4297680"/>
            <a:ext cx="205740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903720" y="4343400"/>
            <a:ext cx="2057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1272D"/>
                </a:solidFill>
              </a:defRPr>
            </a:pPr>
            <a:r>
              <a:t>LLL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03720" y="4663440"/>
            <a:ext cx="2057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1A1A2E"/>
                </a:solidFill>
              </a:defRPr>
            </a:pPr>
            <a:r>
              <a:t>Executive education, corporate training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5394960"/>
            <a:ext cx="8229600" cy="54864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544068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All partnership types interconnected - start where you can, build systematically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2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UT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The Entrepreneurial University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Key Facts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Founded 1961, Enschede, Netherlands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- 12,000+ students, 5 faculties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Technical-social focus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Campus university (largest in NL)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92608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Entrepreneurial DNA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246120"/>
            <a:ext cx="4114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"Most Entrepreneurial University" 4x (ScienceWorks)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- 1,000+ spin-offs (most in NL)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Notable: Booking.com, DEMCON, Xsens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Why "Entrepreneurial"?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1691640"/>
            <a:ext cx="4114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Since 1986, UT has systematically built a culture of innovation: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2103120"/>
            <a:ext cx="4114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Student entrepreneurship programs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Faculty involvement in start-ups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Regional ecosystem development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 co-creation in research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4880" y="3291840"/>
            <a:ext cx="4114800" cy="914400"/>
          </a:xfrm>
          <a:prstGeom prst="rect">
            <a:avLst/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3337560"/>
            <a:ext cx="39319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1A1A2E"/>
                </a:solidFill>
              </a:defRPr>
            </a:pPr>
            <a:r>
              <a:t>Impact</a:t>
            </a:r>
          </a:p>
          <a:p>
            <a:pPr>
              <a:defRPr sz="1100">
                <a:solidFill>
                  <a:srgbClr val="FF7F0E"/>
                </a:solidFill>
              </a:defRPr>
            </a:pPr>
            <a:r>
              <a:t>10,000+ jobs created via spin-offs</a:t>
            </a:r>
          </a:p>
          <a:p>
            <a:pPr>
              <a:defRPr sz="1100">
                <a:solidFill>
                  <a:srgbClr val="FF7F0E"/>
                </a:solidFill>
              </a:defRPr>
            </a:pPr>
            <a:r>
              <a:t>EUR 1.5B+ regional economic impact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UT Entrepreneurial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3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The Twente Innovation 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Kennispark &amp; Novel-T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Kennispark Twente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NL's largest science park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- 470+ companies, 6,000+ jobs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- 900 spin-offs since founding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Novel-T: "Spider in the Web"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063240"/>
            <a:ext cx="4114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Orchestrates university-business collaboration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- 10,000+ jobs created (10 years)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- 2,200+ start-ups supported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Goal: 100,000 entrepreneurs by 2033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54880" y="1371600"/>
            <a:ext cx="4114800" cy="292608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46320" y="1417320"/>
            <a:ext cx="3931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Ecosystem Structure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1828800"/>
            <a:ext cx="39319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University of Twente (research, talent)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Saxion University of Applied Sciences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Province of Overijssel (funding)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Municipality of Enschede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ROC van Twente (vocational)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 partners (large &amp; SME)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Kennispark Twente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Novel-T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4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Research Partnerships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Industry-Academic Collaboration Models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MSCA Digital Finance Network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- 8 universities across Europe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Industry: Deloitte, Swedbank, Intesa Sanpaolo, Raiffeisen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Partner: European Central Bank (ECB)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Focus: Green credit scoring, sustainable finance, AI/ML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10896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Sponsored Positions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42900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ING Bank: Joint Associate Professor (AI &amp; Finance)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Industry-funded PhD positions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Impulse program: EUR 40M for PhDs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Partnership Models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0" y="1737360"/>
            <a:ext cx="4114800" cy="22860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46320" y="1783080"/>
            <a:ext cx="39319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Joint research: MSCA networks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Contract research: Industry projects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Sponsored chairs: ING professorship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PhD funding: Impulse (EUR 40M)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Research centers: FELab, TechMed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Digital Finance Wiki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5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Curriculum &amp; Teaching Collaboration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Industry in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Joint Curriculum Development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Novel-T/Kennispark as first contact point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 involvement in program design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Fraunhofer Project Center: Smart Products education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Industry in the Classroom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063240"/>
            <a:ext cx="4114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Guest lectures by practitioners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Real business cases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Company-sponsored thesis projects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Challenge-based learning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Internship Structure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0" y="1737360"/>
            <a:ext cx="4114800" cy="109728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46320" y="1783080"/>
            <a:ext cx="39319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Master: 14 weeks (20 ECTS)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Bachelor: 10 weeks (15 ECTS)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301752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Connecting Organizations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3337560"/>
            <a:ext cx="4114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Novel-T SMART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Integrand, UniPartners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IAESTE (international)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JobTeaser (career platform)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80" y="4663440"/>
            <a:ext cx="4114800" cy="548640"/>
          </a:xfrm>
          <a:prstGeom prst="rect">
            <a:avLst/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846320" y="470916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7F0E"/>
                </a:solidFill>
              </a:defRPr>
            </a:pPr>
            <a:r>
              <a:t>12,000+ students available to companies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UT Find Talent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6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Lifelong Learning &amp; Executive Education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Professional Development Programs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Professional Learning &amp; Development Centre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Executive education programs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Part-time Masters (Risk Management, Public Management)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Customized corporate training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Corporate Training Examples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063240"/>
            <a:ext cx="4114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Nedap University: 18-month software retraining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Systems Engineering masterclass (5 days)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Tax Administration training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Achmea, Kadaster programs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Specialized Academies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0" y="1737360"/>
            <a:ext cx="4114800" cy="14630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46320" y="1783080"/>
            <a:ext cx="39319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TechMed: Health technology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Geoversity: Geo-information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Pro-U: Continuing education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DesignLab: Design thinking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338328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Key Success Factors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3703320"/>
            <a:ext cx="4114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Flexibility (part-time, modular)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Industry-relevant content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Combination theory &amp; practice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Networking opportunities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UT Lifelong Learning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7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Technology &amp; Facilities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Shared Infrastructure for Innovation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World-Class Labs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MESA+ NanoLab: World-leading nanotechnology (1,250+ researchers)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TechMed Centre: Medical technology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Digital Society Institute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Industry-Sponsored Centers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063240"/>
            <a:ext cx="4114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TPRC: Joint venture with Boeing, TenCate, Stork Fokker (composites)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T-Xchange: VR/serious gaming with Thales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Fraunhofer Innovation Platform (FIP-AM@UT)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Access for Companies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0" y="1737360"/>
            <a:ext cx="4114800" cy="14630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46320" y="1783080"/>
            <a:ext cx="39319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Innovation vouchers: EUR 10,000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Facility rental: Variable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Joint projects: Co-funded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4880" y="3383280"/>
            <a:ext cx="4114800" cy="1097280"/>
          </a:xfrm>
          <a:prstGeom prst="rect">
            <a:avLst/>
          </a:prstGeom>
          <a:solidFill>
            <a:srgbClr val="E8F5E9"/>
          </a:solidFill>
          <a:ln>
            <a:solidFill>
              <a:srgbClr val="1557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846320" y="3429000"/>
            <a:ext cx="39319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155724"/>
                </a:solidFill>
              </a:defRPr>
            </a:pPr>
            <a:r>
              <a:t>Key Principle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Shared infrastructure reduces barriers for SMEs to access advanced technology</a:t>
            </a:r>
          </a:p>
          <a:p>
            <a:pPr>
              <a:defRPr sz="1100">
                <a:solidFill>
                  <a:srgbClr val="155724"/>
                </a:solidFill>
              </a:defRPr>
            </a:pPr>
            <a:r>
              <a:t>Open innovation mindset: UT equipment available to regional companies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UT Facilities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8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Green Transition Partnerships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Sustainability Focus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Green Hub Twente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Central sustainability platform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Connects research, education, operations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Campus as living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Climate Manifesto (Nov 2025)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06324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Signed with Dutch universities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Commitment to carbon neutrality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Research focus on climate solutions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4114800"/>
            <a:ext cx="4114800" cy="548640"/>
          </a:xfrm>
          <a:prstGeom prst="rect">
            <a:avLst/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416052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7F0E"/>
                </a:solidFill>
              </a:defRPr>
            </a:pPr>
            <a:r>
              <a:t>40+ courses linked to Energy Transition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Sustainability Research Areas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1691640"/>
            <a:ext cx="4114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Green credit scoring (MSCA Digital Finance)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Energy systems and storage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Circular economy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Sustainable materials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Smart mobility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329184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C1272D"/>
                </a:solidFill>
              </a:defRPr>
            </a:pPr>
            <a:r>
              <a:t>Regional Collaboration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3611880"/>
            <a:ext cx="41148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Challenge-based learning with Saxion, ROC van Twente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 sustainability challenges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Student projects on real problems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Green Hub Twente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9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Drivers &amp; Inhibitors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What Makes HEI-Industry Collaboration Work?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What Makes It Work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4114800" cy="2194560"/>
          </a:xfrm>
          <a:prstGeom prst="rect">
            <a:avLst/>
          </a:prstGeom>
          <a:solidFill>
            <a:srgbClr val="E8F5E9"/>
          </a:solidFill>
          <a:ln>
            <a:solidFill>
              <a:srgbClr val="1557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783080"/>
            <a:ext cx="39319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+ 35+ years entrepreneurial culture (since 1986)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+ Strong regional ecosystem (Kennispark, Novel-T)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+ Multi-stakeholder governance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+ EU/National funding mechanisms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+ Dedicated orchestration (Novel-T as 'spider')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+ Long-term commitment, not just projects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7F0E"/>
                </a:solidFill>
              </a:defRPr>
            </a:pPr>
            <a:r>
              <a:t>Challenges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54880" y="1737360"/>
            <a:ext cx="4114800" cy="2194560"/>
          </a:xfrm>
          <a:prstGeom prst="rect">
            <a:avLst/>
          </a:prstGeom>
          <a:solidFill>
            <a:srgbClr val="FFF3CD"/>
          </a:solidFill>
          <a:ln>
            <a:solidFill>
              <a:srgbClr val="FF7F0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46320" y="1783080"/>
            <a:ext cx="39319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! IPR issues in short-term projects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! Academic vs industry timelines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! Cultural/institutional differences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! Trust-building takes time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! Different success metrics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! Staff rotation (both sides)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4114800"/>
            <a:ext cx="8229600" cy="91440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4160520"/>
            <a:ext cx="80467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Key Insight: </a:t>
            </a:r>
            <a:r>
              <a:rPr sz="1200" i="1">
                <a:solidFill>
                  <a:srgbClr val="FFFFFF"/>
                </a:solidFill>
              </a:rPr>
              <a:t>"Successful UIC requires sustained investment in relationship-building, not just transactional collaborations."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UIC Research (Springer)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