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cfainstitute.org/programs/sustainable-investing-certificate" TargetMode="External"/><Relationship Id="rId3" Type="http://schemas.openxmlformats.org/officeDocument/2006/relationships/hyperlink" Target="https://eur-lex.europa.eu/legal-content/EN/TXT/?uri=CELEX:32022H0627(02)" TargetMode="External"/><Relationship Id="rId4" Type="http://schemas.openxmlformats.org/officeDocument/2006/relationships/hyperlink" Target="https://education.ec.europa.eu/education-levels/higher-education/inclusive-and-connected-higher-education/bologna-process" TargetMode="Externa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unfccc.int/process-and-meetings/the-paris-agreement" TargetMode="External"/><Relationship Id="rId3" Type="http://schemas.openxmlformats.org/officeDocument/2006/relationships/hyperlink" Target="https://www.iea.org/reports/net-zero-by-2050" TargetMode="External"/><Relationship Id="rId4" Type="http://schemas.openxmlformats.org/officeDocument/2006/relationships/hyperlink" Target="https://www.irena.org/Publications/2024/Nov/World-Energy-Transitions-Outlook-2024" TargetMode="External"/><Relationship Id="rId5" Type="http://schemas.openxmlformats.org/officeDocument/2006/relationships/hyperlink" Target="https://about.bnef.com/energy-transition-investment/" TargetMode="External"/><Relationship Id="rId6" Type="http://schemas.openxmlformats.org/officeDocument/2006/relationships/hyperlink" Target="https://www.climatepolicyinitiative.org/publication/global-landscape-of-climate-finance-2024/" TargetMode="Externa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lseg.com/en/insights/green-debt-market-passes-3-trillion-milestone" TargetMode="External"/><Relationship Id="rId3" Type="http://schemas.openxmlformats.org/officeDocument/2006/relationships/hyperlink" Target="https://www.climatebonds.net" TargetMode="Externa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www.ice.com/insights/sustainable-bond-report-2024" TargetMode="External"/><Relationship Id="rId3" Type="http://schemas.openxmlformats.org/officeDocument/2006/relationships/hyperlink" Target="https://www.climatebonds.net" TargetMode="Externa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finance.ec.europa.eu/sustainable-finance_en" TargetMode="External"/><Relationship Id="rId3" Type="http://schemas.openxmlformats.org/officeDocument/2006/relationships/hyperlink" Target="https://www.ifrs.org/groups/international-sustainability-standards-board/" TargetMode="External"/><Relationship Id="rId4" Type="http://schemas.openxmlformats.org/officeDocument/2006/relationships/hyperlink" Target="https://www.fsb-tcfd.org" TargetMode="External"/><Relationship Id="rId5" Type="http://schemas.openxmlformats.org/officeDocument/2006/relationships/hyperlink" Target="https://tnfd.global" TargetMode="External"/><Relationship Id="rId6" Type="http://schemas.openxmlformats.org/officeDocument/2006/relationships/hyperlink" Target="https://asean.org/asean-taxonomy-for-sustainable-finance/" TargetMode="Externa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lcdi-indonesia.id" TargetMode="Externa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C127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7315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FFFFFF"/>
                </a:solidFill>
              </a:defRPr>
            </a:pPr>
            <a:r>
              <a:t>T2.1 Day 2 - Session 1 (30 minutes)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64592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 b="1">
                <a:solidFill>
                  <a:srgbClr val="FFFFFF"/>
                </a:solidFill>
              </a:defRPr>
            </a:pPr>
            <a:r>
              <a:t>Green Finance Landscape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74320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>
                <a:solidFill>
                  <a:srgbClr val="FFFFFF"/>
                </a:solidFill>
              </a:defRPr>
            </a:pPr>
            <a:r>
              <a:t>&amp; Emerging Trends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384048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t>University of Twente | University of Oradea</a:t>
            </a:r>
          </a:p>
          <a:p>
            <a:pPr algn="ctr">
              <a:defRPr sz="1400">
                <a:solidFill>
                  <a:srgbClr val="FFFFFF"/>
                </a:solidFill>
              </a:defRPr>
            </a:pPr>
            <a:r>
              <a:t>GREEN FINANCE Project Meeting | January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188720"/>
          </a:xfrm>
          <a:prstGeom prst="rect">
            <a:avLst/>
          </a:prstGeom>
          <a:solidFill>
            <a:srgbClr val="C127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74320" y="137160"/>
            <a:ext cx="859536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FFFFFF"/>
                </a:solidFill>
              </a:defRPr>
            </a:pPr>
            <a:r>
              <a:t>Slide 10 of 10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365760"/>
            <a:ext cx="85953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FFFFFF"/>
                </a:solidFill>
              </a:defRPr>
            </a:pPr>
            <a:r>
              <a:t>Recognition Pathways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4320" y="868680"/>
            <a:ext cx="859536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FFFFFF"/>
                </a:solidFill>
              </a:defRPr>
            </a:pPr>
            <a:r>
              <a:t>Academic, Industry, and Digital Credentials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371600"/>
            <a:ext cx="2651760" cy="2560320"/>
          </a:xfrm>
          <a:prstGeom prst="rect">
            <a:avLst/>
          </a:prstGeom>
          <a:solidFill>
            <a:srgbClr val="E8F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2651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" b="1">
                <a:solidFill>
                  <a:srgbClr val="155724"/>
                </a:solidFill>
              </a:defRPr>
            </a:pPr>
            <a:r>
              <a:t>Academic Recognition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1828800"/>
            <a:ext cx="246888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>
                <a:solidFill>
                  <a:srgbClr val="1A1A2E"/>
                </a:solidFill>
              </a:defRPr>
            </a:pPr>
            <a:r>
              <a:t>- 4 ECTS transferable</a:t>
            </a:r>
          </a:p>
          <a:p>
            <a:pPr>
              <a:defRPr sz="1000">
                <a:solidFill>
                  <a:srgbClr val="1A1A2E"/>
                </a:solidFill>
              </a:defRPr>
            </a:pPr>
            <a:r>
              <a:t>- Bologna-compliant</a:t>
            </a:r>
          </a:p>
          <a:p>
            <a:pPr>
              <a:defRPr sz="1000">
                <a:solidFill>
                  <a:srgbClr val="1A1A2E"/>
                </a:solidFill>
              </a:defRPr>
            </a:pPr>
            <a:r>
              <a:t>- Stackable toward degrees</a:t>
            </a:r>
          </a:p>
          <a:p>
            <a:pPr>
              <a:defRPr sz="1000">
                <a:solidFill>
                  <a:srgbClr val="1A1A2E"/>
                </a:solidFill>
              </a:defRPr>
            </a:pPr>
            <a:r>
              <a:t>- University transcript</a:t>
            </a:r>
          </a:p>
        </p:txBody>
      </p:sp>
      <p:sp>
        <p:nvSpPr>
          <p:cNvPr id="9" name="Rectangle 8"/>
          <p:cNvSpPr/>
          <p:nvPr/>
        </p:nvSpPr>
        <p:spPr>
          <a:xfrm>
            <a:off x="3291840" y="1371600"/>
            <a:ext cx="2651760" cy="2560320"/>
          </a:xfrm>
          <a:prstGeom prst="rect">
            <a:avLst/>
          </a:prstGeom>
          <a:solidFill>
            <a:srgbClr val="E0E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3291840" y="1417320"/>
            <a:ext cx="2651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" b="1">
                <a:solidFill>
                  <a:srgbClr val="0066CC"/>
                </a:solidFill>
              </a:defRPr>
            </a:pPr>
            <a:r>
              <a:t>Industry Recognition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383280" y="1828800"/>
            <a:ext cx="246888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>
                <a:solidFill>
                  <a:srgbClr val="1A1A2E"/>
                </a:solidFill>
              </a:defRPr>
            </a:pPr>
            <a:r>
              <a:t>- CFA ESG alignment</a:t>
            </a:r>
          </a:p>
          <a:p>
            <a:pPr>
              <a:defRPr sz="1000">
                <a:solidFill>
                  <a:srgbClr val="1A1A2E"/>
                </a:solidFill>
              </a:defRPr>
            </a:pPr>
            <a:r>
              <a:t>- Employer endorsement</a:t>
            </a:r>
          </a:p>
          <a:p>
            <a:pPr>
              <a:defRPr sz="1000">
                <a:solidFill>
                  <a:srgbClr val="1A1A2E"/>
                </a:solidFill>
              </a:defRPr>
            </a:pPr>
            <a:r>
              <a:t>- Professional portfolio</a:t>
            </a:r>
          </a:p>
          <a:p>
            <a:pPr>
              <a:defRPr sz="1000">
                <a:solidFill>
                  <a:srgbClr val="1A1A2E"/>
                </a:solidFill>
              </a:defRPr>
            </a:pPr>
            <a:r>
              <a:t>- Continuing education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126480" y="1371600"/>
            <a:ext cx="2651760" cy="2560320"/>
          </a:xfrm>
          <a:prstGeom prst="rect">
            <a:avLst/>
          </a:prstGeom>
          <a:solidFill>
            <a:srgbClr val="FFE8E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126480" y="1417320"/>
            <a:ext cx="2651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" b="1">
                <a:solidFill>
                  <a:srgbClr val="C1272D"/>
                </a:solidFill>
              </a:defRPr>
            </a:pPr>
            <a:r>
              <a:t>Digital Badges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217920" y="1828800"/>
            <a:ext cx="246888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>
                <a:solidFill>
                  <a:srgbClr val="1A1A2E"/>
                </a:solidFill>
              </a:defRPr>
            </a:pPr>
            <a:r>
              <a:t>- Blockchain-verified</a:t>
            </a:r>
          </a:p>
          <a:p>
            <a:pPr>
              <a:defRPr sz="1000">
                <a:solidFill>
                  <a:srgbClr val="1A1A2E"/>
                </a:solidFill>
              </a:defRPr>
            </a:pPr>
            <a:r>
              <a:t>- LinkedIn shareable</a:t>
            </a:r>
          </a:p>
          <a:p>
            <a:pPr>
              <a:defRPr sz="1000">
                <a:solidFill>
                  <a:srgbClr val="1A1A2E"/>
                </a:solidFill>
              </a:defRPr>
            </a:pPr>
            <a:r>
              <a:t>- Skills metadata</a:t>
            </a:r>
          </a:p>
          <a:p>
            <a:pPr>
              <a:defRPr sz="1000">
                <a:solidFill>
                  <a:srgbClr val="1A1A2E"/>
                </a:solidFill>
              </a:defRPr>
            </a:pPr>
            <a:r>
              <a:t>- Portable credentials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74320" y="411480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C1272D"/>
                </a:solidFill>
              </a:defRPr>
            </a:pPr>
            <a:r>
              <a:t>Project Targets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7200" y="4480560"/>
            <a:ext cx="2651760" cy="91440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57200" y="4526280"/>
            <a:ext cx="2651760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 b="1">
                <a:solidFill>
                  <a:srgbClr val="C1272D"/>
                </a:solidFill>
              </a:defRPr>
            </a:pPr>
            <a:r>
              <a:t>400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4937760"/>
            <a:ext cx="2651760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1A1A2E"/>
                </a:solidFill>
              </a:defRPr>
            </a:pPr>
            <a:r>
              <a:t>Students trained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291840" y="4480560"/>
            <a:ext cx="2651760" cy="91440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3291840" y="4526280"/>
            <a:ext cx="2651760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 b="1">
                <a:solidFill>
                  <a:srgbClr val="C1272D"/>
                </a:solidFill>
              </a:defRPr>
            </a:pPr>
            <a:r>
              <a:t>30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291840" y="4937760"/>
            <a:ext cx="2651760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1A1A2E"/>
                </a:solidFill>
              </a:defRPr>
            </a:pPr>
            <a:r>
              <a:t>Industry MoUs</a:t>
            </a:r>
            <a:br/>
            <a:r>
              <a:t>(5 per HEI)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126480" y="4480560"/>
            <a:ext cx="2651760" cy="91440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126480" y="4526280"/>
            <a:ext cx="2651760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 b="1">
                <a:solidFill>
                  <a:srgbClr val="C1272D"/>
                </a:solidFill>
              </a:defRPr>
            </a:pPr>
            <a:r>
              <a:t>6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126480" y="4937760"/>
            <a:ext cx="2651760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1A1A2E"/>
                </a:solidFill>
              </a:defRPr>
            </a:pPr>
            <a:r>
              <a:t>HEIs delivering</a:t>
            </a:r>
            <a:br/>
            <a:r>
              <a:t>the MC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57200" y="5577840"/>
            <a:ext cx="8229600" cy="457200"/>
          </a:xfrm>
          <a:prstGeom prst="rect">
            <a:avLst/>
          </a:prstGeom>
          <a:solidFill>
            <a:srgbClr val="E0EFFF"/>
          </a:solidFill>
          <a:ln>
            <a:solidFill>
              <a:srgbClr val="0066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548640" y="5623560"/>
            <a:ext cx="80467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1A1A2E"/>
                </a:solidFill>
              </a:defRPr>
            </a:pPr>
            <a:r>
              <a:t>Curriculum aligned with CFA ESG Certificate and EU Council MC Recommendation (June 16, 2022)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74320" y="6126480"/>
            <a:ext cx="8595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900" i="1">
                <a:solidFill>
                  <a:srgbClr val="666666"/>
                </a:solidFill>
              </a:rPr>
              <a:t>Sources: </a:t>
            </a:r>
            <a:r>
              <a:rPr sz="900" i="1" u="sng">
                <a:solidFill>
                  <a:srgbClr val="0066CC"/>
                </a:solidFill>
                <a:hlinkClick r:id="rId2"/>
              </a:rPr>
              <a:t>CFA ESG Certificate</a:t>
            </a:r>
            <a:r>
              <a:rPr sz="900" i="1">
                <a:solidFill>
                  <a:srgbClr val="666666"/>
                </a:solidFill>
              </a:rPr>
              <a:t>, </a:t>
            </a:r>
            <a:r>
              <a:rPr sz="900" i="1" u="sng">
                <a:solidFill>
                  <a:srgbClr val="0066CC"/>
                </a:solidFill>
                <a:hlinkClick r:id="rId3"/>
              </a:rPr>
              <a:t>EU MC Recommendation</a:t>
            </a:r>
            <a:r>
              <a:rPr sz="900" i="1">
                <a:solidFill>
                  <a:srgbClr val="666666"/>
                </a:solidFill>
              </a:rPr>
              <a:t>, </a:t>
            </a:r>
            <a:r>
              <a:rPr sz="900" i="1" u="sng">
                <a:solidFill>
                  <a:srgbClr val="0066CC"/>
                </a:solidFill>
                <a:hlinkClick r:id="rId4"/>
              </a:rPr>
              <a:t>Bologna Process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74320" y="6583680"/>
            <a:ext cx="859536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66666"/>
                </a:solidFill>
              </a:defRPr>
            </a:pPr>
            <a:r>
              <a:t>University of Twente | GREEN FINANCE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188720"/>
          </a:xfrm>
          <a:prstGeom prst="rect">
            <a:avLst/>
          </a:prstGeom>
          <a:solidFill>
            <a:srgbClr val="C127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74320" y="137160"/>
            <a:ext cx="859536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FFFFFF"/>
                </a:solidFill>
              </a:defRPr>
            </a:pPr>
            <a:r>
              <a:t>Slide 2 of 10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365760"/>
            <a:ext cx="85953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FFFFFF"/>
                </a:solidFill>
              </a:defRPr>
            </a:pPr>
            <a:r>
              <a:t>The Climate Challenge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4320" y="868680"/>
            <a:ext cx="859536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FFFFFF"/>
                </a:solidFill>
              </a:defRPr>
            </a:pPr>
            <a:r>
              <a:t>Global Investment Gap for Sustainable Transition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" y="137160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C1272D"/>
                </a:solidFill>
              </a:defRPr>
            </a:pPr>
            <a:r>
              <a:t>Paris Agreement Goals (2015)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737360"/>
            <a:ext cx="8229600" cy="822960"/>
          </a:xfrm>
          <a:prstGeom prst="rect">
            <a:avLst/>
          </a:prstGeom>
          <a:solidFill>
            <a:srgbClr val="E8F5E9"/>
          </a:solidFill>
          <a:ln>
            <a:solidFill>
              <a:srgbClr val="1557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783080"/>
            <a:ext cx="8046720" cy="7315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>
                <a:solidFill>
                  <a:srgbClr val="1A1A2E"/>
                </a:solidFill>
              </a:defRPr>
            </a:pPr>
            <a:r>
              <a:t>Limit global warming to well below 2C above pre-industrial levels, pursuing efforts to limit to 1.5C</a:t>
            </a:r>
          </a:p>
          <a:p>
            <a:pPr>
              <a:defRPr sz="1200">
                <a:solidFill>
                  <a:srgbClr val="1A1A2E"/>
                </a:solidFill>
              </a:defRPr>
            </a:pPr>
            <a:r>
              <a:t>~145 countries have announced net-zero targets covering 77% of global emissions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" y="274320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C1272D"/>
                </a:solidFill>
              </a:defRPr>
            </a:pPr>
            <a:r>
              <a:t>The Funding Gap (VERIFIED: IEA, IRENA, BNEF, CPI)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" y="3108960"/>
            <a:ext cx="2651760" cy="137160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0" y="3200400"/>
            <a:ext cx="265176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 b="1">
                <a:solidFill>
                  <a:srgbClr val="155724"/>
                </a:solidFill>
              </a:defRPr>
            </a:pPr>
            <a:r>
              <a:t>$4.5-6.7T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3749039"/>
            <a:ext cx="265176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>
                <a:solidFill>
                  <a:srgbClr val="1A1A2E"/>
                </a:solidFill>
              </a:defRPr>
            </a:pPr>
            <a:r>
              <a:t>Annual investment</a:t>
            </a:r>
            <a:br/>
            <a:r>
              <a:t>needed by 2030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291840" y="3108960"/>
            <a:ext cx="2651760" cy="137160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291840" y="3200400"/>
            <a:ext cx="265176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 b="1">
                <a:solidFill>
                  <a:srgbClr val="155724"/>
                </a:solidFill>
              </a:defRPr>
            </a:pPr>
            <a:r>
              <a:t>$2.1T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291840" y="3749039"/>
            <a:ext cx="265176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>
                <a:solidFill>
                  <a:srgbClr val="1A1A2E"/>
                </a:solidFill>
              </a:defRPr>
            </a:pPr>
            <a:r>
              <a:t>Current annual</a:t>
            </a:r>
            <a:br/>
            <a:r>
              <a:t>investment (2024)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126480" y="3108960"/>
            <a:ext cx="2651760" cy="1371600"/>
          </a:xfrm>
          <a:prstGeom prst="rect">
            <a:avLst/>
          </a:prstGeom>
          <a:solidFill>
            <a:srgbClr val="FFE8E8"/>
          </a:solidFill>
          <a:ln>
            <a:solidFill>
              <a:srgbClr val="C1272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126480" y="3200400"/>
            <a:ext cx="265176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800" b="1">
                <a:solidFill>
                  <a:srgbClr val="C1272D"/>
                </a:solidFill>
              </a:defRPr>
            </a:pPr>
            <a:r>
              <a:t>~$4-5T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126480" y="3749039"/>
            <a:ext cx="2651760" cy="6400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>
                <a:solidFill>
                  <a:srgbClr val="1A1A2E"/>
                </a:solidFill>
              </a:defRPr>
            </a:pPr>
            <a:r>
              <a:t>Annual</a:t>
            </a:r>
            <a:br/>
            <a:r>
              <a:t>funding gap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74320" y="466344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C1272D"/>
                </a:solidFill>
              </a:defRPr>
            </a:pPr>
            <a:r>
              <a:t>Why Capital Markets are Essential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5029200"/>
            <a:ext cx="82296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1A1A2E"/>
                </a:solidFill>
              </a:defRPr>
            </a:pPr>
            <a:r>
              <a:t>- Institutional investors manage ~$140 trillion globally (top 500 managers)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Public finance alone insufficient - private capital must lead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Green finance redirects capital toward sustainable outcomes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74320" y="6035040"/>
            <a:ext cx="8595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900" i="1">
                <a:solidFill>
                  <a:srgbClr val="666666"/>
                </a:solidFill>
              </a:rPr>
              <a:t>Sources: </a:t>
            </a:r>
            <a:r>
              <a:rPr sz="900" i="1" u="sng">
                <a:solidFill>
                  <a:srgbClr val="0066CC"/>
                </a:solidFill>
                <a:hlinkClick r:id="rId2"/>
              </a:rPr>
              <a:t>UNFCCC Paris Agreement</a:t>
            </a:r>
            <a:r>
              <a:rPr sz="900" i="1">
                <a:solidFill>
                  <a:srgbClr val="666666"/>
                </a:solidFill>
              </a:rPr>
              <a:t>, </a:t>
            </a:r>
            <a:r>
              <a:rPr sz="900" i="1" u="sng">
                <a:solidFill>
                  <a:srgbClr val="0066CC"/>
                </a:solidFill>
                <a:hlinkClick r:id="rId3"/>
              </a:rPr>
              <a:t>IEA Net Zero Roadmap</a:t>
            </a:r>
            <a:r>
              <a:rPr sz="900" i="1">
                <a:solidFill>
                  <a:srgbClr val="666666"/>
                </a:solidFill>
              </a:rPr>
              <a:t>, </a:t>
            </a:r>
            <a:r>
              <a:rPr sz="900" i="1" u="sng">
                <a:solidFill>
                  <a:srgbClr val="0066CC"/>
                </a:solidFill>
                <a:hlinkClick r:id="rId4"/>
              </a:rPr>
              <a:t>IRENA WETO 2024</a:t>
            </a:r>
            <a:r>
              <a:rPr sz="900" i="1">
                <a:solidFill>
                  <a:srgbClr val="666666"/>
                </a:solidFill>
              </a:rPr>
              <a:t>, </a:t>
            </a:r>
            <a:r>
              <a:rPr sz="900" i="1" u="sng">
                <a:solidFill>
                  <a:srgbClr val="0066CC"/>
                </a:solidFill>
                <a:hlinkClick r:id="rId5"/>
              </a:rPr>
              <a:t>BNEF Energy Transition</a:t>
            </a:r>
            <a:r>
              <a:rPr sz="900" i="1">
                <a:solidFill>
                  <a:srgbClr val="666666"/>
                </a:solidFill>
              </a:rPr>
              <a:t>, </a:t>
            </a:r>
            <a:r>
              <a:rPr sz="900" i="1" u="sng">
                <a:solidFill>
                  <a:srgbClr val="0066CC"/>
                </a:solidFill>
                <a:hlinkClick r:id="rId6"/>
              </a:rPr>
              <a:t>CPI Global Landscape 2024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74320" y="6583680"/>
            <a:ext cx="859536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66666"/>
                </a:solidFill>
              </a:defRPr>
            </a:pPr>
            <a:r>
              <a:t>University of Twente | GREEN FINANCE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188720"/>
          </a:xfrm>
          <a:prstGeom prst="rect">
            <a:avLst/>
          </a:prstGeom>
          <a:solidFill>
            <a:srgbClr val="C127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74320" y="137160"/>
            <a:ext cx="859536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FFFFFF"/>
                </a:solidFill>
              </a:defRPr>
            </a:pPr>
            <a:r>
              <a:t>Slide 3 of 10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365760"/>
            <a:ext cx="85953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FFFFFF"/>
                </a:solidFill>
              </a:defRPr>
            </a:pPr>
            <a:r>
              <a:t>What is Green Finance?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4320" y="868680"/>
            <a:ext cx="859536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FFFFFF"/>
                </a:solidFill>
              </a:defRPr>
            </a:pPr>
            <a:r>
              <a:t>Definition, Instruments, and Market Overview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371600"/>
            <a:ext cx="8229600" cy="914400"/>
          </a:xfrm>
          <a:prstGeom prst="rect">
            <a:avLst/>
          </a:prstGeom>
          <a:solidFill>
            <a:srgbClr val="E0EFFF"/>
          </a:solidFill>
          <a:ln>
            <a:solidFill>
              <a:srgbClr val="0066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48640" y="1417320"/>
            <a:ext cx="804672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00" b="1">
                <a:solidFill>
                  <a:srgbClr val="1A1A2E"/>
                </a:solidFill>
              </a:defRPr>
            </a:pPr>
            <a:r>
              <a:t>Definition: </a:t>
            </a:r>
            <a:r>
              <a:rPr sz="1200" b="0">
                <a:solidFill>
                  <a:srgbClr val="1A1A2E"/>
                </a:solidFill>
              </a:rPr>
              <a:t>Financial activities that support environmental objectives, including climate change mitigation/adaptation, biodiversity protection, pollution prevention, and circular economy.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" y="246888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C1272D"/>
                </a:solidFill>
              </a:defRPr>
            </a:pPr>
            <a:r>
              <a:t>Key Green Finance Instruments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2834640"/>
            <a:ext cx="4114800" cy="77724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548640" y="2880360"/>
            <a:ext cx="39319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C1272D"/>
                </a:solidFill>
              </a:defRPr>
            </a:pPr>
            <a:r>
              <a:t>Green Bonds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3200400"/>
            <a:ext cx="3931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>
                <a:solidFill>
                  <a:srgbClr val="1A1A2E"/>
                </a:solidFill>
              </a:defRPr>
            </a:pPr>
            <a:r>
              <a:t>Debt securities funding environmental projects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754880" y="2834640"/>
            <a:ext cx="4114800" cy="77724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846320" y="2880360"/>
            <a:ext cx="39319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C1272D"/>
                </a:solidFill>
              </a:defRPr>
            </a:pPr>
            <a:r>
              <a:t>Sustainability-Linked Loans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46320" y="3200400"/>
            <a:ext cx="3931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>
                <a:solidFill>
                  <a:srgbClr val="1A1A2E"/>
                </a:solidFill>
              </a:defRPr>
            </a:pPr>
            <a:r>
              <a:t>Interest rates tied to ESG performance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7200" y="3749039"/>
            <a:ext cx="4114800" cy="77724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548640" y="3794759"/>
            <a:ext cx="39319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C1272D"/>
                </a:solidFill>
              </a:defRPr>
            </a:pPr>
            <a:r>
              <a:t>Green Equity Funds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8640" y="4114800"/>
            <a:ext cx="3931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>
                <a:solidFill>
                  <a:srgbClr val="1A1A2E"/>
                </a:solidFill>
              </a:defRPr>
            </a:pPr>
            <a:r>
              <a:t>Investment in companies with strong ESG profiles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754880" y="3749039"/>
            <a:ext cx="4114800" cy="77724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846320" y="3794759"/>
            <a:ext cx="393192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C1272D"/>
                </a:solidFill>
              </a:defRPr>
            </a:pPr>
            <a:r>
              <a:t>Carbon Markets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846320" y="4114800"/>
            <a:ext cx="39319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>
                <a:solidFill>
                  <a:srgbClr val="1A1A2E"/>
                </a:solidFill>
              </a:defRPr>
            </a:pPr>
            <a:r>
              <a:t>Trading emissions allowances and offsets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74320" y="484632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C1272D"/>
                </a:solidFill>
              </a:defRPr>
            </a:pPr>
            <a:r>
              <a:t>Green Bond Market Snapshot (VERIFIED: LSEG Q3 2025)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57200" y="5212080"/>
            <a:ext cx="2651760" cy="822960"/>
          </a:xfrm>
          <a:prstGeom prst="rect">
            <a:avLst/>
          </a:prstGeom>
          <a:solidFill>
            <a:srgbClr val="E8F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457200" y="5257800"/>
            <a:ext cx="2651760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200" b="1">
                <a:solidFill>
                  <a:srgbClr val="155724"/>
                </a:solidFill>
              </a:defRPr>
            </a:pPr>
            <a:r>
              <a:t>$3T+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57200" y="5669280"/>
            <a:ext cx="26517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1A1A2E"/>
                </a:solidFill>
              </a:defRPr>
            </a:pPr>
            <a:r>
              <a:t>Outstanding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291840" y="5212080"/>
            <a:ext cx="2651760" cy="822960"/>
          </a:xfrm>
          <a:prstGeom prst="rect">
            <a:avLst/>
          </a:prstGeom>
          <a:solidFill>
            <a:srgbClr val="E8F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3291840" y="5257800"/>
            <a:ext cx="2651760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200" b="1">
                <a:solidFill>
                  <a:srgbClr val="155724"/>
                </a:solidFill>
              </a:defRPr>
            </a:pPr>
            <a:r>
              <a:t>~30%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291840" y="5669280"/>
            <a:ext cx="26517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1A1A2E"/>
                </a:solidFill>
              </a:defRPr>
            </a:pPr>
            <a:r>
              <a:t>5-year CAGR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126480" y="5212080"/>
            <a:ext cx="2651760" cy="822960"/>
          </a:xfrm>
          <a:prstGeom prst="rect">
            <a:avLst/>
          </a:prstGeom>
          <a:solidFill>
            <a:srgbClr val="E8F5E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126480" y="5257800"/>
            <a:ext cx="2651760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200" b="1">
                <a:solidFill>
                  <a:srgbClr val="155724"/>
                </a:solidFill>
              </a:defRPr>
            </a:pPr>
            <a:r>
              <a:t>$670B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126480" y="5669280"/>
            <a:ext cx="26517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1A1A2E"/>
                </a:solidFill>
              </a:defRPr>
            </a:pPr>
            <a:r>
              <a:t>2024 Issuance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74320" y="6126480"/>
            <a:ext cx="8595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900" i="1">
                <a:solidFill>
                  <a:srgbClr val="666666"/>
                </a:solidFill>
              </a:rPr>
              <a:t>Sources: </a:t>
            </a:r>
            <a:r>
              <a:rPr sz="900" i="1" u="sng">
                <a:solidFill>
                  <a:srgbClr val="0066CC"/>
                </a:solidFill>
                <a:hlinkClick r:id="rId2"/>
              </a:rPr>
              <a:t>LSEG Green Debt Report</a:t>
            </a:r>
            <a:r>
              <a:rPr sz="900" i="1">
                <a:solidFill>
                  <a:srgbClr val="666666"/>
                </a:solidFill>
              </a:rPr>
              <a:t>, </a:t>
            </a:r>
            <a:r>
              <a:rPr sz="900" i="1" u="sng">
                <a:solidFill>
                  <a:srgbClr val="0066CC"/>
                </a:solidFill>
                <a:hlinkClick r:id="rId3"/>
              </a:rPr>
              <a:t>Climate Bonds Initiative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274320" y="6583680"/>
            <a:ext cx="859536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66666"/>
                </a:solidFill>
              </a:defRPr>
            </a:pPr>
            <a:r>
              <a:t>University of Twente | GREEN FINANCE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188720"/>
          </a:xfrm>
          <a:prstGeom prst="rect">
            <a:avLst/>
          </a:prstGeom>
          <a:solidFill>
            <a:srgbClr val="C127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74320" y="137160"/>
            <a:ext cx="859536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FFFFFF"/>
                </a:solidFill>
              </a:defRPr>
            </a:pPr>
            <a:r>
              <a:t>Slide 4 of 10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365760"/>
            <a:ext cx="85953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FFFFFF"/>
                </a:solidFill>
              </a:defRPr>
            </a:pPr>
            <a:r>
              <a:t>Market Evolution &amp; Scale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4320" y="868680"/>
            <a:ext cx="859536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FFFFFF"/>
                </a:solidFill>
              </a:defRPr>
            </a:pPr>
            <a:r>
              <a:t>Regional Distribution and Key Players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" y="137160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C1272D"/>
                </a:solidFill>
              </a:defRPr>
            </a:pPr>
            <a:r>
              <a:t>Green Bond Regional Distribution 2024 (VERIFIED: ICE)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737360"/>
            <a:ext cx="4572000" cy="54864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457200" y="1737360"/>
            <a:ext cx="3939540" cy="548640"/>
          </a:xfrm>
          <a:prstGeom prst="rect">
            <a:avLst/>
          </a:prstGeom>
          <a:solidFill>
            <a:srgbClr val="C127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1828800"/>
            <a:ext cx="18288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FFFFFF"/>
                </a:solidFill>
              </a:defRPr>
            </a:pPr>
            <a:r>
              <a:t>Europe: 51.7%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212080" y="1828800"/>
            <a:ext cx="3657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1A1A2E"/>
                </a:solidFill>
              </a:defRPr>
            </a:pPr>
            <a:r>
              <a:t>Led by EU, EIB, corporate issuers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7200" y="2423160"/>
            <a:ext cx="4572000" cy="54864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57200" y="2423160"/>
            <a:ext cx="2072640" cy="548640"/>
          </a:xfrm>
          <a:prstGeom prst="rect">
            <a:avLst/>
          </a:prstGeom>
          <a:solidFill>
            <a:srgbClr val="E850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48640" y="2514600"/>
            <a:ext cx="18288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FFFFFF"/>
                </a:solidFill>
              </a:defRPr>
            </a:pPr>
            <a:r>
              <a:t>Asia-Pacific: 27.2%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212080" y="2514600"/>
            <a:ext cx="3657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1A1A2E"/>
                </a:solidFill>
              </a:defRPr>
            </a:pPr>
            <a:r>
              <a:t>China dominates (10.6% of global)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57200" y="3108960"/>
            <a:ext cx="4572000" cy="54864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457200" y="3108960"/>
            <a:ext cx="1013460" cy="548640"/>
          </a:xfrm>
          <a:prstGeom prst="rect">
            <a:avLst/>
          </a:prstGeom>
          <a:solidFill>
            <a:srgbClr val="F08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48640" y="3200400"/>
            <a:ext cx="18288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A1A2E"/>
                </a:solidFill>
              </a:defRPr>
            </a:pPr>
            <a:r>
              <a:t>North America: 13.3%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212080" y="3200400"/>
            <a:ext cx="3657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1A1A2E"/>
                </a:solidFill>
              </a:defRPr>
            </a:pPr>
            <a:r>
              <a:t>US market growth stagnant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57200" y="3794760"/>
            <a:ext cx="4572000" cy="54864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457200" y="3794760"/>
            <a:ext cx="594360" cy="548640"/>
          </a:xfrm>
          <a:prstGeom prst="rect">
            <a:avLst/>
          </a:prstGeom>
          <a:solidFill>
            <a:srgbClr val="F0808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548640" y="3886200"/>
            <a:ext cx="18288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A1A2E"/>
                </a:solidFill>
              </a:defRPr>
            </a:pPr>
            <a:r>
              <a:t>Other: 7.8%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212080" y="3886200"/>
            <a:ext cx="3657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1A1A2E"/>
                </a:solidFill>
              </a:defRPr>
            </a:pPr>
            <a:r>
              <a:t>LAC, Middle East, Africa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74320" y="457200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C1272D"/>
                </a:solidFill>
              </a:defRPr>
            </a:pPr>
            <a:r>
              <a:t>Key Market Players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57200" y="4937760"/>
            <a:ext cx="2651760" cy="91440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457200" y="4983480"/>
            <a:ext cx="26517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 b="1">
                <a:solidFill>
                  <a:srgbClr val="C1272D"/>
                </a:solidFill>
              </a:defRPr>
            </a:pPr>
            <a:r>
              <a:t>Sovereign Issuers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57200" y="5303520"/>
            <a:ext cx="26517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>
                <a:solidFill>
                  <a:srgbClr val="1A1A2E"/>
                </a:solidFill>
              </a:defRPr>
            </a:pPr>
            <a:r>
              <a:t>EU, Germany, France, China, UK</a:t>
            </a:r>
          </a:p>
        </p:txBody>
      </p:sp>
      <p:sp>
        <p:nvSpPr>
          <p:cNvPr id="27" name="Rectangle 26"/>
          <p:cNvSpPr/>
          <p:nvPr/>
        </p:nvSpPr>
        <p:spPr>
          <a:xfrm>
            <a:off x="3291840" y="4937760"/>
            <a:ext cx="2651760" cy="91440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3291840" y="4983480"/>
            <a:ext cx="26517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 b="1">
                <a:solidFill>
                  <a:srgbClr val="C1272D"/>
                </a:solidFill>
              </a:defRPr>
            </a:pPr>
            <a:r>
              <a:t>Multilaterals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291840" y="5303520"/>
            <a:ext cx="26517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>
                <a:solidFill>
                  <a:srgbClr val="1A1A2E"/>
                </a:solidFill>
              </a:defRPr>
            </a:pPr>
            <a:r>
              <a:t>EIB, World Bank, ADB, IFC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126480" y="4937760"/>
            <a:ext cx="2651760" cy="91440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126480" y="4983480"/>
            <a:ext cx="26517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 b="1">
                <a:solidFill>
                  <a:srgbClr val="C1272D"/>
                </a:solidFill>
              </a:defRPr>
            </a:pPr>
            <a:r>
              <a:t>Corporates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126480" y="5303520"/>
            <a:ext cx="26517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900">
                <a:solidFill>
                  <a:srgbClr val="1A1A2E"/>
                </a:solidFill>
              </a:defRPr>
            </a:pPr>
            <a:r>
              <a:t>Energy, utilities, real estate, transport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74320" y="6035040"/>
            <a:ext cx="8595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900" i="1">
                <a:solidFill>
                  <a:srgbClr val="666666"/>
                </a:solidFill>
              </a:rPr>
              <a:t>Sources: </a:t>
            </a:r>
            <a:r>
              <a:rPr sz="900" i="1" u="sng">
                <a:solidFill>
                  <a:srgbClr val="0066CC"/>
                </a:solidFill>
                <a:hlinkClick r:id="rId2"/>
              </a:rPr>
              <a:t>ICE Sustainable Bond Analysis</a:t>
            </a:r>
            <a:r>
              <a:rPr sz="900" i="1">
                <a:solidFill>
                  <a:srgbClr val="666666"/>
                </a:solidFill>
              </a:rPr>
              <a:t>, </a:t>
            </a:r>
            <a:r>
              <a:rPr sz="900" i="1" u="sng">
                <a:solidFill>
                  <a:srgbClr val="0066CC"/>
                </a:solidFill>
                <a:hlinkClick r:id="rId3"/>
              </a:rPr>
              <a:t>Climate Bonds Initiative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274320" y="6583680"/>
            <a:ext cx="859536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66666"/>
                </a:solidFill>
              </a:defRPr>
            </a:pPr>
            <a:r>
              <a:t>University of Twente | GREEN FINANCE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188720"/>
          </a:xfrm>
          <a:prstGeom prst="rect">
            <a:avLst/>
          </a:prstGeom>
          <a:solidFill>
            <a:srgbClr val="C127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74320" y="137160"/>
            <a:ext cx="859536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FFFFFF"/>
                </a:solidFill>
              </a:defRPr>
            </a:pPr>
            <a:r>
              <a:t>Slide 5 of 10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365760"/>
            <a:ext cx="85953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FFFFFF"/>
                </a:solidFill>
              </a:defRPr>
            </a:pPr>
            <a:r>
              <a:t>Regulatory Landscape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4320" y="868680"/>
            <a:ext cx="859536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FFFFFF"/>
                </a:solidFill>
              </a:defRPr>
            </a:pPr>
            <a:r>
              <a:t>EU Leadership and Global Convergence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" y="137160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C1272D"/>
                </a:solidFill>
              </a:defRPr>
            </a:pPr>
            <a:r>
              <a:t>EU Sustainable Finance Framework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737360"/>
            <a:ext cx="20116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C1272D"/>
                </a:solidFill>
              </a:defRPr>
            </a:pPr>
            <a:r>
              <a:t>EU Taxonomy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60320" y="1737360"/>
            <a:ext cx="6309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1A1A2E"/>
                </a:solidFill>
              </a:defRPr>
            </a:pPr>
            <a:r>
              <a:t>Classification system defining 'green' economic activities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2331720"/>
            <a:ext cx="20116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C1272D"/>
                </a:solidFill>
              </a:defRPr>
            </a:pPr>
            <a:r>
              <a:t>SFDR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560320" y="2331720"/>
            <a:ext cx="6309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1A1A2E"/>
                </a:solidFill>
              </a:defRPr>
            </a:pPr>
            <a:r>
              <a:t>Sustainability disclosure requirements for financial products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2926080"/>
            <a:ext cx="20116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C1272D"/>
                </a:solidFill>
              </a:defRPr>
            </a:pPr>
            <a:r>
              <a:t>CSRD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60320" y="2926080"/>
            <a:ext cx="6309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1A1A2E"/>
                </a:solidFill>
              </a:defRPr>
            </a:pPr>
            <a:r>
              <a:t>Corporate sustainability reporting for large companies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7200" y="3520440"/>
            <a:ext cx="201168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C1272D"/>
                </a:solidFill>
              </a:defRPr>
            </a:pPr>
            <a:r>
              <a:t>EU Green Bond Standard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560320" y="3520440"/>
            <a:ext cx="6309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1A1A2E"/>
                </a:solidFill>
              </a:defRPr>
            </a:pPr>
            <a:r>
              <a:t>Voluntary standard for green bond issuance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74320" y="411480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C1272D"/>
                </a:solidFill>
              </a:defRPr>
            </a:pPr>
            <a:r>
              <a:t>Global Standards Convergence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7200" y="4480560"/>
            <a:ext cx="8229600" cy="137160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48640" y="4526280"/>
            <a:ext cx="8046720" cy="12801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>
                <a:solidFill>
                  <a:srgbClr val="1A1A2E"/>
                </a:solidFill>
              </a:defRPr>
            </a:pPr>
            <a:r>
              <a:t>- ISSB Standards (2023): Global baseline for sustainability disclosure</a:t>
            </a:r>
          </a:p>
          <a:p>
            <a:pPr>
              <a:defRPr sz="1000">
                <a:solidFill>
                  <a:srgbClr val="1A1A2E"/>
                </a:solidFill>
              </a:defRPr>
            </a:pPr>
            <a:r>
              <a:t>- TCFD: Climate-related financial disclosure framework (now consolidated into ISSB)</a:t>
            </a:r>
          </a:p>
          <a:p>
            <a:pPr>
              <a:defRPr sz="1000">
                <a:solidFill>
                  <a:srgbClr val="1A1A2E"/>
                </a:solidFill>
              </a:defRPr>
            </a:pPr>
            <a:r>
              <a:t>- TNFD: Nature-related disclosure framework (launched 2023)</a:t>
            </a:r>
          </a:p>
          <a:p>
            <a:pPr>
              <a:defRPr sz="1000">
                <a:solidFill>
                  <a:srgbClr val="1A1A2E"/>
                </a:solidFill>
              </a:defRPr>
            </a:pPr>
            <a:r>
              <a:t>- ASEAN Taxonomy: Regional classification for sustainable activities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74320" y="6035040"/>
            <a:ext cx="8595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900" i="1">
                <a:solidFill>
                  <a:srgbClr val="666666"/>
                </a:solidFill>
              </a:rPr>
              <a:t>Sources: </a:t>
            </a:r>
            <a:r>
              <a:rPr sz="900" i="1" u="sng">
                <a:solidFill>
                  <a:srgbClr val="0066CC"/>
                </a:solidFill>
                <a:hlinkClick r:id="rId2"/>
              </a:rPr>
              <a:t>EU Sustainable Finance</a:t>
            </a:r>
            <a:r>
              <a:rPr sz="900" i="1">
                <a:solidFill>
                  <a:srgbClr val="666666"/>
                </a:solidFill>
              </a:rPr>
              <a:t>, </a:t>
            </a:r>
            <a:r>
              <a:rPr sz="900" i="1" u="sng">
                <a:solidFill>
                  <a:srgbClr val="0066CC"/>
                </a:solidFill>
                <a:hlinkClick r:id="rId3"/>
              </a:rPr>
              <a:t>ISSB/IFRS</a:t>
            </a:r>
            <a:r>
              <a:rPr sz="900" i="1">
                <a:solidFill>
                  <a:srgbClr val="666666"/>
                </a:solidFill>
              </a:rPr>
              <a:t>, </a:t>
            </a:r>
            <a:r>
              <a:rPr sz="900" i="1" u="sng">
                <a:solidFill>
                  <a:srgbClr val="0066CC"/>
                </a:solidFill>
                <a:hlinkClick r:id="rId4"/>
              </a:rPr>
              <a:t>TCFD</a:t>
            </a:r>
            <a:r>
              <a:rPr sz="900" i="1">
                <a:solidFill>
                  <a:srgbClr val="666666"/>
                </a:solidFill>
              </a:rPr>
              <a:t>, </a:t>
            </a:r>
            <a:r>
              <a:rPr sz="900" i="1" u="sng">
                <a:solidFill>
                  <a:srgbClr val="0066CC"/>
                </a:solidFill>
                <a:hlinkClick r:id="rId5"/>
              </a:rPr>
              <a:t>TNFD</a:t>
            </a:r>
            <a:r>
              <a:rPr sz="900" i="1">
                <a:solidFill>
                  <a:srgbClr val="666666"/>
                </a:solidFill>
              </a:rPr>
              <a:t>, </a:t>
            </a:r>
            <a:r>
              <a:rPr sz="900" i="1" u="sng">
                <a:solidFill>
                  <a:srgbClr val="0066CC"/>
                </a:solidFill>
                <a:hlinkClick r:id="rId6"/>
              </a:rPr>
              <a:t>ASEAN Taxonomy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74320" y="6583680"/>
            <a:ext cx="859536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66666"/>
                </a:solidFill>
              </a:defRPr>
            </a:pPr>
            <a:r>
              <a:t>University of Twente | GREEN FINANCE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C127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731520"/>
            <a:ext cx="82296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FFFFFF"/>
                </a:solidFill>
              </a:defRPr>
            </a:pPr>
            <a:r>
              <a:t>T2.1 Day 2 - Session 2 (75 minutes)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64592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 b="1">
                <a:solidFill>
                  <a:srgbClr val="FFFFFF"/>
                </a:solidFill>
              </a:defRPr>
            </a:pPr>
            <a:r>
              <a:t>What Should Green Finance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2560320"/>
            <a:ext cx="82296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000" b="1">
                <a:solidFill>
                  <a:srgbClr val="FFFFFF"/>
                </a:solidFill>
              </a:defRPr>
            </a:pPr>
            <a:r>
              <a:t>Microcredentials Cover?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3291840"/>
            <a:ext cx="8229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>
                <a:solidFill>
                  <a:srgbClr val="FFFFFF"/>
                </a:solidFill>
              </a:defRPr>
            </a:pPr>
            <a:r>
              <a:t>Curriculum Design Workshop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393192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t>ULBS | UO | UT | UNISI | IHF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188720"/>
          </a:xfrm>
          <a:prstGeom prst="rect">
            <a:avLst/>
          </a:prstGeom>
          <a:solidFill>
            <a:srgbClr val="C127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74320" y="137160"/>
            <a:ext cx="859536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FFFFFF"/>
                </a:solidFill>
              </a:defRPr>
            </a:pPr>
            <a:r>
              <a:t>Slide 7 of 10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365760"/>
            <a:ext cx="85953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FFFFFF"/>
                </a:solidFill>
              </a:defRPr>
            </a:pPr>
            <a:r>
              <a:t>Why Microcredentials for Green Finance?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4320" y="868680"/>
            <a:ext cx="859536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FFFFFF"/>
                </a:solidFill>
              </a:defRPr>
            </a:pPr>
            <a:r>
              <a:t>Addressing the Skills Gap in Southeast Asia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" y="137160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C1272D"/>
                </a:solidFill>
              </a:defRPr>
            </a:pPr>
            <a:r>
              <a:t>The Regional Challenge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737360"/>
            <a:ext cx="8229600" cy="1097280"/>
          </a:xfrm>
          <a:prstGeom prst="rect">
            <a:avLst/>
          </a:prstGeom>
          <a:solidFill>
            <a:srgbClr val="FFF3CD"/>
          </a:solidFill>
          <a:ln>
            <a:solidFill>
              <a:srgbClr val="85640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783080"/>
            <a:ext cx="804672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300" b="1">
                <a:solidFill>
                  <a:srgbClr val="1A1A2E"/>
                </a:solidFill>
              </a:defRPr>
            </a:pPr>
            <a:r>
              <a:t>ASEAN's sustainable transition requires approximately USD 1.5 trillion by 2030</a:t>
            </a:r>
          </a:p>
          <a:p>
            <a:pPr>
              <a:defRPr sz="1200">
                <a:solidFill>
                  <a:srgbClr val="1A1A2E"/>
                </a:solidFill>
              </a:defRPr>
            </a:pPr>
            <a:r>
              <a:t>to be on a Paris-aligned trajectory, yet only USD 45 billion invested since 2021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3017520"/>
            <a:ext cx="2651760" cy="109728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57200" y="3063240"/>
            <a:ext cx="26517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 b="1">
                <a:solidFill>
                  <a:srgbClr val="C1272D"/>
                </a:solidFill>
              </a:defRPr>
            </a:pPr>
            <a:r>
              <a:t>15.3M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57200" y="3520440"/>
            <a:ext cx="265176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1A1A2E"/>
                </a:solidFill>
              </a:defRPr>
            </a:pPr>
            <a:r>
              <a:t>Green jobs potential</a:t>
            </a:r>
            <a:br/>
            <a:r>
              <a:t>in Indonesia by 2045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291840" y="3017520"/>
            <a:ext cx="2651760" cy="109728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291840" y="3063240"/>
            <a:ext cx="26517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 b="1">
                <a:solidFill>
                  <a:srgbClr val="C1272D"/>
                </a:solidFill>
              </a:defRPr>
            </a:pPr>
            <a:r>
              <a:t>Limited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291840" y="3520440"/>
            <a:ext cx="265176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1A1A2E"/>
                </a:solidFill>
              </a:defRPr>
            </a:pPr>
            <a:r>
              <a:t>Green finance courses</a:t>
            </a:r>
            <a:br/>
            <a:r>
              <a:t>in ASEAN universities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126480" y="3017520"/>
            <a:ext cx="2651760" cy="109728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126480" y="3063240"/>
            <a:ext cx="26517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 b="1">
                <a:solidFill>
                  <a:srgbClr val="C1272D"/>
                </a:solidFill>
              </a:defRPr>
            </a:pPr>
            <a:r>
              <a:t>Urgent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126480" y="3520440"/>
            <a:ext cx="265176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000">
                <a:solidFill>
                  <a:srgbClr val="1A1A2E"/>
                </a:solidFill>
              </a:defRPr>
            </a:pPr>
            <a:r>
              <a:t>Professional upskilling</a:t>
            </a:r>
            <a:br/>
            <a:r>
              <a:t>needed now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74320" y="429768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C1272D"/>
                </a:solidFill>
              </a:defRPr>
            </a:pPr>
            <a:r>
              <a:t>Why MCs Over Traditional Programs?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57200" y="4663440"/>
            <a:ext cx="8229600" cy="11887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>
                <a:solidFill>
                  <a:srgbClr val="1A1A2E"/>
                </a:solidFill>
              </a:defRPr>
            </a:pPr>
            <a:r>
              <a:t>- Agility: Can be developed and updated rapidly (vs. 2-3 years for degree programs)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Accessibility: Shorter duration (4 ECTS = 100-120 hours) fits working professionals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Industry-Aligned: Direct partnership with employers ensures relevance</a:t>
            </a:r>
          </a:p>
          <a:p>
            <a:pPr>
              <a:defRPr sz="1100">
                <a:solidFill>
                  <a:srgbClr val="1A1A2E"/>
                </a:solidFill>
              </a:defRPr>
            </a:pPr>
            <a:r>
              <a:t>- Stackable: Can build toward larger qualifications over time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74320" y="6035040"/>
            <a:ext cx="859536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900" i="1">
                <a:solidFill>
                  <a:srgbClr val="666666"/>
                </a:solidFill>
              </a:rPr>
              <a:t>Sources: </a:t>
            </a:r>
            <a:r>
              <a:rPr sz="900" i="1" u="sng">
                <a:solidFill>
                  <a:srgbClr val="0066CC"/>
                </a:solidFill>
                <a:hlinkClick r:id="rId2"/>
              </a:rPr>
              <a:t>BAPPENAS LCDI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74320" y="6583680"/>
            <a:ext cx="859536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66666"/>
                </a:solidFill>
              </a:defRPr>
            </a:pPr>
            <a:r>
              <a:t>University of Twente | GREEN FINANCE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188720"/>
          </a:xfrm>
          <a:prstGeom prst="rect">
            <a:avLst/>
          </a:prstGeom>
          <a:solidFill>
            <a:srgbClr val="C127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74320" y="137160"/>
            <a:ext cx="859536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FFFFFF"/>
                </a:solidFill>
              </a:defRPr>
            </a:pPr>
            <a:r>
              <a:t>Slide 8 of 10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365760"/>
            <a:ext cx="85953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FFFFFF"/>
                </a:solidFill>
              </a:defRPr>
            </a:pPr>
            <a:r>
              <a:t>8-Week Curriculum Overview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4320" y="868680"/>
            <a:ext cx="859536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FFFFFF"/>
                </a:solidFill>
              </a:defRPr>
            </a:pPr>
            <a:r>
              <a:t>5 Modules | 24 Learning Outcomes | 4 ECTS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371600"/>
            <a:ext cx="1188720" cy="731520"/>
          </a:xfrm>
          <a:prstGeom prst="rect">
            <a:avLst/>
          </a:prstGeom>
          <a:solidFill>
            <a:srgbClr val="C127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57200" y="1508760"/>
            <a:ext cx="118872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 b="1">
                <a:solidFill>
                  <a:srgbClr val="FFFFFF"/>
                </a:solidFill>
              </a:defRPr>
            </a:pPr>
            <a:r>
              <a:t>Module 1</a:t>
            </a:r>
          </a:p>
        </p:txBody>
      </p:sp>
      <p:sp>
        <p:nvSpPr>
          <p:cNvPr id="8" name="Rectangle 7"/>
          <p:cNvSpPr/>
          <p:nvPr/>
        </p:nvSpPr>
        <p:spPr>
          <a:xfrm>
            <a:off x="1737360" y="1371600"/>
            <a:ext cx="5029200" cy="73152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828800" y="155448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 b="1">
                <a:solidFill>
                  <a:srgbClr val="1A1A2E"/>
                </a:solidFill>
              </a:defRPr>
            </a:pPr>
            <a:r>
              <a:t>Sustainability &amp; Climate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58000" y="1371600"/>
            <a:ext cx="1828800" cy="731520"/>
          </a:xfrm>
          <a:prstGeom prst="rect">
            <a:avLst/>
          </a:prstGeom>
          <a:solidFill>
            <a:srgbClr val="E0E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858000" y="160020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>
                <a:solidFill>
                  <a:srgbClr val="0066CC"/>
                </a:solidFill>
              </a:defRPr>
            </a:pPr>
            <a:r>
              <a:t>Week 1-2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" y="2286000"/>
            <a:ext cx="1188720" cy="731520"/>
          </a:xfrm>
          <a:prstGeom prst="rect">
            <a:avLst/>
          </a:prstGeom>
          <a:solidFill>
            <a:srgbClr val="C127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7200" y="2423160"/>
            <a:ext cx="118872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 b="1">
                <a:solidFill>
                  <a:srgbClr val="FFFFFF"/>
                </a:solidFill>
              </a:defRPr>
            </a:pPr>
            <a:r>
              <a:t>Module 2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737360" y="2286000"/>
            <a:ext cx="5029200" cy="73152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828800" y="246888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 b="1">
                <a:solidFill>
                  <a:srgbClr val="1A1A2E"/>
                </a:solidFill>
              </a:defRPr>
            </a:pPr>
            <a:r>
              <a:t>Green Finance Fundamentals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6858000" y="2286000"/>
            <a:ext cx="1828800" cy="731520"/>
          </a:xfrm>
          <a:prstGeom prst="rect">
            <a:avLst/>
          </a:prstGeom>
          <a:solidFill>
            <a:srgbClr val="E0E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858000" y="251460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>
                <a:solidFill>
                  <a:srgbClr val="0066CC"/>
                </a:solidFill>
              </a:defRPr>
            </a:pPr>
            <a:r>
              <a:t>Week 3-4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57200" y="3200400"/>
            <a:ext cx="1188720" cy="731520"/>
          </a:xfrm>
          <a:prstGeom prst="rect">
            <a:avLst/>
          </a:prstGeom>
          <a:solidFill>
            <a:srgbClr val="C127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457200" y="3337560"/>
            <a:ext cx="118872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 b="1">
                <a:solidFill>
                  <a:srgbClr val="FFFFFF"/>
                </a:solidFill>
              </a:defRPr>
            </a:pPr>
            <a:r>
              <a:t>Module 3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737360" y="3200400"/>
            <a:ext cx="5029200" cy="73152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828800" y="338328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 b="1">
                <a:solidFill>
                  <a:srgbClr val="1A1A2E"/>
                </a:solidFill>
              </a:defRPr>
            </a:pPr>
            <a:r>
              <a:t>ESG Analysis &amp; Reporting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858000" y="3200400"/>
            <a:ext cx="1828800" cy="731520"/>
          </a:xfrm>
          <a:prstGeom prst="rect">
            <a:avLst/>
          </a:prstGeom>
          <a:solidFill>
            <a:srgbClr val="E0E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858000" y="342900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>
                <a:solidFill>
                  <a:srgbClr val="0066CC"/>
                </a:solidFill>
              </a:defRPr>
            </a:pPr>
            <a:r>
              <a:t>Week 5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57200" y="4114800"/>
            <a:ext cx="1188720" cy="731520"/>
          </a:xfrm>
          <a:prstGeom prst="rect">
            <a:avLst/>
          </a:prstGeom>
          <a:solidFill>
            <a:srgbClr val="C127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457200" y="4251960"/>
            <a:ext cx="118872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 b="1">
                <a:solidFill>
                  <a:srgbClr val="FFFFFF"/>
                </a:solidFill>
              </a:defRPr>
            </a:pPr>
            <a:r>
              <a:t>Module 4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737360" y="4114800"/>
            <a:ext cx="5029200" cy="73152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1828800" y="429768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 b="1">
                <a:solidFill>
                  <a:srgbClr val="1A1A2E"/>
                </a:solidFill>
              </a:defRPr>
            </a:pPr>
            <a:r>
              <a:t>Green Finance Instruments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6858000" y="4114800"/>
            <a:ext cx="1828800" cy="731520"/>
          </a:xfrm>
          <a:prstGeom prst="rect">
            <a:avLst/>
          </a:prstGeom>
          <a:solidFill>
            <a:srgbClr val="E0E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6858000" y="434340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>
                <a:solidFill>
                  <a:srgbClr val="0066CC"/>
                </a:solidFill>
              </a:defRPr>
            </a:pPr>
            <a:r>
              <a:t>Week 6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57200" y="5029200"/>
            <a:ext cx="1188720" cy="731520"/>
          </a:xfrm>
          <a:prstGeom prst="rect">
            <a:avLst/>
          </a:prstGeom>
          <a:solidFill>
            <a:srgbClr val="C127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57200" y="5166360"/>
            <a:ext cx="118872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 b="1">
                <a:solidFill>
                  <a:srgbClr val="FFFFFF"/>
                </a:solidFill>
              </a:defRPr>
            </a:pPr>
            <a:r>
              <a:t>Module 5</a:t>
            </a:r>
          </a:p>
        </p:txBody>
      </p:sp>
      <p:sp>
        <p:nvSpPr>
          <p:cNvPr id="32" name="Rectangle 31"/>
          <p:cNvSpPr/>
          <p:nvPr/>
        </p:nvSpPr>
        <p:spPr>
          <a:xfrm>
            <a:off x="1737360" y="5029200"/>
            <a:ext cx="5029200" cy="73152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1828800" y="521208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300" b="1">
                <a:solidFill>
                  <a:srgbClr val="1A1A2E"/>
                </a:solidFill>
              </a:defRPr>
            </a:pPr>
            <a:r>
              <a:t>Case Studies &amp; Capstone</a:t>
            </a:r>
          </a:p>
        </p:txBody>
      </p:sp>
      <p:sp>
        <p:nvSpPr>
          <p:cNvPr id="34" name="Rectangle 33"/>
          <p:cNvSpPr/>
          <p:nvPr/>
        </p:nvSpPr>
        <p:spPr>
          <a:xfrm>
            <a:off x="6858000" y="5029200"/>
            <a:ext cx="1828800" cy="731520"/>
          </a:xfrm>
          <a:prstGeom prst="rect">
            <a:avLst/>
          </a:prstGeom>
          <a:solidFill>
            <a:srgbClr val="E0E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6858000" y="5257800"/>
            <a:ext cx="18288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100">
                <a:solidFill>
                  <a:srgbClr val="0066CC"/>
                </a:solidFill>
              </a:defRPr>
            </a:pPr>
            <a:r>
              <a:t>Week 7-8</a:t>
            </a:r>
          </a:p>
        </p:txBody>
      </p:sp>
      <p:sp>
        <p:nvSpPr>
          <p:cNvPr id="36" name="Rectangle 35"/>
          <p:cNvSpPr/>
          <p:nvPr/>
        </p:nvSpPr>
        <p:spPr>
          <a:xfrm>
            <a:off x="457200" y="6035040"/>
            <a:ext cx="8229600" cy="457200"/>
          </a:xfrm>
          <a:prstGeom prst="rect">
            <a:avLst/>
          </a:prstGeom>
          <a:solidFill>
            <a:srgbClr val="E8F5E9"/>
          </a:solidFill>
          <a:ln>
            <a:solidFill>
              <a:srgbClr val="1557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548640" y="6080760"/>
            <a:ext cx="80467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1A1A2E"/>
                </a:solidFill>
              </a:defRPr>
            </a:pPr>
            <a:r>
              <a:t>4 ECTS = 100-120 learning hours (Bologna standard: 1 ECTS = 25-30 hours)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274320" y="6583680"/>
            <a:ext cx="859536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66666"/>
                </a:solidFill>
              </a:defRPr>
            </a:pPr>
            <a:r>
              <a:t>University of Twente | GREEN FINANCE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1188720"/>
          </a:xfrm>
          <a:prstGeom prst="rect">
            <a:avLst/>
          </a:prstGeom>
          <a:solidFill>
            <a:srgbClr val="C1272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274320" y="137160"/>
            <a:ext cx="859536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100">
                <a:solidFill>
                  <a:srgbClr val="FFFFFF"/>
                </a:solidFill>
              </a:defRPr>
            </a:pPr>
            <a:r>
              <a:t>Slide 9 of 10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74320" y="365760"/>
            <a:ext cx="85953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800" b="1">
                <a:solidFill>
                  <a:srgbClr val="FFFFFF"/>
                </a:solidFill>
              </a:defRPr>
            </a:pPr>
            <a:r>
              <a:t>Competency Framework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4320" y="868680"/>
            <a:ext cx="859536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400">
                <a:solidFill>
                  <a:srgbClr val="FFFFFF"/>
                </a:solidFill>
              </a:defRPr>
            </a:pPr>
            <a:r>
              <a:t>Knowledge (7) + Skills (6) = 13 Core Competencies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74320" y="137160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C1272D"/>
                </a:solidFill>
              </a:defRPr>
            </a:pPr>
            <a:r>
              <a:t>Knowledge Competencies (7)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737360"/>
            <a:ext cx="4114800" cy="2560320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783080"/>
            <a:ext cx="3931920" cy="2468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>
                <a:solidFill>
                  <a:srgbClr val="1A1A2E"/>
                </a:solidFill>
              </a:defRPr>
            </a:pPr>
            <a:r>
              <a:t>K1: Climate science fundamentals</a:t>
            </a:r>
          </a:p>
          <a:p>
            <a:pPr>
              <a:defRPr sz="1000">
                <a:solidFill>
                  <a:srgbClr val="1A1A2E"/>
                </a:solidFill>
              </a:defRPr>
            </a:pPr>
            <a:r>
              <a:t>K2: Sustainable finance ecosystem</a:t>
            </a:r>
          </a:p>
          <a:p>
            <a:pPr>
              <a:defRPr sz="1000">
                <a:solidFill>
                  <a:srgbClr val="1A1A2E"/>
                </a:solidFill>
              </a:defRPr>
            </a:pPr>
            <a:r>
              <a:t>K3: ESG frameworks and standards</a:t>
            </a:r>
          </a:p>
          <a:p>
            <a:pPr>
              <a:defRPr sz="1000">
                <a:solidFill>
                  <a:srgbClr val="1A1A2E"/>
                </a:solidFill>
              </a:defRPr>
            </a:pPr>
            <a:r>
              <a:t>K4: Green financial instruments</a:t>
            </a:r>
          </a:p>
          <a:p>
            <a:pPr>
              <a:defRPr sz="1000">
                <a:solidFill>
                  <a:srgbClr val="1A1A2E"/>
                </a:solidFill>
              </a:defRPr>
            </a:pPr>
            <a:r>
              <a:t>K5: Regulatory landscape (EU/ASEAN)</a:t>
            </a:r>
          </a:p>
          <a:p>
            <a:pPr>
              <a:defRPr sz="1000">
                <a:solidFill>
                  <a:srgbClr val="1A1A2E"/>
                </a:solidFill>
              </a:defRPr>
            </a:pPr>
            <a:r>
              <a:t>K6: Climate risk assessment</a:t>
            </a:r>
          </a:p>
          <a:p>
            <a:pPr>
              <a:defRPr sz="1000">
                <a:solidFill>
                  <a:srgbClr val="1A1A2E"/>
                </a:solidFill>
              </a:defRPr>
            </a:pPr>
            <a:r>
              <a:t>K7: Impact measurement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754880" y="1371600"/>
            <a:ext cx="41148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C1272D"/>
                </a:solidFill>
              </a:defRPr>
            </a:pPr>
            <a:r>
              <a:t>Skills Competencies (6)</a:t>
            </a:r>
          </a:p>
        </p:txBody>
      </p:sp>
      <p:sp>
        <p:nvSpPr>
          <p:cNvPr id="10" name="Rectangle 9"/>
          <p:cNvSpPr/>
          <p:nvPr/>
        </p:nvSpPr>
        <p:spPr>
          <a:xfrm>
            <a:off x="4754880" y="1737360"/>
            <a:ext cx="4114800" cy="2194560"/>
          </a:xfrm>
          <a:prstGeom prst="rect">
            <a:avLst/>
          </a:prstGeom>
          <a:solidFill>
            <a:srgbClr val="E0E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846320" y="1783080"/>
            <a:ext cx="3931920" cy="2103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>
                <a:solidFill>
                  <a:srgbClr val="1A1A2E"/>
                </a:solidFill>
              </a:defRPr>
            </a:pPr>
            <a:r>
              <a:t>S1: ESG data analysis</a:t>
            </a:r>
          </a:p>
          <a:p>
            <a:pPr>
              <a:defRPr sz="1000">
                <a:solidFill>
                  <a:srgbClr val="1A1A2E"/>
                </a:solidFill>
              </a:defRPr>
            </a:pPr>
            <a:r>
              <a:t>S2: Sustainability reporting</a:t>
            </a:r>
          </a:p>
          <a:p>
            <a:pPr>
              <a:defRPr sz="1000">
                <a:solidFill>
                  <a:srgbClr val="1A1A2E"/>
                </a:solidFill>
              </a:defRPr>
            </a:pPr>
            <a:r>
              <a:t>S3: Green project evaluation</a:t>
            </a:r>
          </a:p>
          <a:p>
            <a:pPr>
              <a:defRPr sz="1000">
                <a:solidFill>
                  <a:srgbClr val="1A1A2E"/>
                </a:solidFill>
              </a:defRPr>
            </a:pPr>
            <a:r>
              <a:t>S4: Stakeholder engagement</a:t>
            </a:r>
          </a:p>
          <a:p>
            <a:pPr>
              <a:defRPr sz="1000">
                <a:solidFill>
                  <a:srgbClr val="1A1A2E"/>
                </a:solidFill>
              </a:defRPr>
            </a:pPr>
            <a:r>
              <a:t>S5: Portfolio integration</a:t>
            </a:r>
          </a:p>
          <a:p>
            <a:pPr>
              <a:defRPr sz="1000">
                <a:solidFill>
                  <a:srgbClr val="1A1A2E"/>
                </a:solidFill>
              </a:defRPr>
            </a:pPr>
            <a:r>
              <a:t>S6: Communication of ESG issues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74320" y="4480560"/>
            <a:ext cx="859536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C1272D"/>
                </a:solidFill>
              </a:defRPr>
            </a:pPr>
            <a:r>
              <a:t>Bloom's Taxonomy Progression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7200" y="4846320"/>
            <a:ext cx="8229600" cy="1005840"/>
          </a:xfrm>
          <a:prstGeom prst="rect">
            <a:avLst/>
          </a:prstGeom>
          <a:solidFill>
            <a:srgbClr val="FFE8E8"/>
          </a:solidFill>
          <a:ln>
            <a:solidFill>
              <a:srgbClr val="C1272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548640" y="4892040"/>
            <a:ext cx="80467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>
                <a:solidFill>
                  <a:srgbClr val="1A1A2E"/>
                </a:solidFill>
              </a:defRPr>
            </a:pPr>
            <a:r>
              <a:t>Module 1-2: Remember, Understand (foundations)</a:t>
            </a:r>
          </a:p>
          <a:p>
            <a:pPr>
              <a:defRPr sz="1000">
                <a:solidFill>
                  <a:srgbClr val="1A1A2E"/>
                </a:solidFill>
              </a:defRPr>
            </a:pPr>
            <a:r>
              <a:t>Module 3-4: Apply, Analyze (technical skills)</a:t>
            </a:r>
          </a:p>
          <a:p>
            <a:pPr>
              <a:defRPr sz="1000">
                <a:solidFill>
                  <a:srgbClr val="1A1A2E"/>
                </a:solidFill>
              </a:defRPr>
            </a:pPr>
            <a:r>
              <a:t>Module 5: Evaluate, Create (capstone project)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74320" y="6583680"/>
            <a:ext cx="8595360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666666"/>
                </a:solidFill>
              </a:defRPr>
            </a:pPr>
            <a:r>
              <a:t>University of Twente | GREEN FINANCE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