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puls.nl/en/microcredentials/" TargetMode="External"/><Relationship Id="rId3" Type="http://schemas.openxmlformats.org/officeDocument/2006/relationships/hyperlink" Target="https://eur-lex.europa.eu/legal-content/EN/TXT/?uri=CELEX:32022H0627(02)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universiteitenvannederland.nl" TargetMode="External"/><Relationship Id="rId3" Type="http://schemas.openxmlformats.org/officeDocument/2006/relationships/hyperlink" Target="https://www.vereniginghogescholen.nl" TargetMode="External"/><Relationship Id="rId4" Type="http://schemas.openxmlformats.org/officeDocument/2006/relationships/hyperlink" Target="https://npuls.nl/en/microcredentials/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puls.nl/en/microcredentials/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blog.coursera.org/from-higher-education-to-employment/" TargetMode="External"/><Relationship Id="rId3" Type="http://schemas.openxmlformats.org/officeDocument/2006/relationships/hyperlink" Target="https://www.highereddive.com/news/survey-shows-employers-value-microcredentials/649889/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quantumdelta.nl" TargetMode="External"/><Relationship Id="rId3" Type="http://schemas.openxmlformats.org/officeDocument/2006/relationships/hyperlink" Target="https://www.utwente.nl/en/telt/" TargetMode="External"/><Relationship Id="rId4" Type="http://schemas.openxmlformats.org/officeDocument/2006/relationships/hyperlink" Target="https://www.surf.nl/en/services/flexible-education/edubadges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Erasmus+ Capacity Building in Higher Education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6 Features of Microcredentials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37744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in our Country and Institutional Context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t>Universities' Approach to Microcredentials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University of Twente, The Netherlands</a:t>
            </a:r>
          </a:p>
          <a:p>
            <a:pPr algn="ctr">
              <a:defRPr sz="1400">
                <a:solidFill>
                  <a:srgbClr val="FFFFFF"/>
                </a:solidFill>
              </a:defRPr>
            </a:pPr>
            <a:r>
              <a:t>GREEN FINANCE Project Meeting | January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1 of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Regulatory Aspects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Legal Framework for Microcredentials in the Netherlands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371600"/>
            <a:ext cx="8595360" cy="731520"/>
          </a:xfrm>
          <a:prstGeom prst="rect">
            <a:avLst/>
          </a:prstGeom>
          <a:solidFill>
            <a:srgbClr val="FFE8E8"/>
          </a:solidFill>
          <a:ln>
            <a:solidFill>
              <a:srgbClr val="C127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417320"/>
            <a:ext cx="8412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1A1A2E"/>
                </a:solidFill>
              </a:defRPr>
            </a:pPr>
            <a:r>
              <a:t>No formal legal definition exists in Dutch law (WHW).</a:t>
            </a:r>
          </a:p>
          <a:p>
            <a:pPr>
              <a:defRPr sz="1200">
                <a:solidFill>
                  <a:srgbClr val="1A1A2E"/>
                </a:solidFill>
              </a:defRPr>
            </a:pPr>
            <a:r>
              <a:t>The Netherlands uses the EU Council Recommendation definition (June 16, 2022)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22860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National Pilot Statistics (Verified: npuls.nl)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651760"/>
            <a:ext cx="265176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2697480"/>
            <a:ext cx="2651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C1272D"/>
                </a:solidFill>
              </a:defRPr>
            </a:pPr>
            <a:r>
              <a:t>34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154680"/>
            <a:ext cx="2651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HEIs in Pilot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91840" y="2651760"/>
            <a:ext cx="265176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91840" y="2697480"/>
            <a:ext cx="2651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C1272D"/>
                </a:solidFill>
              </a:defRPr>
            </a:pPr>
            <a:r>
              <a:t>12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3154680"/>
            <a:ext cx="2651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Research Universities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26480" y="2651760"/>
            <a:ext cx="265176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126480" y="2697480"/>
            <a:ext cx="2651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C1272D"/>
                </a:solidFill>
              </a:defRPr>
            </a:pPr>
            <a:r>
              <a:t>22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26480" y="3154680"/>
            <a:ext cx="2651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Universities of Applied Sciences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3749039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Key Points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11480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1A1A2E"/>
                </a:solidFill>
              </a:defRPr>
            </a:pPr>
            <a:r>
              <a:t>- OCW actively exploring how to anchor MCs in WHW</a:t>
            </a:r>
          </a:p>
          <a:p>
            <a:pPr>
              <a:defRPr sz="1200">
                <a:solidFill>
                  <a:srgbClr val="1A1A2E"/>
                </a:solidFill>
              </a:defRPr>
            </a:pPr>
            <a:r>
              <a:t>- MCs can only be offered to professionals (not degree-seeking students)</a:t>
            </a:r>
          </a:p>
          <a:p>
            <a:pPr>
              <a:defRPr sz="1200">
                <a:solidFill>
                  <a:srgbClr val="1A1A2E"/>
                </a:solidFill>
              </a:defRPr>
            </a:pPr>
            <a:r>
              <a:t>- Edubadges platform (SURF) for digital credential issuance</a:t>
            </a:r>
          </a:p>
          <a:p>
            <a:pPr>
              <a:defRPr sz="1200">
                <a:solidFill>
                  <a:srgbClr val="1A1A2E"/>
                </a:solidFill>
              </a:defRPr>
            </a:pPr>
            <a:r>
              <a:t>- Typically 3-30 ECTS (84-840 hours of learning)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" y="539496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Npuls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EUR-Lex Council Recommendation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2 of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Institutional Aspects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Governance and Coordination Structures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National Coordination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10972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Npuls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1737360"/>
            <a:ext cx="7040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National Coordinator - coordinates pilot, develops quality framework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240280"/>
            <a:ext cx="10972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UNL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20" y="2240280"/>
            <a:ext cx="7040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Universities Netherlands - represents 14 research universities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743200"/>
            <a:ext cx="10972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VH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5920" y="2743200"/>
            <a:ext cx="7040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Vereniging Hogescholen - represents 36 universities of applied sciences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246120"/>
            <a:ext cx="10972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SURF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3246120"/>
            <a:ext cx="7040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IT Cooperative - provides edubadges platform for digital credentials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384048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Pilot Phases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206240"/>
            <a:ext cx="4114800" cy="13716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4251960"/>
            <a:ext cx="3931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C1272D"/>
                </a:solidFill>
              </a:defRPr>
            </a:pPr>
            <a:r>
              <a:t>Phase 1 (Oct 2021 - Dec 2023)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57200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- 34 HEIs pilot launch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Quality framework development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Edubadges integration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54880" y="4206240"/>
            <a:ext cx="4114800" cy="13716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46320" y="4251960"/>
            <a:ext cx="3931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C1272D"/>
                </a:solidFill>
              </a:defRPr>
            </a:pPr>
            <a:r>
              <a:t>Phase 2 (Jan 2024 - Jul 2025)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46320" y="457200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Expanded offerings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Internal anchoring at HEIs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WHW anchoring preparation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576072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Universities Netherlands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Vereniging Hogescholen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4"/>
              </a:rPr>
              <a:t>Npuls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3 of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Operational Aspects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Development, Delivery, and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Organizations Developing Microcredentials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C1272D"/>
                </a:solidFill>
              </a:defRPr>
            </a:pPr>
            <a:r>
              <a:t>Research Universities (12)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TU Delft (leading provider)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University of Twente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Wageningen University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University of Amsterdam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173736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C1272D"/>
                </a:solidFill>
              </a:defRPr>
            </a:pPr>
            <a:r>
              <a:t>Universities of Applied Sciences (22)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HAN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Fontys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Saxion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Hogeschool Rotterdam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347472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Key Challenges</a:t>
            </a:r>
          </a:p>
        </p:txBody>
      </p:sp>
      <p:sp>
        <p:nvSpPr>
          <p:cNvPr id="10" name="Oval 9"/>
          <p:cNvSpPr/>
          <p:nvPr/>
        </p:nvSpPr>
        <p:spPr>
          <a:xfrm>
            <a:off x="457200" y="3840480"/>
            <a:ext cx="228600" cy="228600"/>
          </a:xfrm>
          <a:prstGeom prst="ellipse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379476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A1A2E"/>
                </a:solidFill>
              </a:defRPr>
            </a:pPr>
            <a:r>
              <a:t>Mutual Recognition: </a:t>
            </a:r>
            <a:r>
              <a:rPr sz="1100" b="0">
                <a:solidFill>
                  <a:srgbClr val="1A1A2E"/>
                </a:solidFill>
              </a:rPr>
              <a:t>Establishing recognition across institutions remains complex</a:t>
            </a:r>
          </a:p>
        </p:txBody>
      </p:sp>
      <p:sp>
        <p:nvSpPr>
          <p:cNvPr id="12" name="Oval 11"/>
          <p:cNvSpPr/>
          <p:nvPr/>
        </p:nvSpPr>
        <p:spPr>
          <a:xfrm>
            <a:off x="457200" y="4343400"/>
            <a:ext cx="228600" cy="228600"/>
          </a:xfrm>
          <a:prstGeom prst="ellipse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429768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A1A2E"/>
                </a:solidFill>
              </a:defRPr>
            </a:pPr>
            <a:r>
              <a:t>National Awareness: </a:t>
            </a:r>
            <a:r>
              <a:rPr sz="1100" b="0">
                <a:solidFill>
                  <a:srgbClr val="1A1A2E"/>
                </a:solidFill>
              </a:rPr>
              <a:t>Limited public understanding of MC value proposition</a:t>
            </a:r>
          </a:p>
        </p:txBody>
      </p:sp>
      <p:sp>
        <p:nvSpPr>
          <p:cNvPr id="14" name="Oval 13"/>
          <p:cNvSpPr/>
          <p:nvPr/>
        </p:nvSpPr>
        <p:spPr>
          <a:xfrm>
            <a:off x="457200" y="4846320"/>
            <a:ext cx="228600" cy="228600"/>
          </a:xfrm>
          <a:prstGeom prst="ellipse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48006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A1A2E"/>
                </a:solidFill>
              </a:defRPr>
            </a:pPr>
            <a:r>
              <a:t>Legal Constraints: </a:t>
            </a:r>
            <a:r>
              <a:rPr sz="1100" b="0">
                <a:solidFill>
                  <a:srgbClr val="1A1A2E"/>
                </a:solidFill>
              </a:rPr>
              <a:t>Restriction to professionals limits market reach</a:t>
            </a:r>
          </a:p>
        </p:txBody>
      </p:sp>
      <p:sp>
        <p:nvSpPr>
          <p:cNvPr id="16" name="Oval 15"/>
          <p:cNvSpPr/>
          <p:nvPr/>
        </p:nvSpPr>
        <p:spPr>
          <a:xfrm>
            <a:off x="457200" y="5349240"/>
            <a:ext cx="228600" cy="228600"/>
          </a:xfrm>
          <a:prstGeom prst="ellipse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530352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A1A2E"/>
                </a:solidFill>
              </a:defRPr>
            </a:pPr>
            <a:r>
              <a:t>Range of Offerings: </a:t>
            </a:r>
            <a:r>
              <a:rPr sz="1100" b="0">
                <a:solidFill>
                  <a:srgbClr val="1A1A2E"/>
                </a:solidFill>
              </a:rPr>
              <a:t>Need to expand topic coverage and delivery modalities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594360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Npuls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4 of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Perception of Labour Market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Employer Interest and Awareness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International Employer Perspectives (Coursera 2023)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4114800" cy="10058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783080"/>
            <a:ext cx="4114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C1272D"/>
                </a:solidFill>
              </a:defRPr>
            </a:pPr>
            <a:r>
              <a:t>72%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286000"/>
            <a:ext cx="4114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More likely to hire</a:t>
            </a:r>
            <a:br/>
            <a:r>
              <a:t>candidates with MCs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46320" y="1737360"/>
            <a:ext cx="4114800" cy="10058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46320" y="1783080"/>
            <a:ext cx="4114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C1272D"/>
                </a:solidFill>
              </a:defRPr>
            </a:pPr>
            <a:r>
              <a:t>88%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2286000"/>
            <a:ext cx="4114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Agree MCs strengthen</a:t>
            </a:r>
            <a:br/>
            <a:r>
              <a:t>job applications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" y="28346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Coursera Skills Report 2023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32004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Employer Knowledge Gaps (UPCEA/Collegis 2023)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566160"/>
            <a:ext cx="4114800" cy="1005840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3611880"/>
            <a:ext cx="4114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856404"/>
                </a:solidFill>
              </a:defRPr>
            </a:pPr>
            <a:r>
              <a:t>46%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114800"/>
            <a:ext cx="4114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Don't know how to</a:t>
            </a:r>
            <a:br/>
            <a:r>
              <a:t>assess MC quality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46320" y="3566160"/>
            <a:ext cx="4114800" cy="1005840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46320" y="3611880"/>
            <a:ext cx="4114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856404"/>
                </a:solidFill>
              </a:defRPr>
            </a:pPr>
            <a:r>
              <a:t>42%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4114800"/>
            <a:ext cx="4114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Unsure about competencies</a:t>
            </a:r>
            <a:br/>
            <a:r>
              <a:t>acquired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" y="46634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UPCEA/Collegis Survey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5029200"/>
            <a:ext cx="8229600" cy="822960"/>
          </a:xfrm>
          <a:prstGeom prst="rect">
            <a:avLst/>
          </a:prstGeom>
          <a:solidFill>
            <a:srgbClr val="E0EFFF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074920"/>
            <a:ext cx="8046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A1A2E"/>
                </a:solidFill>
              </a:defRPr>
            </a:pPr>
            <a:r>
              <a:t>Dutch Context: </a:t>
            </a:r>
            <a:r>
              <a:rPr sz="1100" b="0">
                <a:solidFill>
                  <a:srgbClr val="1A1A2E"/>
                </a:solidFill>
              </a:rPr>
              <a:t>MCs primarily seen as supplementary to traditional degrees. Higher acceptance in tech sector (quantum, AI, sustainability). 'National awareness' cited as ongoing challenge by Npuls.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5 of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Example: UT Microcredential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Introduction to Quantum Computing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FE8E8"/>
          </a:solidFill>
          <a:ln>
            <a:solidFill>
              <a:srgbClr val="C127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8046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1A1A2E"/>
                </a:solidFill>
              </a:defRPr>
            </a:pPr>
            <a:r>
              <a:t>Microcredential: Introduction to Quantum Computing</a:t>
            </a:r>
          </a:p>
          <a:p>
            <a:pPr>
              <a:defRPr sz="1200">
                <a:solidFill>
                  <a:srgbClr val="1A1A2E"/>
                </a:solidFill>
              </a:defRPr>
            </a:pPr>
            <a:r>
              <a:t>Issued by: University of Twente</a:t>
            </a:r>
          </a:p>
          <a:p>
            <a:pPr>
              <a:defRPr sz="1200">
                <a:solidFill>
                  <a:srgbClr val="1A1A2E"/>
                </a:solidFill>
              </a:defRPr>
            </a:pPr>
            <a:r>
              <a:t>Participants: 5 professionals (pilot cohort)</a:t>
            </a:r>
          </a:p>
          <a:p>
            <a:pPr>
              <a:defRPr sz="1200">
                <a:solidFill>
                  <a:srgbClr val="1A1A2E"/>
                </a:solidFill>
              </a:defRPr>
            </a:pPr>
            <a:r>
              <a:t>Credential: Digital badge via edubadges (SURF)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26517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Program Details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017520"/>
            <a:ext cx="8229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Topic: Quantum computing fundamentals, quantum gates, algorithms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Duration: 3-30 ECTS range (84-840 learning hours)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Methods: Blended learning, online modules, hands-on labs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Target: Working professionals in technology, physics, engineering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Assessment: Project-based + practical exercises + final exam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" y="45720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Partnership: Quantum Delta NL (VERIFIED: EUR 615M)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4937760"/>
            <a:ext cx="8229600" cy="82296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4983480"/>
            <a:ext cx="8046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EUR 615 million national investment (2021-2027) | UT is key partner | MC supports talent development pillar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" y="585216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Quantum Delta NL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UT TELT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4"/>
              </a:rPr>
              <a:t>SURF Edubadges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6 of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Wishlist of Microcredentials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The "Aladdin Moment" - What Would We Want MCs to Look Like?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8229600" cy="118872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8046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Wish 1: Legal Recognition for All Learners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783080"/>
            <a:ext cx="8046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Enable MCs for degree-seeking students (not just professionals). Current barrier: WHW restrictions.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743200"/>
            <a:ext cx="8229600" cy="118872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788920"/>
            <a:ext cx="8046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Wish 2: Strong Employer/Industry Recognition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154680"/>
            <a:ext cx="8046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Full employer trust in MC qualifications. Current barrier: 46% don't know how to assess quality.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4114800"/>
            <a:ext cx="8229600" cy="118872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4160520"/>
            <a:ext cx="80467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Wish 3: True Stackability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526280"/>
            <a:ext cx="8046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Seamless stacking toward larger qualifications. Current barrier: Mutual recognition still complex.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5486400"/>
            <a:ext cx="8229600" cy="82296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5532120"/>
            <a:ext cx="8046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Ultimate Vision: </a:t>
            </a:r>
            <a:r>
              <a:rPr sz="1200" b="0">
                <a:solidFill>
                  <a:srgbClr val="FFFFFF"/>
                </a:solidFill>
              </a:rPr>
              <a:t>A flexible, trusted credential ecosystem where learners can mix and match MCs throughout their lives, with full recognition from institutions and employers.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7 of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Concluding Remarks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Summary and Future Outlook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55724"/>
                </a:solidFill>
              </a:defRPr>
            </a:pPr>
            <a:r>
              <a:t>Progress Made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+ 34 HEIs in national pilot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10312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+ Quality framework established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6888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+ Edubadges infrastructure in place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83464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+ Active ministry engagement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2004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+ Industry partnerships (Quantum Delta NL)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856404"/>
                </a:solidFill>
              </a:defRPr>
            </a:pPr>
            <a:r>
              <a:t>Challenges Remaining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173736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! No formal WHW definition yet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210312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! Restricted to professionals only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0" y="246888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! Limited national awareness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0" y="283464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! Stackability still developing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54880" y="32004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! Employer trust not universal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3749039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Implications for GREEN FINANCE Project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4114800"/>
            <a:ext cx="8229600" cy="1097280"/>
          </a:xfrm>
          <a:prstGeom prst="rect">
            <a:avLst/>
          </a:prstGeom>
          <a:solidFill>
            <a:srgbClr val="FFE8E8"/>
          </a:solidFill>
          <a:ln>
            <a:solidFill>
              <a:srgbClr val="C127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4160520"/>
            <a:ext cx="8046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Start with quality framework before scaling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Digital infrastructure builds trust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Industry involvement critical for acceptance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Pilot first, legislate based on evidence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5394960"/>
            <a:ext cx="8229600" cy="82296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" y="5440680"/>
            <a:ext cx="8046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The Netherlands is on a cautious but steady path toward MC integration. GREEN FINANCE can build on these experiences for sustainable finance education in Southeast Asia.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