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www.weforum.org/publications/the-future-of-jobs-report-2023/" TargetMode="External"/><Relationship Id="rId3" Type="http://schemas.openxmlformats.org/officeDocument/2006/relationships/hyperlink" Target="https://www.oecd.org/employment/skills-and-work/" TargetMode="External"/><Relationship Id="rId4" Type="http://schemas.openxmlformats.org/officeDocument/2006/relationships/image" Target="../media/image1.png"/><Relationship Id="rId5"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education.ec.europa.eu/education-levels/higher-education/business-education-partnerships" TargetMode="External"/><Relationship Id="rId3" Type="http://schemas.openxmlformats.org/officeDocument/2006/relationships/hyperlink" Target="https://erasmus-plus.ec.europa.eu/programme-guide/part-b/key-action-2/alliances-innovation" TargetMode="External"/><Relationship Id="rId4" Type="http://schemas.openxmlformats.org/officeDocument/2006/relationships/image" Target="../media/image1.png"/><Relationship Id="rId5"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www.gsi-alliance.org/" TargetMode="External"/><Relationship Id="rId3" Type="http://schemas.openxmlformats.org/officeDocument/2006/relationships/hyperlink" Target="https://www.unpri.org/" TargetMode="External"/><Relationship Id="rId4" Type="http://schemas.openxmlformats.org/officeDocument/2006/relationships/image" Target="../media/image1.png"/><Relationship Id="rId5"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www.utwente.nl/en/collaboration/" TargetMode="External"/><Relationship Id="rId3" Type="http://schemas.openxmlformats.org/officeDocument/2006/relationships/hyperlink" Target="https://www.rabobank.com/about-rabobank/sustainability" TargetMode="External"/><Relationship Id="rId4" Type="http://schemas.openxmlformats.org/officeDocument/2006/relationships/hyperlink" Target="https://www.ing.com/Sustainability.htm" TargetMode="External"/><Relationship Id="rId5" Type="http://schemas.openxmlformats.org/officeDocument/2006/relationships/image" Target="../media/image1.png"/><Relationship Id="rId6"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www.adb.org/what-we-do/topics/climate-change-disaster-risk-management/green-finance" TargetMode="External"/><Relationship Id="rId3" Type="http://schemas.openxmlformats.org/officeDocument/2006/relationships/hyperlink" Target="https://asean.org/our-communities/economic-community/" TargetMode="External"/><Relationship Id="rId4" Type="http://schemas.openxmlformats.org/officeDocument/2006/relationships/image" Target="../media/image1.png"/><Relationship Id="rId5"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jpg"/></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02920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731520"/>
            <a:ext cx="8229600" cy="365760"/>
          </a:xfrm>
          <a:prstGeom prst="rect">
            <a:avLst/>
          </a:prstGeom>
          <a:noFill/>
        </p:spPr>
        <p:txBody>
          <a:bodyPr wrap="none">
            <a:spAutoFit/>
          </a:bodyPr>
          <a:lstStyle/>
          <a:p>
            <a:pPr algn="ctr">
              <a:defRPr sz="1400">
                <a:solidFill>
                  <a:srgbClr val="FFFFFF"/>
                </a:solidFill>
              </a:defRPr>
            </a:pPr>
            <a:r>
              <a:t>T2.1 Day 3 - Building Industry Connections</a:t>
            </a:r>
          </a:p>
        </p:txBody>
      </p:sp>
      <p:sp>
        <p:nvSpPr>
          <p:cNvPr id="4" name="TextBox 3"/>
          <p:cNvSpPr txBox="1"/>
          <p:nvPr/>
        </p:nvSpPr>
        <p:spPr>
          <a:xfrm>
            <a:off x="457200" y="1645920"/>
            <a:ext cx="8229600" cy="1097280"/>
          </a:xfrm>
          <a:prstGeom prst="rect">
            <a:avLst/>
          </a:prstGeom>
          <a:noFill/>
        </p:spPr>
        <p:txBody>
          <a:bodyPr wrap="none">
            <a:spAutoFit/>
          </a:bodyPr>
          <a:lstStyle/>
          <a:p>
            <a:pPr algn="ctr">
              <a:defRPr sz="4400" b="1">
                <a:solidFill>
                  <a:srgbClr val="FFFFFF"/>
                </a:solidFill>
              </a:defRPr>
            </a:pPr>
            <a:r>
              <a:t>HEI-Private Sector</a:t>
            </a:r>
          </a:p>
        </p:txBody>
      </p:sp>
      <p:sp>
        <p:nvSpPr>
          <p:cNvPr id="5" name="TextBox 4"/>
          <p:cNvSpPr txBox="1"/>
          <p:nvPr/>
        </p:nvSpPr>
        <p:spPr>
          <a:xfrm>
            <a:off x="457200" y="2743200"/>
            <a:ext cx="8229600" cy="548640"/>
          </a:xfrm>
          <a:prstGeom prst="rect">
            <a:avLst/>
          </a:prstGeom>
          <a:noFill/>
        </p:spPr>
        <p:txBody>
          <a:bodyPr wrap="none">
            <a:spAutoFit/>
          </a:bodyPr>
          <a:lstStyle/>
          <a:p>
            <a:pPr algn="ctr">
              <a:defRPr sz="4400" b="1">
                <a:solidFill>
                  <a:srgbClr val="FFFFFF"/>
                </a:solidFill>
              </a:defRPr>
            </a:pPr>
            <a:r>
              <a:t>Partnerships</a:t>
            </a:r>
          </a:p>
        </p:txBody>
      </p:sp>
      <p:sp>
        <p:nvSpPr>
          <p:cNvPr id="6" name="TextBox 5"/>
          <p:cNvSpPr txBox="1"/>
          <p:nvPr/>
        </p:nvSpPr>
        <p:spPr>
          <a:xfrm>
            <a:off x="457200" y="3474720"/>
            <a:ext cx="8229600" cy="457200"/>
          </a:xfrm>
          <a:prstGeom prst="rect">
            <a:avLst/>
          </a:prstGeom>
          <a:noFill/>
        </p:spPr>
        <p:txBody>
          <a:bodyPr wrap="none">
            <a:spAutoFit/>
          </a:bodyPr>
          <a:lstStyle/>
          <a:p>
            <a:pPr algn="ctr">
              <a:defRPr sz="2000">
                <a:solidFill>
                  <a:srgbClr val="FFFFFF"/>
                </a:solidFill>
              </a:defRPr>
            </a:pPr>
            <a:r>
              <a:t>Strategies for Green Finance Education</a:t>
            </a:r>
          </a:p>
        </p:txBody>
      </p:sp>
      <p:sp>
        <p:nvSpPr>
          <p:cNvPr id="7" name="TextBox 6"/>
          <p:cNvSpPr txBox="1"/>
          <p:nvPr/>
        </p:nvSpPr>
        <p:spPr>
          <a:xfrm>
            <a:off x="457200" y="4114800"/>
            <a:ext cx="8229600" cy="731520"/>
          </a:xfrm>
          <a:prstGeom prst="rect">
            <a:avLst/>
          </a:prstGeom>
          <a:noFill/>
        </p:spPr>
        <p:txBody>
          <a:bodyPr wrap="none">
            <a:spAutoFit/>
          </a:bodyPr>
          <a:lstStyle/>
          <a:p>
            <a:pPr algn="ctr">
              <a:defRPr sz="1600" b="1">
                <a:solidFill>
                  <a:srgbClr val="FFFFFF"/>
                </a:solidFill>
              </a:defRPr>
            </a:pPr>
            <a:r>
              <a:t>University of Twente | GREEN FINANCE Project</a:t>
            </a:r>
          </a:p>
          <a:p>
            <a:pPr algn="ctr">
              <a:defRPr sz="1400">
                <a:solidFill>
                  <a:srgbClr val="FFFFFF"/>
                </a:solidFill>
              </a:defRPr>
            </a:pPr>
            <a:r>
              <a:t>January 2026</a:t>
            </a:r>
          </a:p>
        </p:txBody>
      </p:sp>
      <p:pic>
        <p:nvPicPr>
          <p:cNvPr id="8" name="Picture 7" descr="temp_left_logo.png"/>
          <p:cNvPicPr>
            <a:picLocks noChangeAspect="1"/>
          </p:cNvPicPr>
          <p:nvPr/>
        </p:nvPicPr>
        <p:blipFill>
          <a:blip r:embed="rId2"/>
          <a:stretch>
            <a:fillRect/>
          </a:stretch>
        </p:blipFill>
        <p:spPr>
          <a:xfrm>
            <a:off x="91440" y="6336792"/>
            <a:ext cx="2194560" cy="457200"/>
          </a:xfrm>
          <a:prstGeom prst="rect">
            <a:avLst/>
          </a:prstGeom>
        </p:spPr>
      </p:pic>
      <p:sp>
        <p:nvSpPr>
          <p:cNvPr id="9" name="TextBox 8"/>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10" name="Picture 9" descr="temp_right_logo.jpg"/>
          <p:cNvPicPr>
            <a:picLocks noChangeAspect="1"/>
          </p:cNvPicPr>
          <p:nvPr/>
        </p:nvPicPr>
        <p:blipFill>
          <a:blip r:embed="rId3"/>
          <a:stretch>
            <a:fillRect/>
          </a:stretch>
        </p:blipFill>
        <p:spPr>
          <a:xfrm>
            <a:off x="10981944" y="6446520"/>
            <a:ext cx="786384" cy="310896"/>
          </a:xfrm>
          <a:prstGeom prst="rect">
            <a:avLst/>
          </a:prstGeom>
        </p:spPr>
      </p:pic>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2 of 8</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Why Industry Partnerships Matter</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The Business Case for HEI-Industry Collaboration</a:t>
            </a:r>
          </a:p>
        </p:txBody>
      </p:sp>
      <p:sp>
        <p:nvSpPr>
          <p:cNvPr id="6" name="TextBox 5"/>
          <p:cNvSpPr txBox="1"/>
          <p:nvPr/>
        </p:nvSpPr>
        <p:spPr>
          <a:xfrm>
            <a:off x="274320" y="1371600"/>
            <a:ext cx="8595360" cy="320040"/>
          </a:xfrm>
          <a:prstGeom prst="rect">
            <a:avLst/>
          </a:prstGeom>
          <a:noFill/>
        </p:spPr>
        <p:txBody>
          <a:bodyPr wrap="none">
            <a:spAutoFit/>
          </a:bodyPr>
          <a:lstStyle/>
          <a:p>
            <a:pPr>
              <a:defRPr sz="1600" b="1">
                <a:solidFill>
                  <a:srgbClr val="C1272D"/>
                </a:solidFill>
              </a:defRPr>
            </a:pPr>
            <a:r>
              <a:t>The Green Skills Challenge</a:t>
            </a:r>
          </a:p>
        </p:txBody>
      </p:sp>
      <p:sp>
        <p:nvSpPr>
          <p:cNvPr id="7" name="Rectangle 6"/>
          <p:cNvSpPr/>
          <p:nvPr/>
        </p:nvSpPr>
        <p:spPr>
          <a:xfrm>
            <a:off x="457200" y="1737360"/>
            <a:ext cx="8229600" cy="914400"/>
          </a:xfrm>
          <a:prstGeom prst="rect">
            <a:avLst/>
          </a:prstGeom>
          <a:solidFill>
            <a:srgbClr val="FFF3CD"/>
          </a:solidFill>
          <a:ln>
            <a:solidFill>
              <a:srgbClr val="85640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1783080"/>
            <a:ext cx="8046720" cy="822960"/>
          </a:xfrm>
          <a:prstGeom prst="rect">
            <a:avLst/>
          </a:prstGeom>
          <a:noFill/>
        </p:spPr>
        <p:txBody>
          <a:bodyPr wrap="square">
            <a:spAutoFit/>
          </a:bodyPr>
          <a:lstStyle/>
          <a:p>
            <a:pPr>
              <a:defRPr sz="1300" b="1">
                <a:solidFill>
                  <a:srgbClr val="1A1A2E"/>
                </a:solidFill>
              </a:defRPr>
            </a:pPr>
            <a:r>
              <a:t>44% of workers' skills will be disrupted in the next five years (WEF 2023)</a:t>
            </a:r>
          </a:p>
          <a:p>
            <a:pPr>
              <a:defRPr sz="1200">
                <a:solidFill>
                  <a:srgbClr val="1A1A2E"/>
                </a:solidFill>
              </a:defRPr>
            </a:pPr>
            <a:r>
              <a:t>Green skills are among the fastest-growing skill requirements globally</a:t>
            </a:r>
          </a:p>
        </p:txBody>
      </p:sp>
      <p:sp>
        <p:nvSpPr>
          <p:cNvPr id="9" name="Rectangle 8"/>
          <p:cNvSpPr/>
          <p:nvPr/>
        </p:nvSpPr>
        <p:spPr>
          <a:xfrm>
            <a:off x="457200" y="2834640"/>
            <a:ext cx="4114800" cy="2377440"/>
          </a:xfrm>
          <a:prstGeom prst="rect">
            <a:avLst/>
          </a:prstGeom>
          <a:solidFill>
            <a:srgbClr val="E8F5E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880360"/>
            <a:ext cx="4114800" cy="365760"/>
          </a:xfrm>
          <a:prstGeom prst="rect">
            <a:avLst/>
          </a:prstGeom>
          <a:noFill/>
        </p:spPr>
        <p:txBody>
          <a:bodyPr wrap="none">
            <a:spAutoFit/>
          </a:bodyPr>
          <a:lstStyle/>
          <a:p>
            <a:pPr algn="ctr">
              <a:defRPr sz="1400" b="1">
                <a:solidFill>
                  <a:srgbClr val="155724"/>
                </a:solidFill>
              </a:defRPr>
            </a:pPr>
            <a:r>
              <a:t>For HEIs</a:t>
            </a:r>
          </a:p>
        </p:txBody>
      </p:sp>
      <p:sp>
        <p:nvSpPr>
          <p:cNvPr id="11" name="TextBox 10"/>
          <p:cNvSpPr txBox="1"/>
          <p:nvPr/>
        </p:nvSpPr>
        <p:spPr>
          <a:xfrm>
            <a:off x="548640" y="3291840"/>
            <a:ext cx="3931920" cy="1828800"/>
          </a:xfrm>
          <a:prstGeom prst="rect">
            <a:avLst/>
          </a:prstGeom>
          <a:noFill/>
        </p:spPr>
        <p:txBody>
          <a:bodyPr wrap="square">
            <a:spAutoFit/>
          </a:bodyPr>
          <a:lstStyle/>
          <a:p>
            <a:pPr>
              <a:defRPr sz="1100">
                <a:solidFill>
                  <a:srgbClr val="1A1A2E"/>
                </a:solidFill>
              </a:defRPr>
            </a:pPr>
            <a:r>
              <a:t>- Curriculum relevance &amp; market alignment</a:t>
            </a:r>
          </a:p>
          <a:p>
            <a:pPr>
              <a:defRPr sz="1100">
                <a:solidFill>
                  <a:srgbClr val="1A1A2E"/>
                </a:solidFill>
              </a:defRPr>
            </a:pPr>
            <a:r>
              <a:t>- Access to real-world case studies</a:t>
            </a:r>
          </a:p>
          <a:p>
            <a:pPr>
              <a:defRPr sz="1100">
                <a:solidFill>
                  <a:srgbClr val="1A1A2E"/>
                </a:solidFill>
              </a:defRPr>
            </a:pPr>
            <a:r>
              <a:t>- Industry mentors &amp; guest speakers</a:t>
            </a:r>
          </a:p>
          <a:p>
            <a:pPr>
              <a:defRPr sz="1100">
                <a:solidFill>
                  <a:srgbClr val="1A1A2E"/>
                </a:solidFill>
              </a:defRPr>
            </a:pPr>
            <a:r>
              <a:t>- Internship &amp; employment pathways</a:t>
            </a:r>
          </a:p>
        </p:txBody>
      </p:sp>
      <p:sp>
        <p:nvSpPr>
          <p:cNvPr id="12" name="Rectangle 11"/>
          <p:cNvSpPr/>
          <p:nvPr/>
        </p:nvSpPr>
        <p:spPr>
          <a:xfrm>
            <a:off x="4754880" y="2834640"/>
            <a:ext cx="4114800" cy="2377440"/>
          </a:xfrm>
          <a:prstGeom prst="rect">
            <a:avLst/>
          </a:prstGeom>
          <a:solidFill>
            <a:srgbClr val="E0E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754880" y="2880360"/>
            <a:ext cx="4114800" cy="365760"/>
          </a:xfrm>
          <a:prstGeom prst="rect">
            <a:avLst/>
          </a:prstGeom>
          <a:noFill/>
        </p:spPr>
        <p:txBody>
          <a:bodyPr wrap="none">
            <a:spAutoFit/>
          </a:bodyPr>
          <a:lstStyle/>
          <a:p>
            <a:pPr algn="ctr">
              <a:defRPr sz="1400" b="1">
                <a:solidFill>
                  <a:srgbClr val="0066CC"/>
                </a:solidFill>
              </a:defRPr>
            </a:pPr>
            <a:r>
              <a:t>For Industry</a:t>
            </a:r>
          </a:p>
        </p:txBody>
      </p:sp>
      <p:sp>
        <p:nvSpPr>
          <p:cNvPr id="14" name="TextBox 13"/>
          <p:cNvSpPr txBox="1"/>
          <p:nvPr/>
        </p:nvSpPr>
        <p:spPr>
          <a:xfrm>
            <a:off x="4846320" y="3291840"/>
            <a:ext cx="3931920" cy="1828800"/>
          </a:xfrm>
          <a:prstGeom prst="rect">
            <a:avLst/>
          </a:prstGeom>
          <a:noFill/>
        </p:spPr>
        <p:txBody>
          <a:bodyPr wrap="square">
            <a:spAutoFit/>
          </a:bodyPr>
          <a:lstStyle/>
          <a:p>
            <a:pPr>
              <a:defRPr sz="1100">
                <a:solidFill>
                  <a:srgbClr val="1A1A2E"/>
                </a:solidFill>
              </a:defRPr>
            </a:pPr>
            <a:r>
              <a:t>- Talent pipeline development</a:t>
            </a:r>
          </a:p>
          <a:p>
            <a:pPr>
              <a:defRPr sz="1100">
                <a:solidFill>
                  <a:srgbClr val="1A1A2E"/>
                </a:solidFill>
              </a:defRPr>
            </a:pPr>
            <a:r>
              <a:t>- Research collaboration opportunities</a:t>
            </a:r>
          </a:p>
          <a:p>
            <a:pPr>
              <a:defRPr sz="1100">
                <a:solidFill>
                  <a:srgbClr val="1A1A2E"/>
                </a:solidFill>
              </a:defRPr>
            </a:pPr>
            <a:r>
              <a:t>- Brand positioning in ESG space</a:t>
            </a:r>
          </a:p>
          <a:p>
            <a:pPr>
              <a:defRPr sz="1100">
                <a:solidFill>
                  <a:srgbClr val="1A1A2E"/>
                </a:solidFill>
              </a:defRPr>
            </a:pPr>
            <a:r>
              <a:t>- CPD &amp; upskilling for employees</a:t>
            </a:r>
          </a:p>
        </p:txBody>
      </p:sp>
      <p:sp>
        <p:nvSpPr>
          <p:cNvPr id="15" name="TextBox 14"/>
          <p:cNvSpPr txBox="1"/>
          <p:nvPr/>
        </p:nvSpPr>
        <p:spPr>
          <a:xfrm>
            <a:off x="274320" y="5394960"/>
            <a:ext cx="859536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2"/>
              </a:rPr>
              <a:t>WEF Future of Jobs 2023</a:t>
            </a:r>
            <a:r>
              <a:rPr sz="900" i="1">
                <a:solidFill>
                  <a:srgbClr val="666666"/>
                </a:solidFill>
              </a:rPr>
              <a:t> | </a:t>
            </a:r>
            <a:r>
              <a:rPr sz="900" i="1" u="sng">
                <a:solidFill>
                  <a:srgbClr val="0066CC"/>
                </a:solidFill>
                <a:hlinkClick r:id="rId3"/>
              </a:rPr>
              <a:t>OECD Skills &amp; Work</a:t>
            </a:r>
          </a:p>
        </p:txBody>
      </p:sp>
      <p:sp>
        <p:nvSpPr>
          <p:cNvPr id="16" name="TextBox 15"/>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17" name="Picture 16" descr="temp_left_logo.png"/>
          <p:cNvPicPr>
            <a:picLocks noChangeAspect="1"/>
          </p:cNvPicPr>
          <p:nvPr/>
        </p:nvPicPr>
        <p:blipFill>
          <a:blip r:embed="rId4"/>
          <a:stretch>
            <a:fillRect/>
          </a:stretch>
        </p:blipFill>
        <p:spPr>
          <a:xfrm>
            <a:off x="91440" y="6336792"/>
            <a:ext cx="2194560" cy="457200"/>
          </a:xfrm>
          <a:prstGeom prst="rect">
            <a:avLst/>
          </a:prstGeom>
        </p:spPr>
      </p:pic>
      <p:sp>
        <p:nvSpPr>
          <p:cNvPr id="18" name="TextBox 17"/>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19" name="Picture 18" descr="temp_right_logo.jpg"/>
          <p:cNvPicPr>
            <a:picLocks noChangeAspect="1"/>
          </p:cNvPicPr>
          <p:nvPr/>
        </p:nvPicPr>
        <p:blipFill>
          <a:blip r:embed="rId5"/>
          <a:stretch>
            <a:fillRect/>
          </a:stretch>
        </p:blipFill>
        <p:spPr>
          <a:xfrm>
            <a:off x="10981944" y="6446520"/>
            <a:ext cx="786384" cy="310896"/>
          </a:xfrm>
          <a:prstGeom prst="rect">
            <a:avLst/>
          </a:prstGeom>
        </p:spPr>
      </p:pic>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3 of 8</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Partnership Models</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Options for HEI-Industry Collaboration</a:t>
            </a:r>
          </a:p>
        </p:txBody>
      </p:sp>
      <p:sp>
        <p:nvSpPr>
          <p:cNvPr id="6" name="Rectangle 5"/>
          <p:cNvSpPr/>
          <p:nvPr/>
        </p:nvSpPr>
        <p:spPr>
          <a:xfrm>
            <a:off x="457200" y="1371600"/>
            <a:ext cx="4114800" cy="128016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1463040"/>
            <a:ext cx="3931920" cy="320040"/>
          </a:xfrm>
          <a:prstGeom prst="rect">
            <a:avLst/>
          </a:prstGeom>
          <a:noFill/>
        </p:spPr>
        <p:txBody>
          <a:bodyPr wrap="none">
            <a:spAutoFit/>
          </a:bodyPr>
          <a:lstStyle/>
          <a:p>
            <a:pPr>
              <a:defRPr sz="1200" b="1">
                <a:solidFill>
                  <a:srgbClr val="C1272D"/>
                </a:solidFill>
              </a:defRPr>
            </a:pPr>
            <a:r>
              <a:t>MoU / Strategic Partnerships</a:t>
            </a:r>
          </a:p>
        </p:txBody>
      </p:sp>
      <p:sp>
        <p:nvSpPr>
          <p:cNvPr id="8" name="TextBox 7"/>
          <p:cNvSpPr txBox="1"/>
          <p:nvPr/>
        </p:nvSpPr>
        <p:spPr>
          <a:xfrm>
            <a:off x="548640" y="1828800"/>
            <a:ext cx="3931920" cy="457200"/>
          </a:xfrm>
          <a:prstGeom prst="rect">
            <a:avLst/>
          </a:prstGeom>
          <a:noFill/>
        </p:spPr>
        <p:txBody>
          <a:bodyPr wrap="square">
            <a:spAutoFit/>
          </a:bodyPr>
          <a:lstStyle/>
          <a:p>
            <a:pPr>
              <a:defRPr sz="1000">
                <a:solidFill>
                  <a:srgbClr val="1A1A2E"/>
                </a:solidFill>
              </a:defRPr>
            </a:pPr>
            <a:r>
              <a:t>Formal agreements for ongoing collaboration</a:t>
            </a:r>
          </a:p>
        </p:txBody>
      </p:sp>
      <p:sp>
        <p:nvSpPr>
          <p:cNvPr id="9" name="TextBox 8"/>
          <p:cNvSpPr txBox="1"/>
          <p:nvPr/>
        </p:nvSpPr>
        <p:spPr>
          <a:xfrm>
            <a:off x="548640" y="2286000"/>
            <a:ext cx="3931920" cy="274320"/>
          </a:xfrm>
          <a:prstGeom prst="rect">
            <a:avLst/>
          </a:prstGeom>
          <a:noFill/>
        </p:spPr>
        <p:txBody>
          <a:bodyPr wrap="none">
            <a:spAutoFit/>
          </a:bodyPr>
          <a:lstStyle/>
          <a:p>
            <a:pPr>
              <a:defRPr sz="900" i="1">
                <a:solidFill>
                  <a:srgbClr val="666666"/>
                </a:solidFill>
              </a:defRPr>
            </a:pPr>
            <a:r>
              <a:t>Duration: Long-term</a:t>
            </a:r>
          </a:p>
        </p:txBody>
      </p:sp>
      <p:sp>
        <p:nvSpPr>
          <p:cNvPr id="10" name="Rectangle 9"/>
          <p:cNvSpPr/>
          <p:nvPr/>
        </p:nvSpPr>
        <p:spPr>
          <a:xfrm>
            <a:off x="4754880" y="1371600"/>
            <a:ext cx="4114800" cy="128016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846320" y="1463040"/>
            <a:ext cx="3931920" cy="320040"/>
          </a:xfrm>
          <a:prstGeom prst="rect">
            <a:avLst/>
          </a:prstGeom>
          <a:noFill/>
        </p:spPr>
        <p:txBody>
          <a:bodyPr wrap="none">
            <a:spAutoFit/>
          </a:bodyPr>
          <a:lstStyle/>
          <a:p>
            <a:pPr>
              <a:defRPr sz="1200" b="1">
                <a:solidFill>
                  <a:srgbClr val="C1272D"/>
                </a:solidFill>
              </a:defRPr>
            </a:pPr>
            <a:r>
              <a:t>Industry Advisory Boards</a:t>
            </a:r>
          </a:p>
        </p:txBody>
      </p:sp>
      <p:sp>
        <p:nvSpPr>
          <p:cNvPr id="12" name="TextBox 11"/>
          <p:cNvSpPr txBox="1"/>
          <p:nvPr/>
        </p:nvSpPr>
        <p:spPr>
          <a:xfrm>
            <a:off x="4846320" y="1828800"/>
            <a:ext cx="3931920" cy="457200"/>
          </a:xfrm>
          <a:prstGeom prst="rect">
            <a:avLst/>
          </a:prstGeom>
          <a:noFill/>
        </p:spPr>
        <p:txBody>
          <a:bodyPr wrap="square">
            <a:spAutoFit/>
          </a:bodyPr>
          <a:lstStyle/>
          <a:p>
            <a:pPr>
              <a:defRPr sz="1000">
                <a:solidFill>
                  <a:srgbClr val="1A1A2E"/>
                </a:solidFill>
              </a:defRPr>
            </a:pPr>
            <a:r>
              <a:t>Industry experts guide curriculum development</a:t>
            </a:r>
          </a:p>
        </p:txBody>
      </p:sp>
      <p:sp>
        <p:nvSpPr>
          <p:cNvPr id="13" name="TextBox 12"/>
          <p:cNvSpPr txBox="1"/>
          <p:nvPr/>
        </p:nvSpPr>
        <p:spPr>
          <a:xfrm>
            <a:off x="4846320" y="2286000"/>
            <a:ext cx="3931920" cy="274320"/>
          </a:xfrm>
          <a:prstGeom prst="rect">
            <a:avLst/>
          </a:prstGeom>
          <a:noFill/>
        </p:spPr>
        <p:txBody>
          <a:bodyPr wrap="none">
            <a:spAutoFit/>
          </a:bodyPr>
          <a:lstStyle/>
          <a:p>
            <a:pPr>
              <a:defRPr sz="900" i="1">
                <a:solidFill>
                  <a:srgbClr val="666666"/>
                </a:solidFill>
              </a:defRPr>
            </a:pPr>
            <a:r>
              <a:t>Duration: Medium-term</a:t>
            </a:r>
          </a:p>
        </p:txBody>
      </p:sp>
      <p:sp>
        <p:nvSpPr>
          <p:cNvPr id="14" name="Rectangle 13"/>
          <p:cNvSpPr/>
          <p:nvPr/>
        </p:nvSpPr>
        <p:spPr>
          <a:xfrm>
            <a:off x="457200" y="2834640"/>
            <a:ext cx="4114800" cy="128016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548640" y="2926080"/>
            <a:ext cx="3931920" cy="320040"/>
          </a:xfrm>
          <a:prstGeom prst="rect">
            <a:avLst/>
          </a:prstGeom>
          <a:noFill/>
        </p:spPr>
        <p:txBody>
          <a:bodyPr wrap="none">
            <a:spAutoFit/>
          </a:bodyPr>
          <a:lstStyle/>
          <a:p>
            <a:pPr>
              <a:defRPr sz="1200" b="1">
                <a:solidFill>
                  <a:srgbClr val="C1272D"/>
                </a:solidFill>
              </a:defRPr>
            </a:pPr>
            <a:r>
              <a:t>Guest Lectures &amp; Workshops</a:t>
            </a:r>
          </a:p>
        </p:txBody>
      </p:sp>
      <p:sp>
        <p:nvSpPr>
          <p:cNvPr id="16" name="TextBox 15"/>
          <p:cNvSpPr txBox="1"/>
          <p:nvPr/>
        </p:nvSpPr>
        <p:spPr>
          <a:xfrm>
            <a:off x="548640" y="3291840"/>
            <a:ext cx="3931920" cy="457200"/>
          </a:xfrm>
          <a:prstGeom prst="rect">
            <a:avLst/>
          </a:prstGeom>
          <a:noFill/>
        </p:spPr>
        <p:txBody>
          <a:bodyPr wrap="square">
            <a:spAutoFit/>
          </a:bodyPr>
          <a:lstStyle/>
          <a:p>
            <a:pPr>
              <a:defRPr sz="1000">
                <a:solidFill>
                  <a:srgbClr val="1A1A2E"/>
                </a:solidFill>
              </a:defRPr>
            </a:pPr>
            <a:r>
              <a:t>Practitioners share real-world insights</a:t>
            </a:r>
          </a:p>
        </p:txBody>
      </p:sp>
      <p:sp>
        <p:nvSpPr>
          <p:cNvPr id="17" name="TextBox 16"/>
          <p:cNvSpPr txBox="1"/>
          <p:nvPr/>
        </p:nvSpPr>
        <p:spPr>
          <a:xfrm>
            <a:off x="548640" y="3749039"/>
            <a:ext cx="3931920" cy="274320"/>
          </a:xfrm>
          <a:prstGeom prst="rect">
            <a:avLst/>
          </a:prstGeom>
          <a:noFill/>
        </p:spPr>
        <p:txBody>
          <a:bodyPr wrap="none">
            <a:spAutoFit/>
          </a:bodyPr>
          <a:lstStyle/>
          <a:p>
            <a:pPr>
              <a:defRPr sz="900" i="1">
                <a:solidFill>
                  <a:srgbClr val="666666"/>
                </a:solidFill>
              </a:defRPr>
            </a:pPr>
            <a:r>
              <a:t>Duration: Ad-hoc</a:t>
            </a:r>
          </a:p>
        </p:txBody>
      </p:sp>
      <p:sp>
        <p:nvSpPr>
          <p:cNvPr id="18" name="Rectangle 17"/>
          <p:cNvSpPr/>
          <p:nvPr/>
        </p:nvSpPr>
        <p:spPr>
          <a:xfrm>
            <a:off x="4754880" y="2834640"/>
            <a:ext cx="4114800" cy="128016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846320" y="2926080"/>
            <a:ext cx="3931920" cy="320040"/>
          </a:xfrm>
          <a:prstGeom prst="rect">
            <a:avLst/>
          </a:prstGeom>
          <a:noFill/>
        </p:spPr>
        <p:txBody>
          <a:bodyPr wrap="none">
            <a:spAutoFit/>
          </a:bodyPr>
          <a:lstStyle/>
          <a:p>
            <a:pPr>
              <a:defRPr sz="1200" b="1">
                <a:solidFill>
                  <a:srgbClr val="C1272D"/>
                </a:solidFill>
              </a:defRPr>
            </a:pPr>
            <a:r>
              <a:t>Internships &amp; Capstone Projects</a:t>
            </a:r>
          </a:p>
        </p:txBody>
      </p:sp>
      <p:sp>
        <p:nvSpPr>
          <p:cNvPr id="20" name="TextBox 19"/>
          <p:cNvSpPr txBox="1"/>
          <p:nvPr/>
        </p:nvSpPr>
        <p:spPr>
          <a:xfrm>
            <a:off x="4846320" y="3291840"/>
            <a:ext cx="3931920" cy="457200"/>
          </a:xfrm>
          <a:prstGeom prst="rect">
            <a:avLst/>
          </a:prstGeom>
          <a:noFill/>
        </p:spPr>
        <p:txBody>
          <a:bodyPr wrap="square">
            <a:spAutoFit/>
          </a:bodyPr>
          <a:lstStyle/>
          <a:p>
            <a:pPr>
              <a:defRPr sz="1000">
                <a:solidFill>
                  <a:srgbClr val="1A1A2E"/>
                </a:solidFill>
              </a:defRPr>
            </a:pPr>
            <a:r>
              <a:t>Students work on industry challenges</a:t>
            </a:r>
          </a:p>
        </p:txBody>
      </p:sp>
      <p:sp>
        <p:nvSpPr>
          <p:cNvPr id="21" name="TextBox 20"/>
          <p:cNvSpPr txBox="1"/>
          <p:nvPr/>
        </p:nvSpPr>
        <p:spPr>
          <a:xfrm>
            <a:off x="4846320" y="3749039"/>
            <a:ext cx="3931920" cy="274320"/>
          </a:xfrm>
          <a:prstGeom prst="rect">
            <a:avLst/>
          </a:prstGeom>
          <a:noFill/>
        </p:spPr>
        <p:txBody>
          <a:bodyPr wrap="none">
            <a:spAutoFit/>
          </a:bodyPr>
          <a:lstStyle/>
          <a:p>
            <a:pPr>
              <a:defRPr sz="900" i="1">
                <a:solidFill>
                  <a:srgbClr val="666666"/>
                </a:solidFill>
              </a:defRPr>
            </a:pPr>
            <a:r>
              <a:t>Duration: Per cohort</a:t>
            </a:r>
          </a:p>
        </p:txBody>
      </p:sp>
      <p:sp>
        <p:nvSpPr>
          <p:cNvPr id="22" name="Rectangle 21"/>
          <p:cNvSpPr/>
          <p:nvPr/>
        </p:nvSpPr>
        <p:spPr>
          <a:xfrm>
            <a:off x="457200" y="4297680"/>
            <a:ext cx="4114800" cy="128016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548640" y="4389120"/>
            <a:ext cx="3931920" cy="320040"/>
          </a:xfrm>
          <a:prstGeom prst="rect">
            <a:avLst/>
          </a:prstGeom>
          <a:noFill/>
        </p:spPr>
        <p:txBody>
          <a:bodyPr wrap="none">
            <a:spAutoFit/>
          </a:bodyPr>
          <a:lstStyle/>
          <a:p>
            <a:pPr>
              <a:defRPr sz="1200" b="1">
                <a:solidFill>
                  <a:srgbClr val="C1272D"/>
                </a:solidFill>
              </a:defRPr>
            </a:pPr>
            <a:r>
              <a:t>Co-developed Curriculum</a:t>
            </a:r>
          </a:p>
        </p:txBody>
      </p:sp>
      <p:sp>
        <p:nvSpPr>
          <p:cNvPr id="24" name="TextBox 23"/>
          <p:cNvSpPr txBox="1"/>
          <p:nvPr/>
        </p:nvSpPr>
        <p:spPr>
          <a:xfrm>
            <a:off x="548640" y="4754880"/>
            <a:ext cx="3931920" cy="457200"/>
          </a:xfrm>
          <a:prstGeom prst="rect">
            <a:avLst/>
          </a:prstGeom>
          <a:noFill/>
        </p:spPr>
        <p:txBody>
          <a:bodyPr wrap="square">
            <a:spAutoFit/>
          </a:bodyPr>
          <a:lstStyle/>
          <a:p>
            <a:pPr>
              <a:defRPr sz="1000">
                <a:solidFill>
                  <a:srgbClr val="1A1A2E"/>
                </a:solidFill>
              </a:defRPr>
            </a:pPr>
            <a:r>
              <a:t>Joint design of learning materials</a:t>
            </a:r>
          </a:p>
        </p:txBody>
      </p:sp>
      <p:sp>
        <p:nvSpPr>
          <p:cNvPr id="25" name="TextBox 24"/>
          <p:cNvSpPr txBox="1"/>
          <p:nvPr/>
        </p:nvSpPr>
        <p:spPr>
          <a:xfrm>
            <a:off x="548640" y="5212080"/>
            <a:ext cx="3931920" cy="274320"/>
          </a:xfrm>
          <a:prstGeom prst="rect">
            <a:avLst/>
          </a:prstGeom>
          <a:noFill/>
        </p:spPr>
        <p:txBody>
          <a:bodyPr wrap="none">
            <a:spAutoFit/>
          </a:bodyPr>
          <a:lstStyle/>
          <a:p>
            <a:pPr>
              <a:defRPr sz="900" i="1">
                <a:solidFill>
                  <a:srgbClr val="666666"/>
                </a:solidFill>
              </a:defRPr>
            </a:pPr>
            <a:r>
              <a:t>Duration: Project-based</a:t>
            </a:r>
          </a:p>
        </p:txBody>
      </p:sp>
      <p:sp>
        <p:nvSpPr>
          <p:cNvPr id="26" name="Rectangle 25"/>
          <p:cNvSpPr/>
          <p:nvPr/>
        </p:nvSpPr>
        <p:spPr>
          <a:xfrm>
            <a:off x="4754880" y="4297680"/>
            <a:ext cx="4114800" cy="128016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4846320" y="4389120"/>
            <a:ext cx="3931920" cy="320040"/>
          </a:xfrm>
          <a:prstGeom prst="rect">
            <a:avLst/>
          </a:prstGeom>
          <a:noFill/>
        </p:spPr>
        <p:txBody>
          <a:bodyPr wrap="none">
            <a:spAutoFit/>
          </a:bodyPr>
          <a:lstStyle/>
          <a:p>
            <a:pPr>
              <a:defRPr sz="1200" b="1">
                <a:solidFill>
                  <a:srgbClr val="C1272D"/>
                </a:solidFill>
              </a:defRPr>
            </a:pPr>
            <a:r>
              <a:t>Research Collaboration</a:t>
            </a:r>
          </a:p>
        </p:txBody>
      </p:sp>
      <p:sp>
        <p:nvSpPr>
          <p:cNvPr id="28" name="TextBox 27"/>
          <p:cNvSpPr txBox="1"/>
          <p:nvPr/>
        </p:nvSpPr>
        <p:spPr>
          <a:xfrm>
            <a:off x="4846320" y="4754880"/>
            <a:ext cx="3931920" cy="457200"/>
          </a:xfrm>
          <a:prstGeom prst="rect">
            <a:avLst/>
          </a:prstGeom>
          <a:noFill/>
        </p:spPr>
        <p:txBody>
          <a:bodyPr wrap="square">
            <a:spAutoFit/>
          </a:bodyPr>
          <a:lstStyle/>
          <a:p>
            <a:pPr>
              <a:defRPr sz="1000">
                <a:solidFill>
                  <a:srgbClr val="1A1A2E"/>
                </a:solidFill>
              </a:defRPr>
            </a:pPr>
            <a:r>
              <a:t>Applied research on industry problems</a:t>
            </a:r>
          </a:p>
        </p:txBody>
      </p:sp>
      <p:sp>
        <p:nvSpPr>
          <p:cNvPr id="29" name="TextBox 28"/>
          <p:cNvSpPr txBox="1"/>
          <p:nvPr/>
        </p:nvSpPr>
        <p:spPr>
          <a:xfrm>
            <a:off x="4846320" y="5212080"/>
            <a:ext cx="3931920" cy="274320"/>
          </a:xfrm>
          <a:prstGeom prst="rect">
            <a:avLst/>
          </a:prstGeom>
          <a:noFill/>
        </p:spPr>
        <p:txBody>
          <a:bodyPr wrap="none">
            <a:spAutoFit/>
          </a:bodyPr>
          <a:lstStyle/>
          <a:p>
            <a:pPr>
              <a:defRPr sz="900" i="1">
                <a:solidFill>
                  <a:srgbClr val="666666"/>
                </a:solidFill>
              </a:defRPr>
            </a:pPr>
            <a:r>
              <a:t>Duration: Grant-based</a:t>
            </a:r>
          </a:p>
        </p:txBody>
      </p:sp>
      <p:sp>
        <p:nvSpPr>
          <p:cNvPr id="30" name="TextBox 29"/>
          <p:cNvSpPr txBox="1"/>
          <p:nvPr/>
        </p:nvSpPr>
        <p:spPr>
          <a:xfrm>
            <a:off x="274320" y="5852160"/>
            <a:ext cx="859536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2"/>
              </a:rPr>
              <a:t>EU HEI-Business Partnerships</a:t>
            </a:r>
            <a:r>
              <a:rPr sz="900" i="1">
                <a:solidFill>
                  <a:srgbClr val="666666"/>
                </a:solidFill>
              </a:rPr>
              <a:t> | </a:t>
            </a:r>
            <a:r>
              <a:rPr sz="900" i="1" u="sng">
                <a:solidFill>
                  <a:srgbClr val="0066CC"/>
                </a:solidFill>
                <a:hlinkClick r:id="rId3"/>
              </a:rPr>
              <a:t>Erasmus+ Alliances</a:t>
            </a:r>
          </a:p>
        </p:txBody>
      </p:sp>
      <p:sp>
        <p:nvSpPr>
          <p:cNvPr id="31" name="TextBox 30"/>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32" name="Picture 31" descr="temp_left_logo.png"/>
          <p:cNvPicPr>
            <a:picLocks noChangeAspect="1"/>
          </p:cNvPicPr>
          <p:nvPr/>
        </p:nvPicPr>
        <p:blipFill>
          <a:blip r:embed="rId4"/>
          <a:stretch>
            <a:fillRect/>
          </a:stretch>
        </p:blipFill>
        <p:spPr>
          <a:xfrm>
            <a:off x="91440" y="6336792"/>
            <a:ext cx="2194560" cy="457200"/>
          </a:xfrm>
          <a:prstGeom prst="rect">
            <a:avLst/>
          </a:prstGeom>
        </p:spPr>
      </p:pic>
      <p:sp>
        <p:nvSpPr>
          <p:cNvPr id="33" name="TextBox 32"/>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34" name="Picture 33" descr="temp_right_logo.jpg"/>
          <p:cNvPicPr>
            <a:picLocks noChangeAspect="1"/>
          </p:cNvPicPr>
          <p:nvPr/>
        </p:nvPicPr>
        <p:blipFill>
          <a:blip r:embed="rId5"/>
          <a:stretch>
            <a:fillRect/>
          </a:stretch>
        </p:blipFill>
        <p:spPr>
          <a:xfrm>
            <a:off x="10981944" y="6446520"/>
            <a:ext cx="786384" cy="310896"/>
          </a:xfrm>
          <a:prstGeom prst="rect">
            <a:avLst/>
          </a:prstGeom>
        </p:spPr>
      </p:pic>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4 of 8</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Green Finance Stakeholders</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Potential Industry Partners for MC Delivery</a:t>
            </a:r>
          </a:p>
        </p:txBody>
      </p:sp>
      <p:sp>
        <p:nvSpPr>
          <p:cNvPr id="6" name="TextBox 5"/>
          <p:cNvSpPr txBox="1"/>
          <p:nvPr/>
        </p:nvSpPr>
        <p:spPr>
          <a:xfrm>
            <a:off x="274320" y="1371600"/>
            <a:ext cx="8595360" cy="320040"/>
          </a:xfrm>
          <a:prstGeom prst="rect">
            <a:avLst/>
          </a:prstGeom>
          <a:noFill/>
        </p:spPr>
        <p:txBody>
          <a:bodyPr wrap="none">
            <a:spAutoFit/>
          </a:bodyPr>
          <a:lstStyle/>
          <a:p>
            <a:pPr>
              <a:defRPr sz="1600" b="1">
                <a:solidFill>
                  <a:srgbClr val="C1272D"/>
                </a:solidFill>
              </a:defRPr>
            </a:pPr>
            <a:r>
              <a:t>Key Industry Sectors</a:t>
            </a:r>
          </a:p>
        </p:txBody>
      </p:sp>
      <p:sp>
        <p:nvSpPr>
          <p:cNvPr id="7" name="Rectangle 6"/>
          <p:cNvSpPr/>
          <p:nvPr/>
        </p:nvSpPr>
        <p:spPr>
          <a:xfrm>
            <a:off x="457200" y="1737360"/>
            <a:ext cx="4114800" cy="18288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 y="1783080"/>
            <a:ext cx="4114800" cy="320040"/>
          </a:xfrm>
          <a:prstGeom prst="rect">
            <a:avLst/>
          </a:prstGeom>
          <a:noFill/>
        </p:spPr>
        <p:txBody>
          <a:bodyPr wrap="none">
            <a:spAutoFit/>
          </a:bodyPr>
          <a:lstStyle/>
          <a:p>
            <a:pPr algn="ctr">
              <a:defRPr sz="1200" b="1">
                <a:solidFill>
                  <a:srgbClr val="C1272D"/>
                </a:solidFill>
              </a:defRPr>
            </a:pPr>
            <a:r>
              <a:t>Financial Institutions</a:t>
            </a:r>
          </a:p>
        </p:txBody>
      </p:sp>
      <p:sp>
        <p:nvSpPr>
          <p:cNvPr id="9" name="TextBox 8"/>
          <p:cNvSpPr txBox="1"/>
          <p:nvPr/>
        </p:nvSpPr>
        <p:spPr>
          <a:xfrm>
            <a:off x="548640" y="2148840"/>
            <a:ext cx="3931920" cy="1371600"/>
          </a:xfrm>
          <a:prstGeom prst="rect">
            <a:avLst/>
          </a:prstGeom>
          <a:noFill/>
        </p:spPr>
        <p:txBody>
          <a:bodyPr wrap="square">
            <a:spAutoFit/>
          </a:bodyPr>
          <a:lstStyle/>
          <a:p>
            <a:pPr>
              <a:defRPr sz="1000">
                <a:solidFill>
                  <a:srgbClr val="1A1A2E"/>
                </a:solidFill>
              </a:defRPr>
            </a:pPr>
            <a:r>
              <a:t>- Commercial banks (green lending)</a:t>
            </a:r>
          </a:p>
          <a:p>
            <a:pPr>
              <a:defRPr sz="1000">
                <a:solidFill>
                  <a:srgbClr val="1A1A2E"/>
                </a:solidFill>
              </a:defRPr>
            </a:pPr>
            <a:r>
              <a:t>- Asset managers (ESG funds)</a:t>
            </a:r>
          </a:p>
          <a:p>
            <a:pPr>
              <a:defRPr sz="1000">
                <a:solidFill>
                  <a:srgbClr val="1A1A2E"/>
                </a:solidFill>
              </a:defRPr>
            </a:pPr>
            <a:r>
              <a:t>- Insurance companies</a:t>
            </a:r>
          </a:p>
          <a:p>
            <a:pPr>
              <a:defRPr sz="1000">
                <a:solidFill>
                  <a:srgbClr val="1A1A2E"/>
                </a:solidFill>
              </a:defRPr>
            </a:pPr>
            <a:r>
              <a:t>- Development banks</a:t>
            </a:r>
          </a:p>
        </p:txBody>
      </p:sp>
      <p:sp>
        <p:nvSpPr>
          <p:cNvPr id="10" name="Rectangle 9"/>
          <p:cNvSpPr/>
          <p:nvPr/>
        </p:nvSpPr>
        <p:spPr>
          <a:xfrm>
            <a:off x="4754880" y="1737360"/>
            <a:ext cx="4114800" cy="18288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754880" y="1783080"/>
            <a:ext cx="4114800" cy="320040"/>
          </a:xfrm>
          <a:prstGeom prst="rect">
            <a:avLst/>
          </a:prstGeom>
          <a:noFill/>
        </p:spPr>
        <p:txBody>
          <a:bodyPr wrap="none">
            <a:spAutoFit/>
          </a:bodyPr>
          <a:lstStyle/>
          <a:p>
            <a:pPr algn="ctr">
              <a:defRPr sz="1200" b="1">
                <a:solidFill>
                  <a:srgbClr val="C1272D"/>
                </a:solidFill>
              </a:defRPr>
            </a:pPr>
            <a:r>
              <a:t>Corporates</a:t>
            </a:r>
          </a:p>
        </p:txBody>
      </p:sp>
      <p:sp>
        <p:nvSpPr>
          <p:cNvPr id="12" name="TextBox 11"/>
          <p:cNvSpPr txBox="1"/>
          <p:nvPr/>
        </p:nvSpPr>
        <p:spPr>
          <a:xfrm>
            <a:off x="4846320" y="2148840"/>
            <a:ext cx="3931920" cy="1371600"/>
          </a:xfrm>
          <a:prstGeom prst="rect">
            <a:avLst/>
          </a:prstGeom>
          <a:noFill/>
        </p:spPr>
        <p:txBody>
          <a:bodyPr wrap="square">
            <a:spAutoFit/>
          </a:bodyPr>
          <a:lstStyle/>
          <a:p>
            <a:pPr>
              <a:defRPr sz="1000">
                <a:solidFill>
                  <a:srgbClr val="1A1A2E"/>
                </a:solidFill>
              </a:defRPr>
            </a:pPr>
            <a:r>
              <a:t>- Energy &amp; utilities</a:t>
            </a:r>
          </a:p>
          <a:p>
            <a:pPr>
              <a:defRPr sz="1000">
                <a:solidFill>
                  <a:srgbClr val="1A1A2E"/>
                </a:solidFill>
              </a:defRPr>
            </a:pPr>
            <a:r>
              <a:t>- Real estate developers</a:t>
            </a:r>
          </a:p>
          <a:p>
            <a:pPr>
              <a:defRPr sz="1000">
                <a:solidFill>
                  <a:srgbClr val="1A1A2E"/>
                </a:solidFill>
              </a:defRPr>
            </a:pPr>
            <a:r>
              <a:t>- Manufacturing (supply chain)</a:t>
            </a:r>
          </a:p>
          <a:p>
            <a:pPr>
              <a:defRPr sz="1000">
                <a:solidFill>
                  <a:srgbClr val="1A1A2E"/>
                </a:solidFill>
              </a:defRPr>
            </a:pPr>
            <a:r>
              <a:t>- Agriculture &amp; forestry</a:t>
            </a:r>
          </a:p>
        </p:txBody>
      </p:sp>
      <p:sp>
        <p:nvSpPr>
          <p:cNvPr id="13" name="Rectangle 12"/>
          <p:cNvSpPr/>
          <p:nvPr/>
        </p:nvSpPr>
        <p:spPr>
          <a:xfrm>
            <a:off x="457200" y="3749039"/>
            <a:ext cx="4114800" cy="18288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 y="3794759"/>
            <a:ext cx="4114800" cy="320040"/>
          </a:xfrm>
          <a:prstGeom prst="rect">
            <a:avLst/>
          </a:prstGeom>
          <a:noFill/>
        </p:spPr>
        <p:txBody>
          <a:bodyPr wrap="none">
            <a:spAutoFit/>
          </a:bodyPr>
          <a:lstStyle/>
          <a:p>
            <a:pPr algn="ctr">
              <a:defRPr sz="1200" b="1">
                <a:solidFill>
                  <a:srgbClr val="C1272D"/>
                </a:solidFill>
              </a:defRPr>
            </a:pPr>
            <a:r>
              <a:t>Advisory &amp; Services</a:t>
            </a:r>
          </a:p>
        </p:txBody>
      </p:sp>
      <p:sp>
        <p:nvSpPr>
          <p:cNvPr id="15" name="TextBox 14"/>
          <p:cNvSpPr txBox="1"/>
          <p:nvPr/>
        </p:nvSpPr>
        <p:spPr>
          <a:xfrm>
            <a:off x="548640" y="4160520"/>
            <a:ext cx="3931920" cy="1371600"/>
          </a:xfrm>
          <a:prstGeom prst="rect">
            <a:avLst/>
          </a:prstGeom>
          <a:noFill/>
        </p:spPr>
        <p:txBody>
          <a:bodyPr wrap="square">
            <a:spAutoFit/>
          </a:bodyPr>
          <a:lstStyle/>
          <a:p>
            <a:pPr>
              <a:defRPr sz="1000">
                <a:solidFill>
                  <a:srgbClr val="1A1A2E"/>
                </a:solidFill>
              </a:defRPr>
            </a:pPr>
            <a:r>
              <a:t>- ESG rating agencies</a:t>
            </a:r>
          </a:p>
          <a:p>
            <a:pPr>
              <a:defRPr sz="1000">
                <a:solidFill>
                  <a:srgbClr val="1A1A2E"/>
                </a:solidFill>
              </a:defRPr>
            </a:pPr>
            <a:r>
              <a:t>- Sustainability consultants</a:t>
            </a:r>
          </a:p>
          <a:p>
            <a:pPr>
              <a:defRPr sz="1000">
                <a:solidFill>
                  <a:srgbClr val="1A1A2E"/>
                </a:solidFill>
              </a:defRPr>
            </a:pPr>
            <a:r>
              <a:t>- Big 4 accounting firms</a:t>
            </a:r>
          </a:p>
          <a:p>
            <a:pPr>
              <a:defRPr sz="1000">
                <a:solidFill>
                  <a:srgbClr val="1A1A2E"/>
                </a:solidFill>
              </a:defRPr>
            </a:pPr>
            <a:r>
              <a:t>- Legal firms</a:t>
            </a:r>
          </a:p>
        </p:txBody>
      </p:sp>
      <p:sp>
        <p:nvSpPr>
          <p:cNvPr id="16" name="Rectangle 15"/>
          <p:cNvSpPr/>
          <p:nvPr/>
        </p:nvSpPr>
        <p:spPr>
          <a:xfrm>
            <a:off x="4754880" y="3749039"/>
            <a:ext cx="4114800" cy="18288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754880" y="3794759"/>
            <a:ext cx="4114800" cy="320040"/>
          </a:xfrm>
          <a:prstGeom prst="rect">
            <a:avLst/>
          </a:prstGeom>
          <a:noFill/>
        </p:spPr>
        <p:txBody>
          <a:bodyPr wrap="none">
            <a:spAutoFit/>
          </a:bodyPr>
          <a:lstStyle/>
          <a:p>
            <a:pPr algn="ctr">
              <a:defRPr sz="1200" b="1">
                <a:solidFill>
                  <a:srgbClr val="C1272D"/>
                </a:solidFill>
              </a:defRPr>
            </a:pPr>
            <a:r>
              <a:t>Public Sector</a:t>
            </a:r>
          </a:p>
        </p:txBody>
      </p:sp>
      <p:sp>
        <p:nvSpPr>
          <p:cNvPr id="18" name="TextBox 17"/>
          <p:cNvSpPr txBox="1"/>
          <p:nvPr/>
        </p:nvSpPr>
        <p:spPr>
          <a:xfrm>
            <a:off x="4846320" y="4160520"/>
            <a:ext cx="3931920" cy="1371600"/>
          </a:xfrm>
          <a:prstGeom prst="rect">
            <a:avLst/>
          </a:prstGeom>
          <a:noFill/>
        </p:spPr>
        <p:txBody>
          <a:bodyPr wrap="square">
            <a:spAutoFit/>
          </a:bodyPr>
          <a:lstStyle/>
          <a:p>
            <a:pPr>
              <a:defRPr sz="1000">
                <a:solidFill>
                  <a:srgbClr val="1A1A2E"/>
                </a:solidFill>
              </a:defRPr>
            </a:pPr>
            <a:r>
              <a:t>- Central banks</a:t>
            </a:r>
          </a:p>
          <a:p>
            <a:pPr>
              <a:defRPr sz="1000">
                <a:solidFill>
                  <a:srgbClr val="1A1A2E"/>
                </a:solidFill>
              </a:defRPr>
            </a:pPr>
            <a:r>
              <a:t>- Financial regulators</a:t>
            </a:r>
          </a:p>
          <a:p>
            <a:pPr>
              <a:defRPr sz="1000">
                <a:solidFill>
                  <a:srgbClr val="1A1A2E"/>
                </a:solidFill>
              </a:defRPr>
            </a:pPr>
            <a:r>
              <a:t>- Sovereign wealth funds</a:t>
            </a:r>
          </a:p>
          <a:p>
            <a:pPr>
              <a:defRPr sz="1000">
                <a:solidFill>
                  <a:srgbClr val="1A1A2E"/>
                </a:solidFill>
              </a:defRPr>
            </a:pPr>
            <a:r>
              <a:t>- Multilateral institutions</a:t>
            </a:r>
          </a:p>
        </p:txBody>
      </p:sp>
      <p:sp>
        <p:nvSpPr>
          <p:cNvPr id="19" name="TextBox 18"/>
          <p:cNvSpPr txBox="1"/>
          <p:nvPr/>
        </p:nvSpPr>
        <p:spPr>
          <a:xfrm>
            <a:off x="274320" y="5852160"/>
            <a:ext cx="859536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2"/>
              </a:rPr>
              <a:t>GSIA</a:t>
            </a:r>
            <a:r>
              <a:rPr sz="900" i="1">
                <a:solidFill>
                  <a:srgbClr val="666666"/>
                </a:solidFill>
              </a:rPr>
              <a:t> | </a:t>
            </a:r>
            <a:r>
              <a:rPr sz="900" i="1" u="sng">
                <a:solidFill>
                  <a:srgbClr val="0066CC"/>
                </a:solidFill>
                <a:hlinkClick r:id="rId3"/>
              </a:rPr>
              <a:t>UN PRI</a:t>
            </a:r>
          </a:p>
        </p:txBody>
      </p:sp>
      <p:sp>
        <p:nvSpPr>
          <p:cNvPr id="20" name="TextBox 19"/>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21" name="Picture 20" descr="temp_left_logo.png"/>
          <p:cNvPicPr>
            <a:picLocks noChangeAspect="1"/>
          </p:cNvPicPr>
          <p:nvPr/>
        </p:nvPicPr>
        <p:blipFill>
          <a:blip r:embed="rId4"/>
          <a:stretch>
            <a:fillRect/>
          </a:stretch>
        </p:blipFill>
        <p:spPr>
          <a:xfrm>
            <a:off x="91440" y="6336792"/>
            <a:ext cx="2194560" cy="457200"/>
          </a:xfrm>
          <a:prstGeom prst="rect">
            <a:avLst/>
          </a:prstGeom>
        </p:spPr>
      </p:pic>
      <p:sp>
        <p:nvSpPr>
          <p:cNvPr id="22" name="TextBox 21"/>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23" name="Picture 22" descr="temp_right_logo.jpg"/>
          <p:cNvPicPr>
            <a:picLocks noChangeAspect="1"/>
          </p:cNvPicPr>
          <p:nvPr/>
        </p:nvPicPr>
        <p:blipFill>
          <a:blip r:embed="rId5"/>
          <a:stretch>
            <a:fillRect/>
          </a:stretch>
        </p:blipFill>
        <p:spPr>
          <a:xfrm>
            <a:off x="10981944" y="6446520"/>
            <a:ext cx="786384" cy="310896"/>
          </a:xfrm>
          <a:prstGeom prst="rect">
            <a:avLst/>
          </a:prstGeom>
        </p:spPr>
      </p:pic>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5 of 8</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Case Study: Netherlands</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HEI-Industry Partnerships in Sustainable Finance</a:t>
            </a:r>
          </a:p>
        </p:txBody>
      </p:sp>
      <p:sp>
        <p:nvSpPr>
          <p:cNvPr id="6" name="TextBox 5"/>
          <p:cNvSpPr txBox="1"/>
          <p:nvPr/>
        </p:nvSpPr>
        <p:spPr>
          <a:xfrm>
            <a:off x="274320" y="1371600"/>
            <a:ext cx="8595360" cy="320040"/>
          </a:xfrm>
          <a:prstGeom prst="rect">
            <a:avLst/>
          </a:prstGeom>
          <a:noFill/>
        </p:spPr>
        <p:txBody>
          <a:bodyPr wrap="none">
            <a:spAutoFit/>
          </a:bodyPr>
          <a:lstStyle/>
          <a:p>
            <a:pPr>
              <a:defRPr sz="1600" b="1">
                <a:solidFill>
                  <a:srgbClr val="C1272D"/>
                </a:solidFill>
              </a:defRPr>
            </a:pPr>
            <a:r>
              <a:t>University of Twente Approach</a:t>
            </a:r>
          </a:p>
        </p:txBody>
      </p:sp>
      <p:sp>
        <p:nvSpPr>
          <p:cNvPr id="7" name="Rectangle 6"/>
          <p:cNvSpPr/>
          <p:nvPr/>
        </p:nvSpPr>
        <p:spPr>
          <a:xfrm>
            <a:off x="457200" y="1737360"/>
            <a:ext cx="8229600" cy="1645920"/>
          </a:xfrm>
          <a:prstGeom prst="rect">
            <a:avLst/>
          </a:prstGeom>
          <a:solidFill>
            <a:srgbClr val="E8F5E9"/>
          </a:solidFill>
          <a:ln>
            <a:solidFill>
              <a:srgbClr val="15572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1783080"/>
            <a:ext cx="8046720" cy="1554480"/>
          </a:xfrm>
          <a:prstGeom prst="rect">
            <a:avLst/>
          </a:prstGeom>
          <a:noFill/>
        </p:spPr>
        <p:txBody>
          <a:bodyPr wrap="square">
            <a:spAutoFit/>
          </a:bodyPr>
          <a:lstStyle/>
          <a:p>
            <a:pPr>
              <a:defRPr sz="1100">
                <a:solidFill>
                  <a:srgbClr val="1A1A2E"/>
                </a:solidFill>
              </a:defRPr>
            </a:pPr>
            <a:r>
              <a:t>- Strategic Partnership Program: Long-term relationships with ~15 core industry partners</a:t>
            </a:r>
          </a:p>
          <a:p>
            <a:pPr>
              <a:defRPr sz="1100">
                <a:solidFill>
                  <a:srgbClr val="1A1A2E"/>
                </a:solidFill>
              </a:defRPr>
            </a:pPr>
            <a:r>
              <a:t>- Industry Advisory Board: External experts review curriculum annually</a:t>
            </a:r>
          </a:p>
          <a:p>
            <a:pPr>
              <a:defRPr sz="1100">
                <a:solidFill>
                  <a:srgbClr val="1A1A2E"/>
                </a:solidFill>
              </a:defRPr>
            </a:pPr>
            <a:r>
              <a:t>- Capstone Projects: Final year students work on real industry challenges</a:t>
            </a:r>
          </a:p>
          <a:p>
            <a:pPr>
              <a:defRPr sz="1100">
                <a:solidFill>
                  <a:srgbClr val="1A1A2E"/>
                </a:solidFill>
              </a:defRPr>
            </a:pPr>
            <a:r>
              <a:t>- Guest Lecture Series: Practitioners from ING, Rabobank, pension funds</a:t>
            </a:r>
          </a:p>
          <a:p>
            <a:pPr>
              <a:defRPr sz="1100">
                <a:solidFill>
                  <a:srgbClr val="1A1A2E"/>
                </a:solidFill>
              </a:defRPr>
            </a:pPr>
            <a:r>
              <a:t>- Joint Research: Collaboration on applied sustainability research</a:t>
            </a:r>
          </a:p>
        </p:txBody>
      </p:sp>
      <p:sp>
        <p:nvSpPr>
          <p:cNvPr id="9" name="TextBox 8"/>
          <p:cNvSpPr txBox="1"/>
          <p:nvPr/>
        </p:nvSpPr>
        <p:spPr>
          <a:xfrm>
            <a:off x="274320" y="3657600"/>
            <a:ext cx="8595360" cy="320040"/>
          </a:xfrm>
          <a:prstGeom prst="rect">
            <a:avLst/>
          </a:prstGeom>
          <a:noFill/>
        </p:spPr>
        <p:txBody>
          <a:bodyPr wrap="none">
            <a:spAutoFit/>
          </a:bodyPr>
          <a:lstStyle/>
          <a:p>
            <a:pPr>
              <a:defRPr sz="1600" b="1">
                <a:solidFill>
                  <a:srgbClr val="C1272D"/>
                </a:solidFill>
              </a:defRPr>
            </a:pPr>
            <a:r>
              <a:t>Dutch Financial Sector Engagement</a:t>
            </a:r>
          </a:p>
        </p:txBody>
      </p:sp>
      <p:sp>
        <p:nvSpPr>
          <p:cNvPr id="10" name="Rectangle 9"/>
          <p:cNvSpPr/>
          <p:nvPr/>
        </p:nvSpPr>
        <p:spPr>
          <a:xfrm>
            <a:off x="457200" y="4023360"/>
            <a:ext cx="2651760" cy="118872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4069080"/>
            <a:ext cx="2651760" cy="320040"/>
          </a:xfrm>
          <a:prstGeom prst="rect">
            <a:avLst/>
          </a:prstGeom>
          <a:noFill/>
        </p:spPr>
        <p:txBody>
          <a:bodyPr wrap="none">
            <a:spAutoFit/>
          </a:bodyPr>
          <a:lstStyle/>
          <a:p>
            <a:pPr algn="ctr">
              <a:defRPr sz="1200" b="1">
                <a:solidFill>
                  <a:srgbClr val="C1272D"/>
                </a:solidFill>
              </a:defRPr>
            </a:pPr>
            <a:r>
              <a:t>Rabobank</a:t>
            </a:r>
          </a:p>
        </p:txBody>
      </p:sp>
      <p:sp>
        <p:nvSpPr>
          <p:cNvPr id="12" name="TextBox 11"/>
          <p:cNvSpPr txBox="1"/>
          <p:nvPr/>
        </p:nvSpPr>
        <p:spPr>
          <a:xfrm>
            <a:off x="548640" y="4389120"/>
            <a:ext cx="2468880" cy="731520"/>
          </a:xfrm>
          <a:prstGeom prst="rect">
            <a:avLst/>
          </a:prstGeom>
          <a:noFill/>
        </p:spPr>
        <p:txBody>
          <a:bodyPr wrap="square">
            <a:spAutoFit/>
          </a:bodyPr>
          <a:lstStyle/>
          <a:p>
            <a:pPr>
              <a:defRPr sz="1000">
                <a:solidFill>
                  <a:srgbClr val="1A1A2E"/>
                </a:solidFill>
              </a:defRPr>
            </a:pPr>
            <a:r>
              <a:t>Food &amp; Agri sustainability focus</a:t>
            </a:r>
          </a:p>
          <a:p>
            <a:pPr>
              <a:defRPr sz="900" i="1">
                <a:solidFill>
                  <a:srgbClr val="666666"/>
                </a:solidFill>
              </a:defRPr>
            </a:pPr>
            <a:r>
              <a:t>Cooperative model</a:t>
            </a:r>
          </a:p>
        </p:txBody>
      </p:sp>
      <p:sp>
        <p:nvSpPr>
          <p:cNvPr id="13" name="Rectangle 12"/>
          <p:cNvSpPr/>
          <p:nvPr/>
        </p:nvSpPr>
        <p:spPr>
          <a:xfrm>
            <a:off x="3291840" y="4023360"/>
            <a:ext cx="2651760" cy="118872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291840" y="4069080"/>
            <a:ext cx="2651760" cy="320040"/>
          </a:xfrm>
          <a:prstGeom prst="rect">
            <a:avLst/>
          </a:prstGeom>
          <a:noFill/>
        </p:spPr>
        <p:txBody>
          <a:bodyPr wrap="none">
            <a:spAutoFit/>
          </a:bodyPr>
          <a:lstStyle/>
          <a:p>
            <a:pPr algn="ctr">
              <a:defRPr sz="1200" b="1">
                <a:solidFill>
                  <a:srgbClr val="C1272D"/>
                </a:solidFill>
              </a:defRPr>
            </a:pPr>
            <a:r>
              <a:t>ING</a:t>
            </a:r>
          </a:p>
        </p:txBody>
      </p:sp>
      <p:sp>
        <p:nvSpPr>
          <p:cNvPr id="15" name="TextBox 14"/>
          <p:cNvSpPr txBox="1"/>
          <p:nvPr/>
        </p:nvSpPr>
        <p:spPr>
          <a:xfrm>
            <a:off x="3383280" y="4389120"/>
            <a:ext cx="2468880" cy="731520"/>
          </a:xfrm>
          <a:prstGeom prst="rect">
            <a:avLst/>
          </a:prstGeom>
          <a:noFill/>
        </p:spPr>
        <p:txBody>
          <a:bodyPr wrap="square">
            <a:spAutoFit/>
          </a:bodyPr>
          <a:lstStyle/>
          <a:p>
            <a:pPr>
              <a:defRPr sz="1000">
                <a:solidFill>
                  <a:srgbClr val="1A1A2E"/>
                </a:solidFill>
              </a:defRPr>
            </a:pPr>
            <a:r>
              <a:t>Global ESG lending leader</a:t>
            </a:r>
          </a:p>
          <a:p>
            <a:pPr>
              <a:defRPr sz="900" i="1">
                <a:solidFill>
                  <a:srgbClr val="666666"/>
                </a:solidFill>
              </a:defRPr>
            </a:pPr>
            <a:r>
              <a:t>EUR 100B+ sustainable finance</a:t>
            </a:r>
          </a:p>
        </p:txBody>
      </p:sp>
      <p:sp>
        <p:nvSpPr>
          <p:cNvPr id="16" name="Rectangle 15"/>
          <p:cNvSpPr/>
          <p:nvPr/>
        </p:nvSpPr>
        <p:spPr>
          <a:xfrm>
            <a:off x="6126480" y="4023360"/>
            <a:ext cx="2651760" cy="118872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126480" y="4069080"/>
            <a:ext cx="2651760" cy="320040"/>
          </a:xfrm>
          <a:prstGeom prst="rect">
            <a:avLst/>
          </a:prstGeom>
          <a:noFill/>
        </p:spPr>
        <p:txBody>
          <a:bodyPr wrap="none">
            <a:spAutoFit/>
          </a:bodyPr>
          <a:lstStyle/>
          <a:p>
            <a:pPr algn="ctr">
              <a:defRPr sz="1200" b="1">
                <a:solidFill>
                  <a:srgbClr val="C1272D"/>
                </a:solidFill>
              </a:defRPr>
            </a:pPr>
            <a:r>
              <a:t>ABP/PFZW</a:t>
            </a:r>
          </a:p>
        </p:txBody>
      </p:sp>
      <p:sp>
        <p:nvSpPr>
          <p:cNvPr id="18" name="TextBox 17"/>
          <p:cNvSpPr txBox="1"/>
          <p:nvPr/>
        </p:nvSpPr>
        <p:spPr>
          <a:xfrm>
            <a:off x="6217920" y="4389120"/>
            <a:ext cx="2468880" cy="731520"/>
          </a:xfrm>
          <a:prstGeom prst="rect">
            <a:avLst/>
          </a:prstGeom>
          <a:noFill/>
        </p:spPr>
        <p:txBody>
          <a:bodyPr wrap="square">
            <a:spAutoFit/>
          </a:bodyPr>
          <a:lstStyle/>
          <a:p>
            <a:pPr>
              <a:defRPr sz="1000">
                <a:solidFill>
                  <a:srgbClr val="1A1A2E"/>
                </a:solidFill>
              </a:defRPr>
            </a:pPr>
            <a:r>
              <a:t>Major pension funds</a:t>
            </a:r>
          </a:p>
          <a:p>
            <a:pPr>
              <a:defRPr sz="900" i="1">
                <a:solidFill>
                  <a:srgbClr val="666666"/>
                </a:solidFill>
              </a:defRPr>
            </a:pPr>
            <a:r>
              <a:t>Climate transition leaders</a:t>
            </a:r>
          </a:p>
        </p:txBody>
      </p:sp>
      <p:sp>
        <p:nvSpPr>
          <p:cNvPr id="19" name="TextBox 18"/>
          <p:cNvSpPr txBox="1"/>
          <p:nvPr/>
        </p:nvSpPr>
        <p:spPr>
          <a:xfrm>
            <a:off x="274320" y="5394960"/>
            <a:ext cx="859536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2"/>
              </a:rPr>
              <a:t>UT Strategic Partnerships</a:t>
            </a:r>
            <a:r>
              <a:rPr sz="900" i="1">
                <a:solidFill>
                  <a:srgbClr val="666666"/>
                </a:solidFill>
              </a:rPr>
              <a:t> | </a:t>
            </a:r>
            <a:r>
              <a:rPr sz="900" i="1" u="sng">
                <a:solidFill>
                  <a:srgbClr val="0066CC"/>
                </a:solidFill>
                <a:hlinkClick r:id="rId3"/>
              </a:rPr>
              <a:t>Rabobank Sustainability</a:t>
            </a:r>
            <a:r>
              <a:rPr sz="900" i="1">
                <a:solidFill>
                  <a:srgbClr val="666666"/>
                </a:solidFill>
              </a:rPr>
              <a:t> | </a:t>
            </a:r>
            <a:r>
              <a:rPr sz="900" i="1" u="sng">
                <a:solidFill>
                  <a:srgbClr val="0066CC"/>
                </a:solidFill>
                <a:hlinkClick r:id="rId4"/>
              </a:rPr>
              <a:t>ING Sustainability</a:t>
            </a:r>
          </a:p>
        </p:txBody>
      </p:sp>
      <p:sp>
        <p:nvSpPr>
          <p:cNvPr id="20" name="TextBox 19"/>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21" name="Picture 20" descr="temp_left_logo.png"/>
          <p:cNvPicPr>
            <a:picLocks noChangeAspect="1"/>
          </p:cNvPicPr>
          <p:nvPr/>
        </p:nvPicPr>
        <p:blipFill>
          <a:blip r:embed="rId5"/>
          <a:stretch>
            <a:fillRect/>
          </a:stretch>
        </p:blipFill>
        <p:spPr>
          <a:xfrm>
            <a:off x="91440" y="6336792"/>
            <a:ext cx="2194560" cy="457200"/>
          </a:xfrm>
          <a:prstGeom prst="rect">
            <a:avLst/>
          </a:prstGeom>
        </p:spPr>
      </p:pic>
      <p:sp>
        <p:nvSpPr>
          <p:cNvPr id="22" name="TextBox 21"/>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23" name="Picture 22" descr="temp_right_logo.jpg"/>
          <p:cNvPicPr>
            <a:picLocks noChangeAspect="1"/>
          </p:cNvPicPr>
          <p:nvPr/>
        </p:nvPicPr>
        <p:blipFill>
          <a:blip r:embed="rId6"/>
          <a:stretch>
            <a:fillRect/>
          </a:stretch>
        </p:blipFill>
        <p:spPr>
          <a:xfrm>
            <a:off x="10981944" y="6446520"/>
            <a:ext cx="786384" cy="310896"/>
          </a:xfrm>
          <a:prstGeom prst="rect">
            <a:avLst/>
          </a:prstGeom>
        </p:spPr>
      </p:pic>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6 of 8</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ASEAN Green Finance Landscape</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Regional Partnership Opportunities</a:t>
            </a:r>
          </a:p>
        </p:txBody>
      </p:sp>
      <p:sp>
        <p:nvSpPr>
          <p:cNvPr id="6" name="TextBox 5"/>
          <p:cNvSpPr txBox="1"/>
          <p:nvPr/>
        </p:nvSpPr>
        <p:spPr>
          <a:xfrm>
            <a:off x="274320" y="1371600"/>
            <a:ext cx="8595360" cy="320040"/>
          </a:xfrm>
          <a:prstGeom prst="rect">
            <a:avLst/>
          </a:prstGeom>
          <a:noFill/>
        </p:spPr>
        <p:txBody>
          <a:bodyPr wrap="none">
            <a:spAutoFit/>
          </a:bodyPr>
          <a:lstStyle/>
          <a:p>
            <a:pPr>
              <a:defRPr sz="1600" b="1">
                <a:solidFill>
                  <a:srgbClr val="C1272D"/>
                </a:solidFill>
              </a:defRPr>
            </a:pPr>
            <a:r>
              <a:t>Key Regional Players</a:t>
            </a:r>
          </a:p>
        </p:txBody>
      </p:sp>
      <p:sp>
        <p:nvSpPr>
          <p:cNvPr id="7" name="Rectangle 6"/>
          <p:cNvSpPr/>
          <p:nvPr/>
        </p:nvSpPr>
        <p:spPr>
          <a:xfrm>
            <a:off x="457200" y="1737360"/>
            <a:ext cx="2651760" cy="18288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 y="1783080"/>
            <a:ext cx="2651760" cy="320040"/>
          </a:xfrm>
          <a:prstGeom prst="rect">
            <a:avLst/>
          </a:prstGeom>
          <a:noFill/>
        </p:spPr>
        <p:txBody>
          <a:bodyPr wrap="none">
            <a:spAutoFit/>
          </a:bodyPr>
          <a:lstStyle/>
          <a:p>
            <a:pPr algn="ctr">
              <a:defRPr sz="1100" b="1">
                <a:solidFill>
                  <a:srgbClr val="C1272D"/>
                </a:solidFill>
              </a:defRPr>
            </a:pPr>
            <a:r>
              <a:t>Development Banks</a:t>
            </a:r>
          </a:p>
        </p:txBody>
      </p:sp>
      <p:sp>
        <p:nvSpPr>
          <p:cNvPr id="9" name="TextBox 8"/>
          <p:cNvSpPr txBox="1"/>
          <p:nvPr/>
        </p:nvSpPr>
        <p:spPr>
          <a:xfrm>
            <a:off x="548640" y="2148840"/>
            <a:ext cx="2468880" cy="1371600"/>
          </a:xfrm>
          <a:prstGeom prst="rect">
            <a:avLst/>
          </a:prstGeom>
          <a:noFill/>
        </p:spPr>
        <p:txBody>
          <a:bodyPr wrap="square">
            <a:spAutoFit/>
          </a:bodyPr>
          <a:lstStyle/>
          <a:p>
            <a:pPr>
              <a:defRPr sz="1000">
                <a:solidFill>
                  <a:srgbClr val="1A1A2E"/>
                </a:solidFill>
              </a:defRPr>
            </a:pPr>
            <a:r>
              <a:t>- ADB (Asian Development Bank)</a:t>
            </a:r>
          </a:p>
          <a:p>
            <a:pPr>
              <a:defRPr sz="1000">
                <a:solidFill>
                  <a:srgbClr val="1A1A2E"/>
                </a:solidFill>
              </a:defRPr>
            </a:pPr>
            <a:r>
              <a:t>- IFC (International Finance Corp)</a:t>
            </a:r>
          </a:p>
          <a:p>
            <a:pPr>
              <a:defRPr sz="1000">
                <a:solidFill>
                  <a:srgbClr val="1A1A2E"/>
                </a:solidFill>
              </a:defRPr>
            </a:pPr>
            <a:r>
              <a:t>- National development banks</a:t>
            </a:r>
          </a:p>
        </p:txBody>
      </p:sp>
      <p:sp>
        <p:nvSpPr>
          <p:cNvPr id="10" name="Rectangle 9"/>
          <p:cNvSpPr/>
          <p:nvPr/>
        </p:nvSpPr>
        <p:spPr>
          <a:xfrm>
            <a:off x="3291840" y="1737360"/>
            <a:ext cx="2651760" cy="18288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291840" y="1783080"/>
            <a:ext cx="2651760" cy="320040"/>
          </a:xfrm>
          <a:prstGeom prst="rect">
            <a:avLst/>
          </a:prstGeom>
          <a:noFill/>
        </p:spPr>
        <p:txBody>
          <a:bodyPr wrap="none">
            <a:spAutoFit/>
          </a:bodyPr>
          <a:lstStyle/>
          <a:p>
            <a:pPr algn="ctr">
              <a:defRPr sz="1100" b="1">
                <a:solidFill>
                  <a:srgbClr val="C1272D"/>
                </a:solidFill>
              </a:defRPr>
            </a:pPr>
            <a:r>
              <a:t>Commercial Banks</a:t>
            </a:r>
          </a:p>
        </p:txBody>
      </p:sp>
      <p:sp>
        <p:nvSpPr>
          <p:cNvPr id="12" name="TextBox 11"/>
          <p:cNvSpPr txBox="1"/>
          <p:nvPr/>
        </p:nvSpPr>
        <p:spPr>
          <a:xfrm>
            <a:off x="3383280" y="2148840"/>
            <a:ext cx="2468880" cy="1371600"/>
          </a:xfrm>
          <a:prstGeom prst="rect">
            <a:avLst/>
          </a:prstGeom>
          <a:noFill/>
        </p:spPr>
        <p:txBody>
          <a:bodyPr wrap="square">
            <a:spAutoFit/>
          </a:bodyPr>
          <a:lstStyle/>
          <a:p>
            <a:pPr>
              <a:defRPr sz="1000">
                <a:solidFill>
                  <a:srgbClr val="1A1A2E"/>
                </a:solidFill>
              </a:defRPr>
            </a:pPr>
            <a:r>
              <a:t>- DBS Bank (Singapore)</a:t>
            </a:r>
          </a:p>
          <a:p>
            <a:pPr>
              <a:defRPr sz="1000">
                <a:solidFill>
                  <a:srgbClr val="1A1A2E"/>
                </a:solidFill>
              </a:defRPr>
            </a:pPr>
            <a:r>
              <a:t>- CIMB (Malaysia)</a:t>
            </a:r>
          </a:p>
          <a:p>
            <a:pPr>
              <a:defRPr sz="1000">
                <a:solidFill>
                  <a:srgbClr val="1A1A2E"/>
                </a:solidFill>
              </a:defRPr>
            </a:pPr>
            <a:r>
              <a:t>- Bank Mandiri (Indonesia)</a:t>
            </a:r>
          </a:p>
        </p:txBody>
      </p:sp>
      <p:sp>
        <p:nvSpPr>
          <p:cNvPr id="13" name="Rectangle 12"/>
          <p:cNvSpPr/>
          <p:nvPr/>
        </p:nvSpPr>
        <p:spPr>
          <a:xfrm>
            <a:off x="6126480" y="1737360"/>
            <a:ext cx="2651760" cy="18288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126480" y="1783080"/>
            <a:ext cx="2651760" cy="320040"/>
          </a:xfrm>
          <a:prstGeom prst="rect">
            <a:avLst/>
          </a:prstGeom>
          <a:noFill/>
        </p:spPr>
        <p:txBody>
          <a:bodyPr wrap="none">
            <a:spAutoFit/>
          </a:bodyPr>
          <a:lstStyle/>
          <a:p>
            <a:pPr algn="ctr">
              <a:defRPr sz="1100" b="1">
                <a:solidFill>
                  <a:srgbClr val="C1272D"/>
                </a:solidFill>
              </a:defRPr>
            </a:pPr>
            <a:r>
              <a:t>Industry Bodies</a:t>
            </a:r>
          </a:p>
        </p:txBody>
      </p:sp>
      <p:sp>
        <p:nvSpPr>
          <p:cNvPr id="15" name="TextBox 14"/>
          <p:cNvSpPr txBox="1"/>
          <p:nvPr/>
        </p:nvSpPr>
        <p:spPr>
          <a:xfrm>
            <a:off x="6217920" y="2148840"/>
            <a:ext cx="2468880" cy="1371600"/>
          </a:xfrm>
          <a:prstGeom prst="rect">
            <a:avLst/>
          </a:prstGeom>
          <a:noFill/>
        </p:spPr>
        <p:txBody>
          <a:bodyPr wrap="square">
            <a:spAutoFit/>
          </a:bodyPr>
          <a:lstStyle/>
          <a:p>
            <a:pPr>
              <a:defRPr sz="1000">
                <a:solidFill>
                  <a:srgbClr val="1A1A2E"/>
                </a:solidFill>
              </a:defRPr>
            </a:pPr>
            <a:r>
              <a:t>- ASEAN Capital Markets Forum</a:t>
            </a:r>
          </a:p>
          <a:p>
            <a:pPr>
              <a:defRPr sz="1000">
                <a:solidFill>
                  <a:srgbClr val="1A1A2E"/>
                </a:solidFill>
              </a:defRPr>
            </a:pPr>
            <a:r>
              <a:t>- ACMF Sustainable Finance</a:t>
            </a:r>
          </a:p>
          <a:p>
            <a:pPr>
              <a:defRPr sz="1000">
                <a:solidFill>
                  <a:srgbClr val="1A1A2E"/>
                </a:solidFill>
              </a:defRPr>
            </a:pPr>
            <a:r>
              <a:t>- National banking associations</a:t>
            </a:r>
          </a:p>
        </p:txBody>
      </p:sp>
      <p:sp>
        <p:nvSpPr>
          <p:cNvPr id="16" name="TextBox 15"/>
          <p:cNvSpPr txBox="1"/>
          <p:nvPr/>
        </p:nvSpPr>
        <p:spPr>
          <a:xfrm>
            <a:off x="274320" y="3840480"/>
            <a:ext cx="8595360" cy="320040"/>
          </a:xfrm>
          <a:prstGeom prst="rect">
            <a:avLst/>
          </a:prstGeom>
          <a:noFill/>
        </p:spPr>
        <p:txBody>
          <a:bodyPr wrap="none">
            <a:spAutoFit/>
          </a:bodyPr>
          <a:lstStyle/>
          <a:p>
            <a:pPr>
              <a:defRPr sz="1600" b="1">
                <a:solidFill>
                  <a:srgbClr val="C1272D"/>
                </a:solidFill>
              </a:defRPr>
            </a:pPr>
            <a:r>
              <a:t>GREEN FINANCE Project Targets</a:t>
            </a:r>
          </a:p>
        </p:txBody>
      </p:sp>
      <p:sp>
        <p:nvSpPr>
          <p:cNvPr id="17" name="Rectangle 16"/>
          <p:cNvSpPr/>
          <p:nvPr/>
        </p:nvSpPr>
        <p:spPr>
          <a:xfrm>
            <a:off x="457200" y="4206240"/>
            <a:ext cx="8229600" cy="1188720"/>
          </a:xfrm>
          <a:prstGeom prst="rect">
            <a:avLst/>
          </a:prstGeom>
          <a:solidFill>
            <a:srgbClr val="FFE8E8"/>
          </a:solidFill>
          <a:ln>
            <a:solidFill>
              <a:srgbClr val="C1272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548640" y="4251960"/>
            <a:ext cx="8046720" cy="1097280"/>
          </a:xfrm>
          <a:prstGeom prst="rect">
            <a:avLst/>
          </a:prstGeom>
          <a:noFill/>
        </p:spPr>
        <p:txBody>
          <a:bodyPr wrap="square">
            <a:spAutoFit/>
          </a:bodyPr>
          <a:lstStyle/>
          <a:p>
            <a:pPr>
              <a:defRPr sz="1100">
                <a:solidFill>
                  <a:srgbClr val="1A1A2E"/>
                </a:solidFill>
              </a:defRPr>
            </a:pPr>
            <a:r>
              <a:t>- 30 MoUs total (5 per HEI) with industry partners across 6 Southeast Asian HEIs</a:t>
            </a:r>
          </a:p>
          <a:p>
            <a:pPr>
              <a:defRPr sz="1100">
                <a:solidFill>
                  <a:srgbClr val="1A1A2E"/>
                </a:solidFill>
              </a:defRPr>
            </a:pPr>
            <a:r>
              <a:t>- Industry representatives on MC Advisory Boards at each partner institution</a:t>
            </a:r>
          </a:p>
          <a:p>
            <a:pPr>
              <a:defRPr sz="1100">
                <a:solidFill>
                  <a:srgbClr val="1A1A2E"/>
                </a:solidFill>
              </a:defRPr>
            </a:pPr>
            <a:r>
              <a:t>- Guest lectures and case studies from regional financial institutions</a:t>
            </a:r>
          </a:p>
          <a:p>
            <a:pPr>
              <a:defRPr sz="1100">
                <a:solidFill>
                  <a:srgbClr val="1A1A2E"/>
                </a:solidFill>
              </a:defRPr>
            </a:pPr>
            <a:r>
              <a:t>- Internship pipelines established with green finance employers</a:t>
            </a:r>
          </a:p>
        </p:txBody>
      </p:sp>
      <p:sp>
        <p:nvSpPr>
          <p:cNvPr id="19" name="TextBox 18"/>
          <p:cNvSpPr txBox="1"/>
          <p:nvPr/>
        </p:nvSpPr>
        <p:spPr>
          <a:xfrm>
            <a:off x="274320" y="5577840"/>
            <a:ext cx="859536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2"/>
              </a:rPr>
              <a:t>ADB Green Finance</a:t>
            </a:r>
            <a:r>
              <a:rPr sz="900" i="1">
                <a:solidFill>
                  <a:srgbClr val="666666"/>
                </a:solidFill>
              </a:rPr>
              <a:t> | </a:t>
            </a:r>
            <a:r>
              <a:rPr sz="900" i="1" u="sng">
                <a:solidFill>
                  <a:srgbClr val="0066CC"/>
                </a:solidFill>
                <a:hlinkClick r:id="rId3"/>
              </a:rPr>
              <a:t>ASEAN Economic Community</a:t>
            </a:r>
          </a:p>
        </p:txBody>
      </p:sp>
      <p:sp>
        <p:nvSpPr>
          <p:cNvPr id="20" name="TextBox 19"/>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21" name="Picture 20" descr="temp_left_logo.png"/>
          <p:cNvPicPr>
            <a:picLocks noChangeAspect="1"/>
          </p:cNvPicPr>
          <p:nvPr/>
        </p:nvPicPr>
        <p:blipFill>
          <a:blip r:embed="rId4"/>
          <a:stretch>
            <a:fillRect/>
          </a:stretch>
        </p:blipFill>
        <p:spPr>
          <a:xfrm>
            <a:off x="91440" y="6336792"/>
            <a:ext cx="2194560" cy="457200"/>
          </a:xfrm>
          <a:prstGeom prst="rect">
            <a:avLst/>
          </a:prstGeom>
        </p:spPr>
      </p:pic>
      <p:sp>
        <p:nvSpPr>
          <p:cNvPr id="22" name="TextBox 21"/>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23" name="Picture 22" descr="temp_right_logo.jpg"/>
          <p:cNvPicPr>
            <a:picLocks noChangeAspect="1"/>
          </p:cNvPicPr>
          <p:nvPr/>
        </p:nvPicPr>
        <p:blipFill>
          <a:blip r:embed="rId5"/>
          <a:stretch>
            <a:fillRect/>
          </a:stretch>
        </p:blipFill>
        <p:spPr>
          <a:xfrm>
            <a:off x="10981944" y="6446520"/>
            <a:ext cx="786384" cy="310896"/>
          </a:xfrm>
          <a:prstGeom prst="rect">
            <a:avLst/>
          </a:prstGeom>
        </p:spPr>
      </p:pic>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7 of 8</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MoU Development Framework</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Building Sustainable Industry Partnerships</a:t>
            </a:r>
          </a:p>
        </p:txBody>
      </p:sp>
      <p:sp>
        <p:nvSpPr>
          <p:cNvPr id="6" name="Rectangle 5"/>
          <p:cNvSpPr/>
          <p:nvPr/>
        </p:nvSpPr>
        <p:spPr>
          <a:xfrm>
            <a:off x="365760" y="1371600"/>
            <a:ext cx="1645920" cy="182880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365760" y="1417320"/>
            <a:ext cx="1645920" cy="365760"/>
          </a:xfrm>
          <a:prstGeom prst="rect">
            <a:avLst/>
          </a:prstGeom>
          <a:noFill/>
        </p:spPr>
        <p:txBody>
          <a:bodyPr wrap="none">
            <a:spAutoFit/>
          </a:bodyPr>
          <a:lstStyle/>
          <a:p>
            <a:pPr algn="ctr">
              <a:defRPr sz="1200" b="1">
                <a:solidFill>
                  <a:srgbClr val="FFFFFF"/>
                </a:solidFill>
              </a:defRPr>
            </a:pPr>
            <a:r>
              <a:t>1. Identify</a:t>
            </a:r>
          </a:p>
        </p:txBody>
      </p:sp>
      <p:sp>
        <p:nvSpPr>
          <p:cNvPr id="8" name="TextBox 7"/>
          <p:cNvSpPr txBox="1"/>
          <p:nvPr/>
        </p:nvSpPr>
        <p:spPr>
          <a:xfrm>
            <a:off x="411480" y="1828800"/>
            <a:ext cx="1554480" cy="1280160"/>
          </a:xfrm>
          <a:prstGeom prst="rect">
            <a:avLst/>
          </a:prstGeom>
          <a:noFill/>
        </p:spPr>
        <p:txBody>
          <a:bodyPr wrap="square">
            <a:spAutoFit/>
          </a:bodyPr>
          <a:lstStyle/>
          <a:p>
            <a:pPr>
              <a:defRPr sz="900">
                <a:solidFill>
                  <a:srgbClr val="FFFFFF"/>
                </a:solidFill>
              </a:defRPr>
            </a:pPr>
            <a:r>
              <a:t>Map potential partners</a:t>
            </a:r>
            <a:br/>
            <a:r>
              <a:t>Assess strategic fit</a:t>
            </a:r>
            <a:br/>
            <a:r>
              <a:t>Initial outreach</a:t>
            </a:r>
          </a:p>
        </p:txBody>
      </p:sp>
      <p:sp>
        <p:nvSpPr>
          <p:cNvPr id="9" name="Rectangle 8"/>
          <p:cNvSpPr/>
          <p:nvPr/>
        </p:nvSpPr>
        <p:spPr>
          <a:xfrm>
            <a:off x="2103120" y="1371600"/>
            <a:ext cx="1645920" cy="182880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103120" y="1417320"/>
            <a:ext cx="1645920" cy="365760"/>
          </a:xfrm>
          <a:prstGeom prst="rect">
            <a:avLst/>
          </a:prstGeom>
          <a:noFill/>
        </p:spPr>
        <p:txBody>
          <a:bodyPr wrap="none">
            <a:spAutoFit/>
          </a:bodyPr>
          <a:lstStyle/>
          <a:p>
            <a:pPr algn="ctr">
              <a:defRPr sz="1200" b="1">
                <a:solidFill>
                  <a:srgbClr val="FFFFFF"/>
                </a:solidFill>
              </a:defRPr>
            </a:pPr>
            <a:r>
              <a:t>2. Engage</a:t>
            </a:r>
          </a:p>
        </p:txBody>
      </p:sp>
      <p:sp>
        <p:nvSpPr>
          <p:cNvPr id="11" name="TextBox 10"/>
          <p:cNvSpPr txBox="1"/>
          <p:nvPr/>
        </p:nvSpPr>
        <p:spPr>
          <a:xfrm>
            <a:off x="2148839" y="1828800"/>
            <a:ext cx="1554480" cy="1280160"/>
          </a:xfrm>
          <a:prstGeom prst="rect">
            <a:avLst/>
          </a:prstGeom>
          <a:noFill/>
        </p:spPr>
        <p:txBody>
          <a:bodyPr wrap="square">
            <a:spAutoFit/>
          </a:bodyPr>
          <a:lstStyle/>
          <a:p>
            <a:pPr>
              <a:defRPr sz="900">
                <a:solidFill>
                  <a:srgbClr val="FFFFFF"/>
                </a:solidFill>
              </a:defRPr>
            </a:pPr>
            <a:r>
              <a:t>Discovery meetings</a:t>
            </a:r>
            <a:br/>
            <a:r>
              <a:t>Needs assessment</a:t>
            </a:r>
            <a:br/>
            <a:r>
              <a:t>Value proposition</a:t>
            </a:r>
          </a:p>
        </p:txBody>
      </p:sp>
      <p:sp>
        <p:nvSpPr>
          <p:cNvPr id="12" name="Rectangle 11"/>
          <p:cNvSpPr/>
          <p:nvPr/>
        </p:nvSpPr>
        <p:spPr>
          <a:xfrm>
            <a:off x="3840480" y="1371600"/>
            <a:ext cx="1645920" cy="182880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840480" y="1417320"/>
            <a:ext cx="1645920" cy="365760"/>
          </a:xfrm>
          <a:prstGeom prst="rect">
            <a:avLst/>
          </a:prstGeom>
          <a:noFill/>
        </p:spPr>
        <p:txBody>
          <a:bodyPr wrap="none">
            <a:spAutoFit/>
          </a:bodyPr>
          <a:lstStyle/>
          <a:p>
            <a:pPr algn="ctr">
              <a:defRPr sz="1200" b="1">
                <a:solidFill>
                  <a:srgbClr val="FFFFFF"/>
                </a:solidFill>
              </a:defRPr>
            </a:pPr>
            <a:r>
              <a:t>3. Formalize</a:t>
            </a:r>
          </a:p>
        </p:txBody>
      </p:sp>
      <p:sp>
        <p:nvSpPr>
          <p:cNvPr id="14" name="TextBox 13"/>
          <p:cNvSpPr txBox="1"/>
          <p:nvPr/>
        </p:nvSpPr>
        <p:spPr>
          <a:xfrm>
            <a:off x="3886200" y="1828800"/>
            <a:ext cx="1554480" cy="1280160"/>
          </a:xfrm>
          <a:prstGeom prst="rect">
            <a:avLst/>
          </a:prstGeom>
          <a:noFill/>
        </p:spPr>
        <p:txBody>
          <a:bodyPr wrap="square">
            <a:spAutoFit/>
          </a:bodyPr>
          <a:lstStyle/>
          <a:p>
            <a:pPr>
              <a:defRPr sz="900">
                <a:solidFill>
                  <a:srgbClr val="FFFFFF"/>
                </a:solidFill>
              </a:defRPr>
            </a:pPr>
            <a:r>
              <a:t>Draft MoU terms</a:t>
            </a:r>
            <a:br/>
            <a:r>
              <a:t>Legal review</a:t>
            </a:r>
            <a:br/>
            <a:r>
              <a:t>Signing ceremony</a:t>
            </a:r>
          </a:p>
        </p:txBody>
      </p:sp>
      <p:sp>
        <p:nvSpPr>
          <p:cNvPr id="15" name="Rectangle 14"/>
          <p:cNvSpPr/>
          <p:nvPr/>
        </p:nvSpPr>
        <p:spPr>
          <a:xfrm>
            <a:off x="5577840" y="1371600"/>
            <a:ext cx="1645920" cy="18288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5577840" y="1417320"/>
            <a:ext cx="1645920" cy="365760"/>
          </a:xfrm>
          <a:prstGeom prst="rect">
            <a:avLst/>
          </a:prstGeom>
          <a:noFill/>
        </p:spPr>
        <p:txBody>
          <a:bodyPr wrap="none">
            <a:spAutoFit/>
          </a:bodyPr>
          <a:lstStyle/>
          <a:p>
            <a:pPr algn="ctr">
              <a:defRPr sz="1200" b="1">
                <a:solidFill>
                  <a:srgbClr val="C1272D"/>
                </a:solidFill>
              </a:defRPr>
            </a:pPr>
            <a:r>
              <a:t>4. Implement</a:t>
            </a:r>
          </a:p>
        </p:txBody>
      </p:sp>
      <p:sp>
        <p:nvSpPr>
          <p:cNvPr id="17" name="TextBox 16"/>
          <p:cNvSpPr txBox="1"/>
          <p:nvPr/>
        </p:nvSpPr>
        <p:spPr>
          <a:xfrm>
            <a:off x="5623559" y="1828800"/>
            <a:ext cx="1554480" cy="1280160"/>
          </a:xfrm>
          <a:prstGeom prst="rect">
            <a:avLst/>
          </a:prstGeom>
          <a:noFill/>
        </p:spPr>
        <p:txBody>
          <a:bodyPr wrap="square">
            <a:spAutoFit/>
          </a:bodyPr>
          <a:lstStyle/>
          <a:p>
            <a:pPr>
              <a:defRPr sz="900">
                <a:solidFill>
                  <a:srgbClr val="1A1A2E"/>
                </a:solidFill>
              </a:defRPr>
            </a:pPr>
            <a:r>
              <a:t>Kickoff activities</a:t>
            </a:r>
            <a:br/>
            <a:r>
              <a:t>Assign coordinators</a:t>
            </a:r>
            <a:br/>
            <a:r>
              <a:t>Regular check-ins</a:t>
            </a:r>
          </a:p>
        </p:txBody>
      </p:sp>
      <p:sp>
        <p:nvSpPr>
          <p:cNvPr id="18" name="Rectangle 17"/>
          <p:cNvSpPr/>
          <p:nvPr/>
        </p:nvSpPr>
        <p:spPr>
          <a:xfrm>
            <a:off x="7315200" y="1371600"/>
            <a:ext cx="1645920" cy="18288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7315200" y="1417320"/>
            <a:ext cx="1645920" cy="365760"/>
          </a:xfrm>
          <a:prstGeom prst="rect">
            <a:avLst/>
          </a:prstGeom>
          <a:noFill/>
        </p:spPr>
        <p:txBody>
          <a:bodyPr wrap="none">
            <a:spAutoFit/>
          </a:bodyPr>
          <a:lstStyle/>
          <a:p>
            <a:pPr algn="ctr">
              <a:defRPr sz="1200" b="1">
                <a:solidFill>
                  <a:srgbClr val="C1272D"/>
                </a:solidFill>
              </a:defRPr>
            </a:pPr>
            <a:r>
              <a:t>5. Sustain</a:t>
            </a:r>
          </a:p>
        </p:txBody>
      </p:sp>
      <p:sp>
        <p:nvSpPr>
          <p:cNvPr id="20" name="TextBox 19"/>
          <p:cNvSpPr txBox="1"/>
          <p:nvPr/>
        </p:nvSpPr>
        <p:spPr>
          <a:xfrm>
            <a:off x="7360920" y="1828800"/>
            <a:ext cx="1554480" cy="1280160"/>
          </a:xfrm>
          <a:prstGeom prst="rect">
            <a:avLst/>
          </a:prstGeom>
          <a:noFill/>
        </p:spPr>
        <p:txBody>
          <a:bodyPr wrap="square">
            <a:spAutoFit/>
          </a:bodyPr>
          <a:lstStyle/>
          <a:p>
            <a:pPr>
              <a:defRPr sz="900">
                <a:solidFill>
                  <a:srgbClr val="1A1A2E"/>
                </a:solidFill>
              </a:defRPr>
            </a:pPr>
            <a:r>
              <a:t>Annual review</a:t>
            </a:r>
            <a:br/>
            <a:r>
              <a:t>Impact reporting</a:t>
            </a:r>
            <a:br/>
            <a:r>
              <a:t>Renewal planning</a:t>
            </a:r>
          </a:p>
        </p:txBody>
      </p:sp>
      <p:sp>
        <p:nvSpPr>
          <p:cNvPr id="21" name="TextBox 20"/>
          <p:cNvSpPr txBox="1"/>
          <p:nvPr/>
        </p:nvSpPr>
        <p:spPr>
          <a:xfrm>
            <a:off x="274320" y="3474720"/>
            <a:ext cx="8595360" cy="320040"/>
          </a:xfrm>
          <a:prstGeom prst="rect">
            <a:avLst/>
          </a:prstGeom>
          <a:noFill/>
        </p:spPr>
        <p:txBody>
          <a:bodyPr wrap="none">
            <a:spAutoFit/>
          </a:bodyPr>
          <a:lstStyle/>
          <a:p>
            <a:pPr>
              <a:defRPr sz="1600" b="1">
                <a:solidFill>
                  <a:srgbClr val="C1272D"/>
                </a:solidFill>
              </a:defRPr>
            </a:pPr>
            <a:r>
              <a:t>Typical MoU Components</a:t>
            </a:r>
          </a:p>
        </p:txBody>
      </p:sp>
      <p:sp>
        <p:nvSpPr>
          <p:cNvPr id="22" name="TextBox 21"/>
          <p:cNvSpPr txBox="1"/>
          <p:nvPr/>
        </p:nvSpPr>
        <p:spPr>
          <a:xfrm>
            <a:off x="457200" y="3840480"/>
            <a:ext cx="1371600" cy="457200"/>
          </a:xfrm>
          <a:prstGeom prst="rect">
            <a:avLst/>
          </a:prstGeom>
          <a:noFill/>
        </p:spPr>
        <p:txBody>
          <a:bodyPr wrap="none">
            <a:spAutoFit/>
          </a:bodyPr>
          <a:lstStyle/>
          <a:p>
            <a:pPr>
              <a:defRPr sz="1100" b="1">
                <a:solidFill>
                  <a:srgbClr val="C1272D"/>
                </a:solidFill>
              </a:defRPr>
            </a:pPr>
            <a:r>
              <a:t>Scope</a:t>
            </a:r>
          </a:p>
        </p:txBody>
      </p:sp>
      <p:sp>
        <p:nvSpPr>
          <p:cNvPr id="23" name="TextBox 22"/>
          <p:cNvSpPr txBox="1"/>
          <p:nvPr/>
        </p:nvSpPr>
        <p:spPr>
          <a:xfrm>
            <a:off x="1920240" y="3840480"/>
            <a:ext cx="6949440" cy="457200"/>
          </a:xfrm>
          <a:prstGeom prst="rect">
            <a:avLst/>
          </a:prstGeom>
          <a:noFill/>
        </p:spPr>
        <p:txBody>
          <a:bodyPr wrap="square">
            <a:spAutoFit/>
          </a:bodyPr>
          <a:lstStyle/>
          <a:p>
            <a:pPr>
              <a:defRPr sz="1100">
                <a:solidFill>
                  <a:srgbClr val="1A1A2E"/>
                </a:solidFill>
              </a:defRPr>
            </a:pPr>
            <a:r>
              <a:t>Curriculum input, guest lectures, internships, research</a:t>
            </a:r>
          </a:p>
        </p:txBody>
      </p:sp>
      <p:sp>
        <p:nvSpPr>
          <p:cNvPr id="24" name="TextBox 23"/>
          <p:cNvSpPr txBox="1"/>
          <p:nvPr/>
        </p:nvSpPr>
        <p:spPr>
          <a:xfrm>
            <a:off x="457200" y="4389120"/>
            <a:ext cx="1371600" cy="457200"/>
          </a:xfrm>
          <a:prstGeom prst="rect">
            <a:avLst/>
          </a:prstGeom>
          <a:noFill/>
        </p:spPr>
        <p:txBody>
          <a:bodyPr wrap="none">
            <a:spAutoFit/>
          </a:bodyPr>
          <a:lstStyle/>
          <a:p>
            <a:pPr>
              <a:defRPr sz="1100" b="1">
                <a:solidFill>
                  <a:srgbClr val="C1272D"/>
                </a:solidFill>
              </a:defRPr>
            </a:pPr>
            <a:r>
              <a:t>Governance</a:t>
            </a:r>
          </a:p>
        </p:txBody>
      </p:sp>
      <p:sp>
        <p:nvSpPr>
          <p:cNvPr id="25" name="TextBox 24"/>
          <p:cNvSpPr txBox="1"/>
          <p:nvPr/>
        </p:nvSpPr>
        <p:spPr>
          <a:xfrm>
            <a:off x="1920240" y="4389120"/>
            <a:ext cx="6949440" cy="457200"/>
          </a:xfrm>
          <a:prstGeom prst="rect">
            <a:avLst/>
          </a:prstGeom>
          <a:noFill/>
        </p:spPr>
        <p:txBody>
          <a:bodyPr wrap="square">
            <a:spAutoFit/>
          </a:bodyPr>
          <a:lstStyle/>
          <a:p>
            <a:pPr>
              <a:defRPr sz="1100">
                <a:solidFill>
                  <a:srgbClr val="1A1A2E"/>
                </a:solidFill>
              </a:defRPr>
            </a:pPr>
            <a:r>
              <a:t>Joint steering committee, annual review meetings</a:t>
            </a:r>
          </a:p>
        </p:txBody>
      </p:sp>
      <p:sp>
        <p:nvSpPr>
          <p:cNvPr id="26" name="TextBox 25"/>
          <p:cNvSpPr txBox="1"/>
          <p:nvPr/>
        </p:nvSpPr>
        <p:spPr>
          <a:xfrm>
            <a:off x="457200" y="4937760"/>
            <a:ext cx="1371600" cy="457200"/>
          </a:xfrm>
          <a:prstGeom prst="rect">
            <a:avLst/>
          </a:prstGeom>
          <a:noFill/>
        </p:spPr>
        <p:txBody>
          <a:bodyPr wrap="none">
            <a:spAutoFit/>
          </a:bodyPr>
          <a:lstStyle/>
          <a:p>
            <a:pPr>
              <a:defRPr sz="1100" b="1">
                <a:solidFill>
                  <a:srgbClr val="C1272D"/>
                </a:solidFill>
              </a:defRPr>
            </a:pPr>
            <a:r>
              <a:t>Duration</a:t>
            </a:r>
          </a:p>
        </p:txBody>
      </p:sp>
      <p:sp>
        <p:nvSpPr>
          <p:cNvPr id="27" name="TextBox 26"/>
          <p:cNvSpPr txBox="1"/>
          <p:nvPr/>
        </p:nvSpPr>
        <p:spPr>
          <a:xfrm>
            <a:off x="1920240" y="4937760"/>
            <a:ext cx="6949440" cy="457200"/>
          </a:xfrm>
          <a:prstGeom prst="rect">
            <a:avLst/>
          </a:prstGeom>
          <a:noFill/>
        </p:spPr>
        <p:txBody>
          <a:bodyPr wrap="square">
            <a:spAutoFit/>
          </a:bodyPr>
          <a:lstStyle/>
          <a:p>
            <a:pPr>
              <a:defRPr sz="1100">
                <a:solidFill>
                  <a:srgbClr val="1A1A2E"/>
                </a:solidFill>
              </a:defRPr>
            </a:pPr>
            <a:r>
              <a:t>3-5 years with renewal option</a:t>
            </a:r>
          </a:p>
        </p:txBody>
      </p:sp>
      <p:sp>
        <p:nvSpPr>
          <p:cNvPr id="28" name="TextBox 27"/>
          <p:cNvSpPr txBox="1"/>
          <p:nvPr/>
        </p:nvSpPr>
        <p:spPr>
          <a:xfrm>
            <a:off x="457200" y="5486400"/>
            <a:ext cx="1371600" cy="457200"/>
          </a:xfrm>
          <a:prstGeom prst="rect">
            <a:avLst/>
          </a:prstGeom>
          <a:noFill/>
        </p:spPr>
        <p:txBody>
          <a:bodyPr wrap="none">
            <a:spAutoFit/>
          </a:bodyPr>
          <a:lstStyle/>
          <a:p>
            <a:pPr>
              <a:defRPr sz="1100" b="1">
                <a:solidFill>
                  <a:srgbClr val="C1272D"/>
                </a:solidFill>
              </a:defRPr>
            </a:pPr>
            <a:r>
              <a:t>Commitments</a:t>
            </a:r>
          </a:p>
        </p:txBody>
      </p:sp>
      <p:sp>
        <p:nvSpPr>
          <p:cNvPr id="29" name="TextBox 28"/>
          <p:cNvSpPr txBox="1"/>
          <p:nvPr/>
        </p:nvSpPr>
        <p:spPr>
          <a:xfrm>
            <a:off x="1920240" y="5486400"/>
            <a:ext cx="6949440" cy="457200"/>
          </a:xfrm>
          <a:prstGeom prst="rect">
            <a:avLst/>
          </a:prstGeom>
          <a:noFill/>
        </p:spPr>
        <p:txBody>
          <a:bodyPr wrap="square">
            <a:spAutoFit/>
          </a:bodyPr>
          <a:lstStyle/>
          <a:p>
            <a:pPr>
              <a:defRPr sz="1100">
                <a:solidFill>
                  <a:srgbClr val="1A1A2E"/>
                </a:solidFill>
              </a:defRPr>
            </a:pPr>
            <a:r>
              <a:t>In-kind contributions, time allocation, funding</a:t>
            </a:r>
          </a:p>
        </p:txBody>
      </p:sp>
      <p:sp>
        <p:nvSpPr>
          <p:cNvPr id="30" name="TextBox 29"/>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31" name="Picture 30" descr="temp_left_logo.png"/>
          <p:cNvPicPr>
            <a:picLocks noChangeAspect="1"/>
          </p:cNvPicPr>
          <p:nvPr/>
        </p:nvPicPr>
        <p:blipFill>
          <a:blip r:embed="rId2"/>
          <a:stretch>
            <a:fillRect/>
          </a:stretch>
        </p:blipFill>
        <p:spPr>
          <a:xfrm>
            <a:off x="91440" y="6336792"/>
            <a:ext cx="2194560" cy="457200"/>
          </a:xfrm>
          <a:prstGeom prst="rect">
            <a:avLst/>
          </a:prstGeom>
        </p:spPr>
      </p:pic>
      <p:sp>
        <p:nvSpPr>
          <p:cNvPr id="32" name="TextBox 31"/>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33" name="Picture 32" descr="temp_right_logo.jpg"/>
          <p:cNvPicPr>
            <a:picLocks noChangeAspect="1"/>
          </p:cNvPicPr>
          <p:nvPr/>
        </p:nvPicPr>
        <p:blipFill>
          <a:blip r:embed="rId3"/>
          <a:stretch>
            <a:fillRect/>
          </a:stretch>
        </p:blipFill>
        <p:spPr>
          <a:xfrm>
            <a:off x="10981944" y="6446520"/>
            <a:ext cx="786384" cy="310896"/>
          </a:xfrm>
          <a:prstGeom prst="rect">
            <a:avLst/>
          </a:prstGeom>
        </p:spPr>
      </p:pic>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8 of 8</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Action Planning</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Next Steps for Your Institution</a:t>
            </a:r>
          </a:p>
        </p:txBody>
      </p:sp>
      <p:sp>
        <p:nvSpPr>
          <p:cNvPr id="6" name="TextBox 5"/>
          <p:cNvSpPr txBox="1"/>
          <p:nvPr/>
        </p:nvSpPr>
        <p:spPr>
          <a:xfrm>
            <a:off x="274320" y="1371600"/>
            <a:ext cx="8595360" cy="320040"/>
          </a:xfrm>
          <a:prstGeom prst="rect">
            <a:avLst/>
          </a:prstGeom>
          <a:noFill/>
        </p:spPr>
        <p:txBody>
          <a:bodyPr wrap="none">
            <a:spAutoFit/>
          </a:bodyPr>
          <a:lstStyle/>
          <a:p>
            <a:pPr>
              <a:defRPr sz="1600" b="1">
                <a:solidFill>
                  <a:srgbClr val="C1272D"/>
                </a:solidFill>
              </a:defRPr>
            </a:pPr>
            <a:r>
              <a:t>Immediate Actions (Next 30 Days)</a:t>
            </a:r>
          </a:p>
        </p:txBody>
      </p:sp>
      <p:sp>
        <p:nvSpPr>
          <p:cNvPr id="7" name="Rectangle 6"/>
          <p:cNvSpPr/>
          <p:nvPr/>
        </p:nvSpPr>
        <p:spPr>
          <a:xfrm>
            <a:off x="457200" y="1737360"/>
            <a:ext cx="8229600" cy="164592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1783080"/>
            <a:ext cx="8046720" cy="1554480"/>
          </a:xfrm>
          <a:prstGeom prst="rect">
            <a:avLst/>
          </a:prstGeom>
          <a:noFill/>
        </p:spPr>
        <p:txBody>
          <a:bodyPr wrap="square">
            <a:spAutoFit/>
          </a:bodyPr>
          <a:lstStyle/>
          <a:p>
            <a:pPr>
              <a:defRPr sz="1100">
                <a:solidFill>
                  <a:srgbClr val="1A1A2E"/>
                </a:solidFill>
              </a:defRPr>
            </a:pPr>
            <a:r>
              <a:t>1. Stakeholder Mapping: Identify 10-15 potential industry partners in your region</a:t>
            </a:r>
          </a:p>
          <a:p>
            <a:pPr>
              <a:defRPr sz="1100">
                <a:solidFill>
                  <a:srgbClr val="1A1A2E"/>
                </a:solidFill>
              </a:defRPr>
            </a:pPr>
            <a:r>
              <a:t>2. Internal Alignment: Brief faculty and leadership on partnership strategy</a:t>
            </a:r>
          </a:p>
          <a:p>
            <a:pPr>
              <a:defRPr sz="1100">
                <a:solidFill>
                  <a:srgbClr val="1A1A2E"/>
                </a:solidFill>
              </a:defRPr>
            </a:pPr>
            <a:r>
              <a:t>3. Value Proposition: Develop compelling pitch for industry engagement</a:t>
            </a:r>
          </a:p>
          <a:p>
            <a:pPr>
              <a:defRPr sz="1100">
                <a:solidFill>
                  <a:srgbClr val="1A1A2E"/>
                </a:solidFill>
              </a:defRPr>
            </a:pPr>
            <a:r>
              <a:t>4. Outreach List: Prioritize 5 organizations for initial contact</a:t>
            </a:r>
          </a:p>
          <a:p>
            <a:pPr>
              <a:defRPr sz="1100">
                <a:solidFill>
                  <a:srgbClr val="1A1A2E"/>
                </a:solidFill>
              </a:defRPr>
            </a:pPr>
            <a:r>
              <a:t>5. Meeting Requests: Send introductory emails to priority contacts</a:t>
            </a:r>
          </a:p>
        </p:txBody>
      </p:sp>
      <p:sp>
        <p:nvSpPr>
          <p:cNvPr id="9" name="TextBox 8"/>
          <p:cNvSpPr txBox="1"/>
          <p:nvPr/>
        </p:nvSpPr>
        <p:spPr>
          <a:xfrm>
            <a:off x="274320" y="3657600"/>
            <a:ext cx="8595360" cy="320040"/>
          </a:xfrm>
          <a:prstGeom prst="rect">
            <a:avLst/>
          </a:prstGeom>
          <a:noFill/>
        </p:spPr>
        <p:txBody>
          <a:bodyPr wrap="none">
            <a:spAutoFit/>
          </a:bodyPr>
          <a:lstStyle/>
          <a:p>
            <a:pPr>
              <a:defRPr sz="1600" b="1">
                <a:solidFill>
                  <a:srgbClr val="C1272D"/>
                </a:solidFill>
              </a:defRPr>
            </a:pPr>
            <a:r>
              <a:t>Discussion Questions</a:t>
            </a:r>
          </a:p>
        </p:txBody>
      </p:sp>
      <p:sp>
        <p:nvSpPr>
          <p:cNvPr id="10" name="TextBox 9"/>
          <p:cNvSpPr txBox="1"/>
          <p:nvPr/>
        </p:nvSpPr>
        <p:spPr>
          <a:xfrm>
            <a:off x="457200" y="4023360"/>
            <a:ext cx="8229600" cy="1645920"/>
          </a:xfrm>
          <a:prstGeom prst="rect">
            <a:avLst/>
          </a:prstGeom>
          <a:noFill/>
        </p:spPr>
        <p:txBody>
          <a:bodyPr wrap="square">
            <a:spAutoFit/>
          </a:bodyPr>
          <a:lstStyle/>
          <a:p>
            <a:pPr>
              <a:defRPr sz="1100">
                <a:solidFill>
                  <a:srgbClr val="1A1A2E"/>
                </a:solidFill>
              </a:defRPr>
            </a:pPr>
            <a:r>
              <a:t>- Which industries are most relevant for green finance education in your country?</a:t>
            </a:r>
          </a:p>
          <a:p>
            <a:pPr>
              <a:defRPr sz="1100">
                <a:solidFill>
                  <a:srgbClr val="1A1A2E"/>
                </a:solidFill>
              </a:defRPr>
            </a:pPr>
            <a:r>
              <a:t>- What unique value can your institution offer to industry partners?</a:t>
            </a:r>
          </a:p>
          <a:p>
            <a:pPr>
              <a:defRPr sz="1100">
                <a:solidFill>
                  <a:srgbClr val="1A1A2E"/>
                </a:solidFill>
              </a:defRPr>
            </a:pPr>
            <a:r>
              <a:t>- What barriers might you face in establishing partnerships? How can you address them?</a:t>
            </a:r>
          </a:p>
          <a:p>
            <a:pPr>
              <a:defRPr sz="1100">
                <a:solidFill>
                  <a:srgbClr val="1A1A2E"/>
                </a:solidFill>
              </a:defRPr>
            </a:pPr>
            <a:r>
              <a:t>- Who are the key internal champions who can drive partnership development?</a:t>
            </a:r>
          </a:p>
        </p:txBody>
      </p:sp>
      <p:sp>
        <p:nvSpPr>
          <p:cNvPr id="11" name="Rectangle 10"/>
          <p:cNvSpPr/>
          <p:nvPr/>
        </p:nvSpPr>
        <p:spPr>
          <a:xfrm>
            <a:off x="457200" y="5760720"/>
            <a:ext cx="8229600" cy="64008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48640" y="5806440"/>
            <a:ext cx="8046720" cy="548640"/>
          </a:xfrm>
          <a:prstGeom prst="rect">
            <a:avLst/>
          </a:prstGeom>
          <a:noFill/>
        </p:spPr>
        <p:txBody>
          <a:bodyPr wrap="none">
            <a:spAutoFit/>
          </a:bodyPr>
          <a:lstStyle/>
          <a:p>
            <a:pPr algn="ctr">
              <a:defRPr sz="1300" b="1">
                <a:solidFill>
                  <a:srgbClr val="FFFFFF"/>
                </a:solidFill>
              </a:defRPr>
            </a:pPr>
            <a:r>
              <a:t>Target: Each partner HEI to establish 5 MoUs by end of Year 2 (December 2026)</a:t>
            </a:r>
          </a:p>
        </p:txBody>
      </p:sp>
      <p:sp>
        <p:nvSpPr>
          <p:cNvPr id="13" name="TextBox 12"/>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14" name="Picture 13" descr="temp_left_logo.png"/>
          <p:cNvPicPr>
            <a:picLocks noChangeAspect="1"/>
          </p:cNvPicPr>
          <p:nvPr/>
        </p:nvPicPr>
        <p:blipFill>
          <a:blip r:embed="rId2"/>
          <a:stretch>
            <a:fillRect/>
          </a:stretch>
        </p:blipFill>
        <p:spPr>
          <a:xfrm>
            <a:off x="91440" y="6336792"/>
            <a:ext cx="2194560" cy="457200"/>
          </a:xfrm>
          <a:prstGeom prst="rect">
            <a:avLst/>
          </a:prstGeom>
        </p:spPr>
      </p:pic>
      <p:sp>
        <p:nvSpPr>
          <p:cNvPr id="15" name="TextBox 14"/>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16" name="Picture 15" descr="temp_right_logo.jpg"/>
          <p:cNvPicPr>
            <a:picLocks noChangeAspect="1"/>
          </p:cNvPicPr>
          <p:nvPr/>
        </p:nvPicPr>
        <p:blipFill>
          <a:blip r:embed="rId3"/>
          <a:stretch>
            <a:fillRect/>
          </a:stretch>
        </p:blipFill>
        <p:spPr>
          <a:xfrm>
            <a:off x="10981944" y="6446520"/>
            <a:ext cx="786384" cy="31089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