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4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34" autoAdjust="0"/>
    <p:restoredTop sz="95805" autoAdjust="0"/>
  </p:normalViewPr>
  <p:slideViewPr>
    <p:cSldViewPr snapToGrid="0">
      <p:cViewPr varScale="1">
        <p:scale>
          <a:sx n="82" d="100"/>
          <a:sy n="82" d="100"/>
        </p:scale>
        <p:origin x="112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C32A6-9F5D-4545-FD23-CC1D700237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F298A6-5D2F-5907-7D0A-2127569552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98109-215E-D4B5-FE87-5B43B831F2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A85DF-549A-CF99-CD60-651B2621C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3BD5D-7529-4E6D-A410-01183DDF9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284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F209D-7A96-742A-3A3F-A66DF2DEB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B25876-A32C-66F4-34B0-42AD026ADC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49407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5AE57-95C3-C36B-815B-15CB23B3D0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21D46-E4BE-E577-253C-EA2FB4DAC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CD2B4-0E85-61A4-FCB7-6C1CFDA33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489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851108-A750-118D-911C-0EA88B6B3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23C6DA-2CA7-E467-B9BD-AC57031D3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B7786-6773-A574-19EA-C46AF7E6F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05869-9BD2-38CF-4A14-BB5E40FA2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AD7186-54C0-0CAE-503F-64D83B494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1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49DF8-861E-4B99-BBF9-AEB01A572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03B83-5287-A66C-39C5-DD5FCFB53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9407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4FA92C-D112-44F2-B01B-A78DAA9530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BD3B1-40ED-4B6F-4A98-90E36192D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40741-1806-0B66-D77D-9B1F0E30C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60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3A618-9CA6-2086-125E-BC989CA7B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D1DF48-9B24-619F-34A5-B681488E2E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CB969-9458-1707-6C2C-43F6290994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B57A9-C909-629D-51F8-0ABC22DF7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356A8-DF21-8B08-5600-8F6206C24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199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D5194-8F24-3759-031C-C3C01189A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8C959-E497-5F92-B3AD-7E9E5AEA52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6F0582-9778-1852-6D54-652F7B74E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89E62-7BA1-7159-1F90-055094A3A5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FFB2A-D7C0-2906-BCF8-A3AD2713F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F892AF-B047-498E-A204-48D245BAA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006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53F86-FCF9-E93A-FA7A-BEB2D4A81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D23CF-F001-5F19-F7DD-DBA298061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72374E-BDD0-BA4C-9043-F2C5B51CF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06C40E-6BA8-2160-929B-EF070802BC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B2D4F0-7B61-7361-09BC-7E57659661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B19429-A7B5-88A2-F6BA-DB9B189EE4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FB40CF-BF71-8339-4B49-9657EDF44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BD17FF-712E-E603-4410-F00F8C686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669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DFFDE-83B9-FF40-CE75-C4467DC2D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DFC9BC-F8C1-E14D-F342-08A1D6FB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855A4F-26FF-174E-1256-4DE902FFB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950BED-7C0F-8965-CD43-5F462A3D5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18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95D803-0AE7-7133-87DC-1A4162B3F9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F4FEE6-D48D-58F6-6D22-1807493C8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EB8045-60E2-4F42-788E-D6553DAD1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35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0BB70-3911-965A-D4D9-D46C819D0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D624B-23D5-BB21-9007-A43FF9DA3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2DD0F0-BECA-454D-16CF-AB8B55B00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466549-902C-B636-9337-A0D7D5826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69CE0-6CCC-95A9-DD0F-6D04665F6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C4F3B6-E515-65FC-347A-BD787475A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403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CEAE4-DB87-A68F-47F4-D2C2C3D98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CCE2F4-8BFB-EC4C-974B-FE8923E0FE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63ABD6-59A6-FF63-D42C-9CFF06502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64287A-8541-D2C8-525A-8112329840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96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6E85AC9B-EE72-42E6-BC68-3B56DBCD30FA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3504DD-3215-DCFA-0F2E-062596DC3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00054" y="3063875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C40B89-351B-B728-DE53-5F663D2D5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2054" y="3063875"/>
            <a:ext cx="2743200" cy="365125"/>
          </a:xfrm>
          <a:prstGeom prst="rect">
            <a:avLst/>
          </a:prstGeom>
        </p:spPr>
        <p:txBody>
          <a:bodyPr/>
          <a:lstStyle/>
          <a:p>
            <a:fld id="{268F901F-4F8E-4684-963A-EF199FEEE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10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>
            <a:extLst>
              <a:ext uri="{FF2B5EF4-FFF2-40B4-BE49-F238E27FC236}">
                <a16:creationId xmlns:a16="http://schemas.microsoft.com/office/drawing/2014/main" id="{14D5BB18-6ED1-3392-A44D-8FE26CA5C3AC}"/>
              </a:ext>
            </a:extLst>
          </p:cNvPr>
          <p:cNvPicPr/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10983865" y="6442600"/>
            <a:ext cx="783261" cy="313702"/>
          </a:xfrm>
          <a:prstGeom prst="rect">
            <a:avLst/>
          </a:prstGeom>
        </p:spPr>
      </p:pic>
      <p:pic>
        <p:nvPicPr>
          <p:cNvPr id="8" name="object 3">
            <a:extLst>
              <a:ext uri="{FF2B5EF4-FFF2-40B4-BE49-F238E27FC236}">
                <a16:creationId xmlns:a16="http://schemas.microsoft.com/office/drawing/2014/main" id="{59C024E2-9A20-1092-8F91-5CE150FA53A3}"/>
              </a:ext>
            </a:extLst>
          </p:cNvPr>
          <p:cNvPicPr/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94192" y="6336335"/>
            <a:ext cx="2190749" cy="457199"/>
          </a:xfrm>
          <a:prstGeom prst="rect">
            <a:avLst/>
          </a:prstGeom>
        </p:spPr>
      </p:pic>
      <p:sp>
        <p:nvSpPr>
          <p:cNvPr id="9" name="object 11">
            <a:extLst>
              <a:ext uri="{FF2B5EF4-FFF2-40B4-BE49-F238E27FC236}">
                <a16:creationId xmlns:a16="http://schemas.microsoft.com/office/drawing/2014/main" id="{FCE21657-09E0-E3D0-F119-67905A38DCFC}"/>
              </a:ext>
            </a:extLst>
          </p:cNvPr>
          <p:cNvSpPr txBox="1">
            <a:spLocks/>
          </p:cNvSpPr>
          <p:nvPr userDrawn="1"/>
        </p:nvSpPr>
        <p:spPr>
          <a:xfrm>
            <a:off x="2589742" y="6426725"/>
            <a:ext cx="7801168" cy="329577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just">
              <a:spcBef>
                <a:spcPts val="50"/>
              </a:spcBef>
            </a:pPr>
            <a:r>
              <a:rPr lang="en-US" sz="1050" spc="-65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European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Commission's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5" dirty="0">
                <a:solidFill>
                  <a:schemeClr val="bg1">
                    <a:lumMod val="65000"/>
                  </a:schemeClr>
                </a:solidFill>
              </a:rPr>
              <a:t>support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for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1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5" dirty="0">
                <a:solidFill>
                  <a:schemeClr val="bg1">
                    <a:lumMod val="65000"/>
                  </a:schemeClr>
                </a:solidFill>
              </a:rPr>
              <a:t>production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5" dirty="0">
                <a:solidFill>
                  <a:schemeClr val="bg1">
                    <a:lumMod val="65000"/>
                  </a:schemeClr>
                </a:solidFill>
              </a:rPr>
              <a:t>this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5" dirty="0">
                <a:solidFill>
                  <a:schemeClr val="bg1">
                    <a:lumMod val="65000"/>
                  </a:schemeClr>
                </a:solidFill>
              </a:rPr>
              <a:t>publication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does</a:t>
            </a:r>
            <a:r>
              <a:rPr lang="en-US" sz="1050" spc="11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not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constitute</a:t>
            </a:r>
            <a:r>
              <a:rPr lang="en-US" sz="1050" spc="10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an 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endorsement</a:t>
            </a:r>
            <a:r>
              <a:rPr lang="en-US" sz="1050" spc="17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contents,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which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reflect</a:t>
            </a:r>
            <a:r>
              <a:rPr lang="en-US" sz="1050" spc="17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views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5" dirty="0">
                <a:solidFill>
                  <a:schemeClr val="bg1">
                    <a:lumMod val="65000"/>
                  </a:schemeClr>
                </a:solidFill>
              </a:rPr>
              <a:t>only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7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5" dirty="0">
                <a:solidFill>
                  <a:schemeClr val="bg1">
                    <a:lumMod val="65000"/>
                  </a:schemeClr>
                </a:solidFill>
              </a:rPr>
              <a:t>authors,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and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18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0" dirty="0">
                <a:solidFill>
                  <a:schemeClr val="bg1">
                    <a:lumMod val="65000"/>
                  </a:schemeClr>
                </a:solidFill>
              </a:rPr>
              <a:t>Commission </a:t>
            </a:r>
            <a:r>
              <a:rPr lang="en-US" sz="1050" spc="-28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cannot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be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held </a:t>
            </a:r>
            <a:r>
              <a:rPr lang="en-US" sz="1050" spc="-25" dirty="0">
                <a:solidFill>
                  <a:schemeClr val="bg1">
                    <a:lumMod val="65000"/>
                  </a:schemeClr>
                </a:solidFill>
              </a:rPr>
              <a:t>responsible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for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5" dirty="0">
                <a:solidFill>
                  <a:schemeClr val="bg1">
                    <a:lumMod val="65000"/>
                  </a:schemeClr>
                </a:solidFill>
              </a:rPr>
              <a:t>any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20" dirty="0">
                <a:solidFill>
                  <a:schemeClr val="bg1">
                    <a:lumMod val="65000"/>
                  </a:schemeClr>
                </a:solidFill>
              </a:rPr>
              <a:t>use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which 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may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be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0" dirty="0">
                <a:solidFill>
                  <a:schemeClr val="bg1">
                    <a:lumMod val="65000"/>
                  </a:schemeClr>
                </a:solidFill>
              </a:rPr>
              <a:t>made</a:t>
            </a:r>
            <a:r>
              <a:rPr lang="en-US" sz="1050" spc="-35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of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the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40" dirty="0">
                <a:solidFill>
                  <a:schemeClr val="bg1">
                    <a:lumMod val="65000"/>
                  </a:schemeClr>
                </a:solidFill>
              </a:rPr>
              <a:t>information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15" dirty="0">
                <a:solidFill>
                  <a:schemeClr val="bg1">
                    <a:lumMod val="65000"/>
                  </a:schemeClr>
                </a:solidFill>
              </a:rPr>
              <a:t>contained</a:t>
            </a:r>
            <a:r>
              <a:rPr lang="en-US" sz="1050" spc="-3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1050" spc="-50" dirty="0">
                <a:solidFill>
                  <a:schemeClr val="bg1">
                    <a:lumMod val="65000"/>
                  </a:schemeClr>
                </a:solidFill>
              </a:rPr>
              <a:t>therein.</a:t>
            </a:r>
          </a:p>
        </p:txBody>
      </p:sp>
    </p:spTree>
    <p:extLst>
      <p:ext uri="{BB962C8B-B14F-4D97-AF65-F5344CB8AC3E}">
        <p14:creationId xmlns:p14="http://schemas.microsoft.com/office/powerpoint/2010/main" val="2665587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E9E35D2-9C20-4E49-205B-3DA4DF3C5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/>
          <a:p>
            <a:br>
              <a:rPr lang="en-GB" sz="4700" dirty="0"/>
            </a:br>
            <a:r>
              <a:rPr lang="en-GB" sz="4700" b="1" dirty="0"/>
              <a:t>Framework – trends in collaboration between HEIs and the market/companies</a:t>
            </a:r>
            <a:br>
              <a:rPr lang="en-GB" sz="4700" b="1" dirty="0"/>
            </a:br>
            <a:endParaRPr lang="en-US" sz="4700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D46FE691-D6E3-3CDB-5109-BB66DACD7E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/>
          <a:p>
            <a:r>
              <a:rPr lang="en-GB" dirty="0"/>
              <a:t>Day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97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E79E3D81-EC16-482B-CFDD-2DA2E3D02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 fontScale="90000"/>
          </a:bodyPr>
          <a:lstStyle/>
          <a:p>
            <a:r>
              <a:rPr lang="en-GB" sz="4200" b="1" dirty="0"/>
              <a:t>Topic: Trends in HEI–industry collaboration</a:t>
            </a:r>
            <a:br>
              <a:rPr lang="en-GB" sz="4200" b="1" dirty="0"/>
            </a:br>
            <a:r>
              <a:rPr lang="en-GB" sz="4200" i="1" dirty="0"/>
              <a:t>Lessons from international models (EU and Asia)</a:t>
            </a:r>
            <a:br>
              <a:rPr lang="en-GB" sz="4200" i="1" dirty="0"/>
            </a:br>
            <a:br>
              <a:rPr lang="en-GB" sz="4200" dirty="0"/>
            </a:br>
            <a:r>
              <a:rPr lang="en-GB" sz="4200" dirty="0"/>
              <a:t>Partner: ……………</a:t>
            </a:r>
            <a:br>
              <a:rPr lang="en-US" sz="4200" dirty="0"/>
            </a:br>
            <a:endParaRPr lang="en-US" sz="4200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15D6A913-B884-F771-DD4F-FA017329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/>
          <a:p>
            <a:r>
              <a:rPr lang="en-GB" dirty="0"/>
              <a:t>each academic partner will prepare a PPT presentation to share their experience and vision on HEI – private sector partnerships</a:t>
            </a:r>
          </a:p>
          <a:p>
            <a:r>
              <a:rPr lang="en-GB" dirty="0"/>
              <a:t>10 </a:t>
            </a:r>
            <a:r>
              <a:rPr lang="en-GB"/>
              <a:t>minutes presentation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6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7C5DF953-3FC6-E911-ABE1-6091B5A3B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4100" b="1" dirty="0"/>
              <a:t>Trends in HEI–industry collaboration</a:t>
            </a:r>
            <a:br>
              <a:rPr lang="en-US" sz="4100" dirty="0"/>
            </a:br>
            <a:endParaRPr lang="en-US" sz="4100" dirty="0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52B231DE-8C48-E9D7-462A-DA1CD0B1E4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6612" y="1825625"/>
            <a:ext cx="4842588" cy="43513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Lessons from international models (EU and Asia)</a:t>
            </a:r>
            <a:br>
              <a:rPr lang="en-US" dirty="0"/>
            </a:br>
            <a:endParaRPr lang="en-GB" dirty="0"/>
          </a:p>
          <a:p>
            <a:r>
              <a:rPr lang="en-GB" b="1" dirty="0"/>
              <a:t>Guiding questions</a:t>
            </a:r>
            <a:endParaRPr lang="en-US" b="1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6E4B35C-D645-854B-63EC-4DD8CE0F7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81127" y="1296955"/>
            <a:ext cx="6335485" cy="499187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GB" sz="1600" dirty="0"/>
              <a:t>1. How does your HEI / Department interact with the private sector?</a:t>
            </a:r>
          </a:p>
          <a:p>
            <a:pPr marL="0" indent="0" algn="just">
              <a:buNone/>
            </a:pPr>
            <a:r>
              <a:rPr lang="en-GB" sz="1600" dirty="0"/>
              <a:t>2. Formal and/or informal engagements: how does this collaboration with the private sector materializes</a:t>
            </a:r>
          </a:p>
          <a:p>
            <a:pPr marL="0" indent="0" algn="just">
              <a:buNone/>
            </a:pPr>
            <a:r>
              <a:rPr lang="en-GB" sz="1600" dirty="0"/>
              <a:t>3. Joint curriculum development: if any, do you collaborate with private sector to develop curricula?</a:t>
            </a:r>
          </a:p>
          <a:p>
            <a:pPr marL="0" indent="0" algn="just">
              <a:buNone/>
            </a:pPr>
            <a:r>
              <a:rPr lang="en-GB" sz="1600" dirty="0"/>
              <a:t>4. Joint delivery: if any, do you collaborate with private sector to deliver teaching and/or for learning opportunities for students?</a:t>
            </a:r>
          </a:p>
          <a:p>
            <a:pPr marL="0" indent="0" algn="just">
              <a:buNone/>
            </a:pPr>
            <a:r>
              <a:rPr lang="en-GB" sz="1600" dirty="0"/>
              <a:t>5. Lifelong learning partnerships – do you have corporate learning alliances?</a:t>
            </a:r>
          </a:p>
          <a:p>
            <a:pPr marL="0" indent="0" algn="just">
              <a:buNone/>
            </a:pPr>
            <a:r>
              <a:rPr lang="en-GB" sz="1600" dirty="0"/>
              <a:t>6. Joint research: if any, do you carry out joint research with private sector?</a:t>
            </a:r>
          </a:p>
          <a:p>
            <a:pPr marL="0" indent="0" algn="just">
              <a:buNone/>
            </a:pPr>
            <a:r>
              <a:rPr lang="en-GB" sz="1600" dirty="0"/>
              <a:t>7. Technology driven collaboration – to integrate innovative technology in teaching</a:t>
            </a:r>
          </a:p>
          <a:p>
            <a:pPr marL="0" indent="0" algn="just">
              <a:buNone/>
            </a:pPr>
            <a:r>
              <a:rPr lang="en-GB" sz="1600" dirty="0"/>
              <a:t>8. University spin off, start –ups – if any, how you implemented?</a:t>
            </a:r>
          </a:p>
          <a:p>
            <a:pPr marL="0" indent="0" algn="just">
              <a:buNone/>
            </a:pPr>
            <a:r>
              <a:rPr lang="en-GB" sz="1600" dirty="0"/>
              <a:t>9. Other forms of collaboration: i.e. Work Based Learning, internship programmes, placements, transition from World of Edu to World of Work, green transition partnerships, etc.</a:t>
            </a:r>
          </a:p>
          <a:p>
            <a:pPr marL="0" indent="0" algn="just">
              <a:buNone/>
            </a:pPr>
            <a:r>
              <a:rPr lang="en-GB" sz="1600" dirty="0"/>
              <a:t>10. Drivers and inhibitors for HEI/Private Sector Collaboration: what makes it easy or difficult to work with enterprises?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002736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02619-3B09-163B-11AC-782627834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1014FF-B9C5-B2F5-8CEA-E2489FB9015F}"/>
              </a:ext>
            </a:extLst>
          </p:cNvPr>
          <p:cNvSpPr txBox="1"/>
          <p:nvPr/>
        </p:nvSpPr>
        <p:spPr>
          <a:xfrm>
            <a:off x="552839" y="454273"/>
            <a:ext cx="833923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kern="0" noProof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Concluding remarks</a:t>
            </a:r>
            <a:endParaRPr lang="en-GB" sz="4800" noProof="0" dirty="0"/>
          </a:p>
        </p:txBody>
      </p:sp>
    </p:spTree>
    <p:extLst>
      <p:ext uri="{BB962C8B-B14F-4D97-AF65-F5344CB8AC3E}">
        <p14:creationId xmlns:p14="http://schemas.microsoft.com/office/powerpoint/2010/main" val="3473615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280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 Framework – trends in collaboration between HEIs and the market/companies </vt:lpstr>
      <vt:lpstr>Topic: Trends in HEI–industry collaboration Lessons from international models (EU and Asia)  Partner: …………… </vt:lpstr>
      <vt:lpstr>Trends in HEI–industry collaboration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lorenzo costantino</dc:creator>
  <cp:lastModifiedBy>diana</cp:lastModifiedBy>
  <cp:revision>10</cp:revision>
  <dcterms:created xsi:type="dcterms:W3CDTF">2025-11-19T10:48:37Z</dcterms:created>
  <dcterms:modified xsi:type="dcterms:W3CDTF">2025-11-20T08:57:25Z</dcterms:modified>
</cp:coreProperties>
</file>