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cfainstitute.org/programs/sustainable-investing-certificate" TargetMode="External"/><Relationship Id="rId3" Type="http://schemas.openxmlformats.org/officeDocument/2006/relationships/hyperlink" Target="https://eur-lex.europa.eu/legal-content/EN/TXT/?uri=CELEX:32022H0627(02)" TargetMode="External"/><Relationship Id="rId4" Type="http://schemas.openxmlformats.org/officeDocument/2006/relationships/hyperlink" Target="https://education.ec.europa.eu/education-levels/higher-education/inclusive-and-connected-higher-education/bologna-process" TargetMode="External"/><Relationship Id="rId5" Type="http://schemas.openxmlformats.org/officeDocument/2006/relationships/image" Target="../media/image1.png"/><Relationship Id="rId6"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unfccc.int/process-and-meetings/the-paris-agreement" TargetMode="External"/><Relationship Id="rId3" Type="http://schemas.openxmlformats.org/officeDocument/2006/relationships/hyperlink" Target="https://www.iea.org/reports/net-zero-by-2050" TargetMode="External"/><Relationship Id="rId4" Type="http://schemas.openxmlformats.org/officeDocument/2006/relationships/hyperlink" Target="https://www.irena.org/Publications/2024/Nov/World-Energy-Transitions-Outlook-2024" TargetMode="External"/><Relationship Id="rId5" Type="http://schemas.openxmlformats.org/officeDocument/2006/relationships/hyperlink" Target="https://about.bnef.com/energy-transition-investment/" TargetMode="External"/><Relationship Id="rId6" Type="http://schemas.openxmlformats.org/officeDocument/2006/relationships/hyperlink" Target="https://www.climatepolicyinitiative.org/publication/global-landscape-of-climate-finance-2024/" TargetMode="External"/><Relationship Id="rId7" Type="http://schemas.openxmlformats.org/officeDocument/2006/relationships/image" Target="../media/image1.png"/><Relationship Id="rId8"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lseg.com/en/insights/green-debt-market-passes-3-trillion-milestone" TargetMode="External"/><Relationship Id="rId3" Type="http://schemas.openxmlformats.org/officeDocument/2006/relationships/hyperlink" Target="https://www.climatebonds.net" TargetMode="External"/><Relationship Id="rId4" Type="http://schemas.openxmlformats.org/officeDocument/2006/relationships/image" Target="../media/image1.png"/><Relationship Id="rId5"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ice.com/insights/sustainable-bond-report-2024" TargetMode="External"/><Relationship Id="rId3" Type="http://schemas.openxmlformats.org/officeDocument/2006/relationships/hyperlink" Target="https://www.climatebonds.net" TargetMode="External"/><Relationship Id="rId4" Type="http://schemas.openxmlformats.org/officeDocument/2006/relationships/image" Target="../media/image1.png"/><Relationship Id="rId5"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finance.ec.europa.eu/sustainable-finance_en" TargetMode="External"/><Relationship Id="rId3" Type="http://schemas.openxmlformats.org/officeDocument/2006/relationships/hyperlink" Target="https://www.ifrs.org/groups/international-sustainability-standards-board/" TargetMode="External"/><Relationship Id="rId4" Type="http://schemas.openxmlformats.org/officeDocument/2006/relationships/hyperlink" Target="https://www.fsb-tcfd.org" TargetMode="External"/><Relationship Id="rId5" Type="http://schemas.openxmlformats.org/officeDocument/2006/relationships/hyperlink" Target="https://tnfd.global" TargetMode="External"/><Relationship Id="rId6" Type="http://schemas.openxmlformats.org/officeDocument/2006/relationships/hyperlink" Target="https://asean.org/asean-taxonomy-for-sustainable-finance/" TargetMode="External"/><Relationship Id="rId7" Type="http://schemas.openxmlformats.org/officeDocument/2006/relationships/image" Target="../media/image1.png"/><Relationship Id="rId8"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lcdi-indonesia.id" TargetMode="External"/><Relationship Id="rId3" Type="http://schemas.openxmlformats.org/officeDocument/2006/relationships/image" Target="../media/image1.png"/><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02920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731520"/>
            <a:ext cx="8229600" cy="365760"/>
          </a:xfrm>
          <a:prstGeom prst="rect">
            <a:avLst/>
          </a:prstGeom>
          <a:noFill/>
        </p:spPr>
        <p:txBody>
          <a:bodyPr wrap="none">
            <a:spAutoFit/>
          </a:bodyPr>
          <a:lstStyle/>
          <a:p>
            <a:pPr algn="ctr">
              <a:defRPr sz="1400">
                <a:solidFill>
                  <a:srgbClr val="FFFFFF"/>
                </a:solidFill>
              </a:defRPr>
            </a:pPr>
            <a:r>
              <a:t>T2.1 Day 2 - Session 1 (30 minutes)</a:t>
            </a:r>
          </a:p>
        </p:txBody>
      </p:sp>
      <p:sp>
        <p:nvSpPr>
          <p:cNvPr id="4" name="TextBox 3"/>
          <p:cNvSpPr txBox="1"/>
          <p:nvPr/>
        </p:nvSpPr>
        <p:spPr>
          <a:xfrm>
            <a:off x="457200" y="1645920"/>
            <a:ext cx="8229600" cy="1097280"/>
          </a:xfrm>
          <a:prstGeom prst="rect">
            <a:avLst/>
          </a:prstGeom>
          <a:noFill/>
        </p:spPr>
        <p:txBody>
          <a:bodyPr wrap="none">
            <a:spAutoFit/>
          </a:bodyPr>
          <a:lstStyle/>
          <a:p>
            <a:pPr algn="ctr">
              <a:defRPr sz="4400" b="1">
                <a:solidFill>
                  <a:srgbClr val="FFFFFF"/>
                </a:solidFill>
              </a:defRPr>
            </a:pPr>
            <a:r>
              <a:t>Green Finance Landscape</a:t>
            </a:r>
          </a:p>
        </p:txBody>
      </p:sp>
      <p:sp>
        <p:nvSpPr>
          <p:cNvPr id="5" name="TextBox 4"/>
          <p:cNvSpPr txBox="1"/>
          <p:nvPr/>
        </p:nvSpPr>
        <p:spPr>
          <a:xfrm>
            <a:off x="457200" y="2743200"/>
            <a:ext cx="8229600" cy="548640"/>
          </a:xfrm>
          <a:prstGeom prst="rect">
            <a:avLst/>
          </a:prstGeom>
          <a:noFill/>
        </p:spPr>
        <p:txBody>
          <a:bodyPr wrap="none">
            <a:spAutoFit/>
          </a:bodyPr>
          <a:lstStyle/>
          <a:p>
            <a:pPr algn="ctr">
              <a:defRPr sz="2800">
                <a:solidFill>
                  <a:srgbClr val="FFFFFF"/>
                </a:solidFill>
              </a:defRPr>
            </a:pPr>
            <a:r>
              <a:t>&amp; Emerging Trends</a:t>
            </a:r>
          </a:p>
        </p:txBody>
      </p:sp>
      <p:sp>
        <p:nvSpPr>
          <p:cNvPr id="6" name="TextBox 5"/>
          <p:cNvSpPr txBox="1"/>
          <p:nvPr/>
        </p:nvSpPr>
        <p:spPr>
          <a:xfrm>
            <a:off x="457200" y="3840480"/>
            <a:ext cx="8229600" cy="731520"/>
          </a:xfrm>
          <a:prstGeom prst="rect">
            <a:avLst/>
          </a:prstGeom>
          <a:noFill/>
        </p:spPr>
        <p:txBody>
          <a:bodyPr wrap="none">
            <a:spAutoFit/>
          </a:bodyPr>
          <a:lstStyle/>
          <a:p>
            <a:pPr algn="ctr">
              <a:defRPr sz="1600" b="1">
                <a:solidFill>
                  <a:srgbClr val="FFFFFF"/>
                </a:solidFill>
              </a:defRPr>
            </a:pPr>
            <a:r>
              <a:t>University of Twente | University of Oradea</a:t>
            </a:r>
          </a:p>
          <a:p>
            <a:pPr algn="ctr">
              <a:defRPr sz="1400">
                <a:solidFill>
                  <a:srgbClr val="FFFFFF"/>
                </a:solidFill>
              </a:defRPr>
            </a:pPr>
            <a:r>
              <a:t>GREEN FINANCE Project Meeting | January 2026</a:t>
            </a:r>
          </a:p>
        </p:txBody>
      </p:sp>
      <p:pic>
        <p:nvPicPr>
          <p:cNvPr id="7" name="Picture 6"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8" name="TextBox 7"/>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9" name="Picture 8"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10 of 10</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Recognition Pathways</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Academic, Industry, and Digital Credentials</a:t>
            </a:r>
          </a:p>
        </p:txBody>
      </p:sp>
      <p:sp>
        <p:nvSpPr>
          <p:cNvPr id="6" name="Rectangle 5"/>
          <p:cNvSpPr/>
          <p:nvPr/>
        </p:nvSpPr>
        <p:spPr>
          <a:xfrm>
            <a:off x="457200" y="1371600"/>
            <a:ext cx="2651760" cy="2560320"/>
          </a:xfrm>
          <a:prstGeom prst="rect">
            <a:avLst/>
          </a:prstGeom>
          <a:solidFill>
            <a:srgbClr val="E8F5E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417320"/>
            <a:ext cx="2651760" cy="365760"/>
          </a:xfrm>
          <a:prstGeom prst="rect">
            <a:avLst/>
          </a:prstGeom>
          <a:noFill/>
        </p:spPr>
        <p:txBody>
          <a:bodyPr wrap="none">
            <a:spAutoFit/>
          </a:bodyPr>
          <a:lstStyle/>
          <a:p>
            <a:pPr algn="ctr">
              <a:defRPr sz="1200" b="1">
                <a:solidFill>
                  <a:srgbClr val="155724"/>
                </a:solidFill>
              </a:defRPr>
            </a:pPr>
            <a:r>
              <a:t>Academic Recognition</a:t>
            </a:r>
          </a:p>
        </p:txBody>
      </p:sp>
      <p:sp>
        <p:nvSpPr>
          <p:cNvPr id="8" name="TextBox 7"/>
          <p:cNvSpPr txBox="1"/>
          <p:nvPr/>
        </p:nvSpPr>
        <p:spPr>
          <a:xfrm>
            <a:off x="548640" y="1828800"/>
            <a:ext cx="2468880" cy="2011680"/>
          </a:xfrm>
          <a:prstGeom prst="rect">
            <a:avLst/>
          </a:prstGeom>
          <a:noFill/>
        </p:spPr>
        <p:txBody>
          <a:bodyPr wrap="square">
            <a:spAutoFit/>
          </a:bodyPr>
          <a:lstStyle/>
          <a:p>
            <a:pPr>
              <a:defRPr sz="1000">
                <a:solidFill>
                  <a:srgbClr val="1A1A2E"/>
                </a:solidFill>
              </a:defRPr>
            </a:pPr>
            <a:r>
              <a:t>- 4 ECTS transferable</a:t>
            </a:r>
          </a:p>
          <a:p>
            <a:pPr>
              <a:defRPr sz="1000">
                <a:solidFill>
                  <a:srgbClr val="1A1A2E"/>
                </a:solidFill>
              </a:defRPr>
            </a:pPr>
            <a:r>
              <a:t>- Bologna-compliant</a:t>
            </a:r>
          </a:p>
          <a:p>
            <a:pPr>
              <a:defRPr sz="1000">
                <a:solidFill>
                  <a:srgbClr val="1A1A2E"/>
                </a:solidFill>
              </a:defRPr>
            </a:pPr>
            <a:r>
              <a:t>- Stackable toward degrees</a:t>
            </a:r>
          </a:p>
          <a:p>
            <a:pPr>
              <a:defRPr sz="1000">
                <a:solidFill>
                  <a:srgbClr val="1A1A2E"/>
                </a:solidFill>
              </a:defRPr>
            </a:pPr>
            <a:r>
              <a:t>- University transcript</a:t>
            </a:r>
          </a:p>
        </p:txBody>
      </p:sp>
      <p:sp>
        <p:nvSpPr>
          <p:cNvPr id="9" name="Rectangle 8"/>
          <p:cNvSpPr/>
          <p:nvPr/>
        </p:nvSpPr>
        <p:spPr>
          <a:xfrm>
            <a:off x="3291840" y="1371600"/>
            <a:ext cx="2651760" cy="2560320"/>
          </a:xfrm>
          <a:prstGeom prst="rect">
            <a:avLst/>
          </a:prstGeom>
          <a:solidFill>
            <a:srgbClr val="E0E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91840" y="1417320"/>
            <a:ext cx="2651760" cy="365760"/>
          </a:xfrm>
          <a:prstGeom prst="rect">
            <a:avLst/>
          </a:prstGeom>
          <a:noFill/>
        </p:spPr>
        <p:txBody>
          <a:bodyPr wrap="none">
            <a:spAutoFit/>
          </a:bodyPr>
          <a:lstStyle/>
          <a:p>
            <a:pPr algn="ctr">
              <a:defRPr sz="1200" b="1">
                <a:solidFill>
                  <a:srgbClr val="0066CC"/>
                </a:solidFill>
              </a:defRPr>
            </a:pPr>
            <a:r>
              <a:t>Industry Recognition</a:t>
            </a:r>
          </a:p>
        </p:txBody>
      </p:sp>
      <p:sp>
        <p:nvSpPr>
          <p:cNvPr id="11" name="TextBox 10"/>
          <p:cNvSpPr txBox="1"/>
          <p:nvPr/>
        </p:nvSpPr>
        <p:spPr>
          <a:xfrm>
            <a:off x="3383280" y="1828800"/>
            <a:ext cx="2468880" cy="2011680"/>
          </a:xfrm>
          <a:prstGeom prst="rect">
            <a:avLst/>
          </a:prstGeom>
          <a:noFill/>
        </p:spPr>
        <p:txBody>
          <a:bodyPr wrap="square">
            <a:spAutoFit/>
          </a:bodyPr>
          <a:lstStyle/>
          <a:p>
            <a:pPr>
              <a:defRPr sz="1000">
                <a:solidFill>
                  <a:srgbClr val="1A1A2E"/>
                </a:solidFill>
              </a:defRPr>
            </a:pPr>
            <a:r>
              <a:t>- CFA ESG alignment</a:t>
            </a:r>
          </a:p>
          <a:p>
            <a:pPr>
              <a:defRPr sz="1000">
                <a:solidFill>
                  <a:srgbClr val="1A1A2E"/>
                </a:solidFill>
              </a:defRPr>
            </a:pPr>
            <a:r>
              <a:t>- Employer endorsement</a:t>
            </a:r>
          </a:p>
          <a:p>
            <a:pPr>
              <a:defRPr sz="1000">
                <a:solidFill>
                  <a:srgbClr val="1A1A2E"/>
                </a:solidFill>
              </a:defRPr>
            </a:pPr>
            <a:r>
              <a:t>- Professional portfolio</a:t>
            </a:r>
          </a:p>
          <a:p>
            <a:pPr>
              <a:defRPr sz="1000">
                <a:solidFill>
                  <a:srgbClr val="1A1A2E"/>
                </a:solidFill>
              </a:defRPr>
            </a:pPr>
            <a:r>
              <a:t>- Continuing education</a:t>
            </a:r>
          </a:p>
        </p:txBody>
      </p:sp>
      <p:sp>
        <p:nvSpPr>
          <p:cNvPr id="12" name="Rectangle 11"/>
          <p:cNvSpPr/>
          <p:nvPr/>
        </p:nvSpPr>
        <p:spPr>
          <a:xfrm>
            <a:off x="6126480" y="1371600"/>
            <a:ext cx="2651760" cy="2560320"/>
          </a:xfrm>
          <a:prstGeom prst="rect">
            <a:avLst/>
          </a:prstGeom>
          <a:solidFill>
            <a:srgbClr val="FFE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26480" y="1417320"/>
            <a:ext cx="2651760" cy="365760"/>
          </a:xfrm>
          <a:prstGeom prst="rect">
            <a:avLst/>
          </a:prstGeom>
          <a:noFill/>
        </p:spPr>
        <p:txBody>
          <a:bodyPr wrap="none">
            <a:spAutoFit/>
          </a:bodyPr>
          <a:lstStyle/>
          <a:p>
            <a:pPr algn="ctr">
              <a:defRPr sz="1200" b="1">
                <a:solidFill>
                  <a:srgbClr val="C1272D"/>
                </a:solidFill>
              </a:defRPr>
            </a:pPr>
            <a:r>
              <a:t>Digital Badges</a:t>
            </a:r>
          </a:p>
        </p:txBody>
      </p:sp>
      <p:sp>
        <p:nvSpPr>
          <p:cNvPr id="14" name="TextBox 13"/>
          <p:cNvSpPr txBox="1"/>
          <p:nvPr/>
        </p:nvSpPr>
        <p:spPr>
          <a:xfrm>
            <a:off x="6217920" y="1828800"/>
            <a:ext cx="2468880" cy="2011680"/>
          </a:xfrm>
          <a:prstGeom prst="rect">
            <a:avLst/>
          </a:prstGeom>
          <a:noFill/>
        </p:spPr>
        <p:txBody>
          <a:bodyPr wrap="square">
            <a:spAutoFit/>
          </a:bodyPr>
          <a:lstStyle/>
          <a:p>
            <a:pPr>
              <a:defRPr sz="1000">
                <a:solidFill>
                  <a:srgbClr val="1A1A2E"/>
                </a:solidFill>
              </a:defRPr>
            </a:pPr>
            <a:r>
              <a:t>- Blockchain-verified</a:t>
            </a:r>
          </a:p>
          <a:p>
            <a:pPr>
              <a:defRPr sz="1000">
                <a:solidFill>
                  <a:srgbClr val="1A1A2E"/>
                </a:solidFill>
              </a:defRPr>
            </a:pPr>
            <a:r>
              <a:t>- LinkedIn shareable</a:t>
            </a:r>
          </a:p>
          <a:p>
            <a:pPr>
              <a:defRPr sz="1000">
                <a:solidFill>
                  <a:srgbClr val="1A1A2E"/>
                </a:solidFill>
              </a:defRPr>
            </a:pPr>
            <a:r>
              <a:t>- Skills metadata</a:t>
            </a:r>
          </a:p>
          <a:p>
            <a:pPr>
              <a:defRPr sz="1000">
                <a:solidFill>
                  <a:srgbClr val="1A1A2E"/>
                </a:solidFill>
              </a:defRPr>
            </a:pPr>
            <a:r>
              <a:t>- Portable credentials</a:t>
            </a:r>
          </a:p>
        </p:txBody>
      </p:sp>
      <p:sp>
        <p:nvSpPr>
          <p:cNvPr id="15" name="TextBox 14"/>
          <p:cNvSpPr txBox="1"/>
          <p:nvPr/>
        </p:nvSpPr>
        <p:spPr>
          <a:xfrm>
            <a:off x="274320" y="4114800"/>
            <a:ext cx="8595360" cy="320040"/>
          </a:xfrm>
          <a:prstGeom prst="rect">
            <a:avLst/>
          </a:prstGeom>
          <a:noFill/>
        </p:spPr>
        <p:txBody>
          <a:bodyPr wrap="none">
            <a:spAutoFit/>
          </a:bodyPr>
          <a:lstStyle/>
          <a:p>
            <a:pPr>
              <a:defRPr sz="1600" b="1">
                <a:solidFill>
                  <a:srgbClr val="C1272D"/>
                </a:solidFill>
              </a:defRPr>
            </a:pPr>
            <a:r>
              <a:t>Project Targets</a:t>
            </a:r>
          </a:p>
        </p:txBody>
      </p:sp>
      <p:sp>
        <p:nvSpPr>
          <p:cNvPr id="16" name="Rectangle 15"/>
          <p:cNvSpPr/>
          <p:nvPr/>
        </p:nvSpPr>
        <p:spPr>
          <a:xfrm>
            <a:off x="457200" y="4480560"/>
            <a:ext cx="2651760" cy="9144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200" y="4526280"/>
            <a:ext cx="2651760" cy="411480"/>
          </a:xfrm>
          <a:prstGeom prst="rect">
            <a:avLst/>
          </a:prstGeom>
          <a:noFill/>
        </p:spPr>
        <p:txBody>
          <a:bodyPr wrap="none">
            <a:spAutoFit/>
          </a:bodyPr>
          <a:lstStyle/>
          <a:p>
            <a:pPr algn="ctr">
              <a:defRPr sz="2400" b="1">
                <a:solidFill>
                  <a:srgbClr val="C1272D"/>
                </a:solidFill>
              </a:defRPr>
            </a:pPr>
            <a:r>
              <a:t>400</a:t>
            </a:r>
          </a:p>
        </p:txBody>
      </p:sp>
      <p:sp>
        <p:nvSpPr>
          <p:cNvPr id="18" name="TextBox 17"/>
          <p:cNvSpPr txBox="1"/>
          <p:nvPr/>
        </p:nvSpPr>
        <p:spPr>
          <a:xfrm>
            <a:off x="457200" y="4937760"/>
            <a:ext cx="2651760" cy="411480"/>
          </a:xfrm>
          <a:prstGeom prst="rect">
            <a:avLst/>
          </a:prstGeom>
          <a:noFill/>
        </p:spPr>
        <p:txBody>
          <a:bodyPr wrap="none">
            <a:spAutoFit/>
          </a:bodyPr>
          <a:lstStyle/>
          <a:p>
            <a:pPr algn="ctr">
              <a:defRPr sz="1000">
                <a:solidFill>
                  <a:srgbClr val="1A1A2E"/>
                </a:solidFill>
              </a:defRPr>
            </a:pPr>
            <a:r>
              <a:t>Students trained</a:t>
            </a:r>
          </a:p>
        </p:txBody>
      </p:sp>
      <p:sp>
        <p:nvSpPr>
          <p:cNvPr id="19" name="Rectangle 18"/>
          <p:cNvSpPr/>
          <p:nvPr/>
        </p:nvSpPr>
        <p:spPr>
          <a:xfrm>
            <a:off x="3291840" y="4480560"/>
            <a:ext cx="2651760" cy="9144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3291840" y="4526280"/>
            <a:ext cx="2651760" cy="411480"/>
          </a:xfrm>
          <a:prstGeom prst="rect">
            <a:avLst/>
          </a:prstGeom>
          <a:noFill/>
        </p:spPr>
        <p:txBody>
          <a:bodyPr wrap="none">
            <a:spAutoFit/>
          </a:bodyPr>
          <a:lstStyle/>
          <a:p>
            <a:pPr algn="ctr">
              <a:defRPr sz="2400" b="1">
                <a:solidFill>
                  <a:srgbClr val="C1272D"/>
                </a:solidFill>
              </a:defRPr>
            </a:pPr>
            <a:r>
              <a:t>30</a:t>
            </a:r>
          </a:p>
        </p:txBody>
      </p:sp>
      <p:sp>
        <p:nvSpPr>
          <p:cNvPr id="21" name="TextBox 20"/>
          <p:cNvSpPr txBox="1"/>
          <p:nvPr/>
        </p:nvSpPr>
        <p:spPr>
          <a:xfrm>
            <a:off x="3291840" y="4937760"/>
            <a:ext cx="2651760" cy="411480"/>
          </a:xfrm>
          <a:prstGeom prst="rect">
            <a:avLst/>
          </a:prstGeom>
          <a:noFill/>
        </p:spPr>
        <p:txBody>
          <a:bodyPr wrap="none">
            <a:spAutoFit/>
          </a:bodyPr>
          <a:lstStyle/>
          <a:p>
            <a:pPr algn="ctr">
              <a:defRPr sz="1000">
                <a:solidFill>
                  <a:srgbClr val="1A1A2E"/>
                </a:solidFill>
              </a:defRPr>
            </a:pPr>
            <a:r>
              <a:t>Industry MoUs</a:t>
            </a:r>
            <a:br/>
            <a:r>
              <a:t>(5 per HEI)</a:t>
            </a:r>
          </a:p>
        </p:txBody>
      </p:sp>
      <p:sp>
        <p:nvSpPr>
          <p:cNvPr id="22" name="Rectangle 21"/>
          <p:cNvSpPr/>
          <p:nvPr/>
        </p:nvSpPr>
        <p:spPr>
          <a:xfrm>
            <a:off x="6126480" y="4480560"/>
            <a:ext cx="2651760" cy="9144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126480" y="4526280"/>
            <a:ext cx="2651760" cy="411480"/>
          </a:xfrm>
          <a:prstGeom prst="rect">
            <a:avLst/>
          </a:prstGeom>
          <a:noFill/>
        </p:spPr>
        <p:txBody>
          <a:bodyPr wrap="none">
            <a:spAutoFit/>
          </a:bodyPr>
          <a:lstStyle/>
          <a:p>
            <a:pPr algn="ctr">
              <a:defRPr sz="2400" b="1">
                <a:solidFill>
                  <a:srgbClr val="C1272D"/>
                </a:solidFill>
              </a:defRPr>
            </a:pPr>
            <a:r>
              <a:t>6</a:t>
            </a:r>
          </a:p>
        </p:txBody>
      </p:sp>
      <p:sp>
        <p:nvSpPr>
          <p:cNvPr id="24" name="TextBox 23"/>
          <p:cNvSpPr txBox="1"/>
          <p:nvPr/>
        </p:nvSpPr>
        <p:spPr>
          <a:xfrm>
            <a:off x="6126480" y="4937760"/>
            <a:ext cx="2651760" cy="411480"/>
          </a:xfrm>
          <a:prstGeom prst="rect">
            <a:avLst/>
          </a:prstGeom>
          <a:noFill/>
        </p:spPr>
        <p:txBody>
          <a:bodyPr wrap="none">
            <a:spAutoFit/>
          </a:bodyPr>
          <a:lstStyle/>
          <a:p>
            <a:pPr algn="ctr">
              <a:defRPr sz="1000">
                <a:solidFill>
                  <a:srgbClr val="1A1A2E"/>
                </a:solidFill>
              </a:defRPr>
            </a:pPr>
            <a:r>
              <a:t>HEIs delivering</a:t>
            </a:r>
            <a:br/>
            <a:r>
              <a:t>the MC</a:t>
            </a:r>
          </a:p>
        </p:txBody>
      </p:sp>
      <p:sp>
        <p:nvSpPr>
          <p:cNvPr id="25" name="Rectangle 24"/>
          <p:cNvSpPr/>
          <p:nvPr/>
        </p:nvSpPr>
        <p:spPr>
          <a:xfrm>
            <a:off x="457200" y="5577840"/>
            <a:ext cx="8229600" cy="457200"/>
          </a:xfrm>
          <a:prstGeom prst="rect">
            <a:avLst/>
          </a:prstGeom>
          <a:solidFill>
            <a:srgbClr val="E0EFFF"/>
          </a:solidFill>
          <a:ln>
            <a:solidFill>
              <a:srgbClr val="0066C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548640" y="5623560"/>
            <a:ext cx="8046720" cy="365760"/>
          </a:xfrm>
          <a:prstGeom prst="rect">
            <a:avLst/>
          </a:prstGeom>
          <a:noFill/>
        </p:spPr>
        <p:txBody>
          <a:bodyPr wrap="none">
            <a:spAutoFit/>
          </a:bodyPr>
          <a:lstStyle/>
          <a:p>
            <a:pPr>
              <a:defRPr sz="1000">
                <a:solidFill>
                  <a:srgbClr val="1A1A2E"/>
                </a:solidFill>
              </a:defRPr>
            </a:pPr>
            <a:r>
              <a:t>Curriculum aligned with CFA ESG Certificate and EU Council MC Recommendation (June 16, 2022)</a:t>
            </a:r>
          </a:p>
        </p:txBody>
      </p:sp>
      <p:sp>
        <p:nvSpPr>
          <p:cNvPr id="27" name="TextBox 26"/>
          <p:cNvSpPr txBox="1"/>
          <p:nvPr/>
        </p:nvSpPr>
        <p:spPr>
          <a:xfrm>
            <a:off x="274320" y="612648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CFA ESG Certificate</a:t>
            </a:r>
            <a:r>
              <a:rPr sz="900" i="1">
                <a:solidFill>
                  <a:srgbClr val="666666"/>
                </a:solidFill>
              </a:rPr>
              <a:t>, </a:t>
            </a:r>
            <a:r>
              <a:rPr sz="900" i="1" u="sng">
                <a:solidFill>
                  <a:srgbClr val="0066CC"/>
                </a:solidFill>
                <a:hlinkClick r:id="rId3"/>
              </a:rPr>
              <a:t>EU MC Recommendation</a:t>
            </a:r>
            <a:r>
              <a:rPr sz="900" i="1">
                <a:solidFill>
                  <a:srgbClr val="666666"/>
                </a:solidFill>
              </a:rPr>
              <a:t>, </a:t>
            </a:r>
            <a:r>
              <a:rPr sz="900" i="1" u="sng">
                <a:solidFill>
                  <a:srgbClr val="0066CC"/>
                </a:solidFill>
                <a:hlinkClick r:id="rId4"/>
              </a:rPr>
              <a:t>Bologna Process</a:t>
            </a:r>
          </a:p>
        </p:txBody>
      </p:sp>
      <p:sp>
        <p:nvSpPr>
          <p:cNvPr id="28" name="TextBox 27"/>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9" name="Picture 28" descr="temp_left_logo.png"/>
          <p:cNvPicPr>
            <a:picLocks noChangeAspect="1"/>
          </p:cNvPicPr>
          <p:nvPr/>
        </p:nvPicPr>
        <p:blipFill>
          <a:blip r:embed="rId5"/>
          <a:stretch>
            <a:fillRect/>
          </a:stretch>
        </p:blipFill>
        <p:spPr>
          <a:xfrm>
            <a:off x="91440" y="6336792"/>
            <a:ext cx="2194560" cy="457200"/>
          </a:xfrm>
          <a:prstGeom prst="rect">
            <a:avLst/>
          </a:prstGeom>
        </p:spPr>
      </p:pic>
      <p:sp>
        <p:nvSpPr>
          <p:cNvPr id="30" name="TextBox 29"/>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31" name="Picture 30" descr="temp_right_logo.jpg"/>
          <p:cNvPicPr>
            <a:picLocks noChangeAspect="1"/>
          </p:cNvPicPr>
          <p:nvPr/>
        </p:nvPicPr>
        <p:blipFill>
          <a:blip r:embed="rId6"/>
          <a:stretch>
            <a:fillRect/>
          </a:stretch>
        </p:blipFill>
        <p:spPr>
          <a:xfrm>
            <a:off x="10981944" y="6446520"/>
            <a:ext cx="786384" cy="310896"/>
          </a:xfrm>
          <a:prstGeom prst="rect">
            <a:avLst/>
          </a:prstGeom>
        </p:spPr>
      </p:pic>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2 of 10</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The Climate Challenge</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Global Investment Gap for Sustainable Transition</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Paris Agreement Goals (2015)</a:t>
            </a:r>
          </a:p>
        </p:txBody>
      </p:sp>
      <p:sp>
        <p:nvSpPr>
          <p:cNvPr id="7" name="Rectangle 6"/>
          <p:cNvSpPr/>
          <p:nvPr/>
        </p:nvSpPr>
        <p:spPr>
          <a:xfrm>
            <a:off x="457200" y="1737360"/>
            <a:ext cx="8229600" cy="822960"/>
          </a:xfrm>
          <a:prstGeom prst="rect">
            <a:avLst/>
          </a:prstGeom>
          <a:solidFill>
            <a:srgbClr val="E8F5E9"/>
          </a:solidFill>
          <a:ln>
            <a:solidFill>
              <a:srgbClr val="15572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783080"/>
            <a:ext cx="8046720" cy="731520"/>
          </a:xfrm>
          <a:prstGeom prst="rect">
            <a:avLst/>
          </a:prstGeom>
          <a:noFill/>
        </p:spPr>
        <p:txBody>
          <a:bodyPr wrap="square">
            <a:spAutoFit/>
          </a:bodyPr>
          <a:lstStyle/>
          <a:p>
            <a:pPr>
              <a:defRPr sz="1300">
                <a:solidFill>
                  <a:srgbClr val="1A1A2E"/>
                </a:solidFill>
              </a:defRPr>
            </a:pPr>
            <a:r>
              <a:t>Limit global warming to well below 2C above pre-industrial levels, pursuing efforts to limit to 1.5C</a:t>
            </a:r>
          </a:p>
          <a:p>
            <a:pPr>
              <a:defRPr sz="1200">
                <a:solidFill>
                  <a:srgbClr val="1A1A2E"/>
                </a:solidFill>
              </a:defRPr>
            </a:pPr>
            <a:r>
              <a:t>~145 countries have announced net-zero targets covering 77% of global emissions</a:t>
            </a:r>
          </a:p>
        </p:txBody>
      </p:sp>
      <p:sp>
        <p:nvSpPr>
          <p:cNvPr id="9" name="TextBox 8"/>
          <p:cNvSpPr txBox="1"/>
          <p:nvPr/>
        </p:nvSpPr>
        <p:spPr>
          <a:xfrm>
            <a:off x="274320" y="2743200"/>
            <a:ext cx="8595360" cy="320040"/>
          </a:xfrm>
          <a:prstGeom prst="rect">
            <a:avLst/>
          </a:prstGeom>
          <a:noFill/>
        </p:spPr>
        <p:txBody>
          <a:bodyPr wrap="none">
            <a:spAutoFit/>
          </a:bodyPr>
          <a:lstStyle/>
          <a:p>
            <a:pPr>
              <a:defRPr sz="1600" b="1">
                <a:solidFill>
                  <a:srgbClr val="C1272D"/>
                </a:solidFill>
              </a:defRPr>
            </a:pPr>
            <a:r>
              <a:t>The Funding Gap (VERIFIED: IEA, IRENA, BNEF, CPI)</a:t>
            </a:r>
          </a:p>
        </p:txBody>
      </p:sp>
      <p:sp>
        <p:nvSpPr>
          <p:cNvPr id="10" name="Rectangle 9"/>
          <p:cNvSpPr/>
          <p:nvPr/>
        </p:nvSpPr>
        <p:spPr>
          <a:xfrm>
            <a:off x="457200" y="3108960"/>
            <a:ext cx="2651760" cy="13716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3200400"/>
            <a:ext cx="2651760" cy="548640"/>
          </a:xfrm>
          <a:prstGeom prst="rect">
            <a:avLst/>
          </a:prstGeom>
          <a:noFill/>
        </p:spPr>
        <p:txBody>
          <a:bodyPr wrap="none">
            <a:spAutoFit/>
          </a:bodyPr>
          <a:lstStyle/>
          <a:p>
            <a:pPr algn="ctr">
              <a:defRPr sz="2800" b="1">
                <a:solidFill>
                  <a:srgbClr val="155724"/>
                </a:solidFill>
              </a:defRPr>
            </a:pPr>
            <a:r>
              <a:t>$4.5-6.7T</a:t>
            </a:r>
          </a:p>
        </p:txBody>
      </p:sp>
      <p:sp>
        <p:nvSpPr>
          <p:cNvPr id="12" name="TextBox 11"/>
          <p:cNvSpPr txBox="1"/>
          <p:nvPr/>
        </p:nvSpPr>
        <p:spPr>
          <a:xfrm>
            <a:off x="457200" y="3749039"/>
            <a:ext cx="2651760" cy="640080"/>
          </a:xfrm>
          <a:prstGeom prst="rect">
            <a:avLst/>
          </a:prstGeom>
          <a:noFill/>
        </p:spPr>
        <p:txBody>
          <a:bodyPr wrap="none">
            <a:spAutoFit/>
          </a:bodyPr>
          <a:lstStyle/>
          <a:p>
            <a:pPr algn="ctr">
              <a:defRPr sz="1100">
                <a:solidFill>
                  <a:srgbClr val="1A1A2E"/>
                </a:solidFill>
              </a:defRPr>
            </a:pPr>
            <a:r>
              <a:t>Annual investment</a:t>
            </a:r>
            <a:br/>
            <a:r>
              <a:t>needed by 2030</a:t>
            </a:r>
          </a:p>
        </p:txBody>
      </p:sp>
      <p:sp>
        <p:nvSpPr>
          <p:cNvPr id="13" name="Rectangle 12"/>
          <p:cNvSpPr/>
          <p:nvPr/>
        </p:nvSpPr>
        <p:spPr>
          <a:xfrm>
            <a:off x="3291840" y="3108960"/>
            <a:ext cx="2651760" cy="13716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91840" y="3200400"/>
            <a:ext cx="2651760" cy="548640"/>
          </a:xfrm>
          <a:prstGeom prst="rect">
            <a:avLst/>
          </a:prstGeom>
          <a:noFill/>
        </p:spPr>
        <p:txBody>
          <a:bodyPr wrap="none">
            <a:spAutoFit/>
          </a:bodyPr>
          <a:lstStyle/>
          <a:p>
            <a:pPr algn="ctr">
              <a:defRPr sz="2800" b="1">
                <a:solidFill>
                  <a:srgbClr val="155724"/>
                </a:solidFill>
              </a:defRPr>
            </a:pPr>
            <a:r>
              <a:t>$2.1T</a:t>
            </a:r>
          </a:p>
        </p:txBody>
      </p:sp>
      <p:sp>
        <p:nvSpPr>
          <p:cNvPr id="15" name="TextBox 14"/>
          <p:cNvSpPr txBox="1"/>
          <p:nvPr/>
        </p:nvSpPr>
        <p:spPr>
          <a:xfrm>
            <a:off x="3291840" y="3749039"/>
            <a:ext cx="2651760" cy="640080"/>
          </a:xfrm>
          <a:prstGeom prst="rect">
            <a:avLst/>
          </a:prstGeom>
          <a:noFill/>
        </p:spPr>
        <p:txBody>
          <a:bodyPr wrap="none">
            <a:spAutoFit/>
          </a:bodyPr>
          <a:lstStyle/>
          <a:p>
            <a:pPr algn="ctr">
              <a:defRPr sz="1100">
                <a:solidFill>
                  <a:srgbClr val="1A1A2E"/>
                </a:solidFill>
              </a:defRPr>
            </a:pPr>
            <a:r>
              <a:t>Current annual</a:t>
            </a:r>
            <a:br/>
            <a:r>
              <a:t>investment (2024)</a:t>
            </a:r>
          </a:p>
        </p:txBody>
      </p:sp>
      <p:sp>
        <p:nvSpPr>
          <p:cNvPr id="16" name="Rectangle 15"/>
          <p:cNvSpPr/>
          <p:nvPr/>
        </p:nvSpPr>
        <p:spPr>
          <a:xfrm>
            <a:off x="6126480" y="3108960"/>
            <a:ext cx="2651760" cy="1371600"/>
          </a:xfrm>
          <a:prstGeom prst="rect">
            <a:avLst/>
          </a:prstGeom>
          <a:solidFill>
            <a:srgbClr val="FFE8E8"/>
          </a:solidFill>
          <a:ln>
            <a:solidFill>
              <a:srgbClr val="C1272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126480" y="3200400"/>
            <a:ext cx="2651760" cy="548640"/>
          </a:xfrm>
          <a:prstGeom prst="rect">
            <a:avLst/>
          </a:prstGeom>
          <a:noFill/>
        </p:spPr>
        <p:txBody>
          <a:bodyPr wrap="none">
            <a:spAutoFit/>
          </a:bodyPr>
          <a:lstStyle/>
          <a:p>
            <a:pPr algn="ctr">
              <a:defRPr sz="2800" b="1">
                <a:solidFill>
                  <a:srgbClr val="C1272D"/>
                </a:solidFill>
              </a:defRPr>
            </a:pPr>
            <a:r>
              <a:t>~$4-5T</a:t>
            </a:r>
          </a:p>
        </p:txBody>
      </p:sp>
      <p:sp>
        <p:nvSpPr>
          <p:cNvPr id="18" name="TextBox 17"/>
          <p:cNvSpPr txBox="1"/>
          <p:nvPr/>
        </p:nvSpPr>
        <p:spPr>
          <a:xfrm>
            <a:off x="6126480" y="3749039"/>
            <a:ext cx="2651760" cy="640080"/>
          </a:xfrm>
          <a:prstGeom prst="rect">
            <a:avLst/>
          </a:prstGeom>
          <a:noFill/>
        </p:spPr>
        <p:txBody>
          <a:bodyPr wrap="none">
            <a:spAutoFit/>
          </a:bodyPr>
          <a:lstStyle/>
          <a:p>
            <a:pPr algn="ctr">
              <a:defRPr sz="1100">
                <a:solidFill>
                  <a:srgbClr val="1A1A2E"/>
                </a:solidFill>
              </a:defRPr>
            </a:pPr>
            <a:r>
              <a:t>Annual</a:t>
            </a:r>
            <a:br/>
            <a:r>
              <a:t>funding gap</a:t>
            </a:r>
          </a:p>
        </p:txBody>
      </p:sp>
      <p:sp>
        <p:nvSpPr>
          <p:cNvPr id="19" name="TextBox 18"/>
          <p:cNvSpPr txBox="1"/>
          <p:nvPr/>
        </p:nvSpPr>
        <p:spPr>
          <a:xfrm>
            <a:off x="274320" y="4663440"/>
            <a:ext cx="8595360" cy="320040"/>
          </a:xfrm>
          <a:prstGeom prst="rect">
            <a:avLst/>
          </a:prstGeom>
          <a:noFill/>
        </p:spPr>
        <p:txBody>
          <a:bodyPr wrap="none">
            <a:spAutoFit/>
          </a:bodyPr>
          <a:lstStyle/>
          <a:p>
            <a:pPr>
              <a:defRPr sz="1600" b="1">
                <a:solidFill>
                  <a:srgbClr val="C1272D"/>
                </a:solidFill>
              </a:defRPr>
            </a:pPr>
            <a:r>
              <a:t>Why Capital Markets are Essential</a:t>
            </a:r>
          </a:p>
        </p:txBody>
      </p:sp>
      <p:sp>
        <p:nvSpPr>
          <p:cNvPr id="20" name="TextBox 19"/>
          <p:cNvSpPr txBox="1"/>
          <p:nvPr/>
        </p:nvSpPr>
        <p:spPr>
          <a:xfrm>
            <a:off x="457200" y="5029200"/>
            <a:ext cx="8229600" cy="914400"/>
          </a:xfrm>
          <a:prstGeom prst="rect">
            <a:avLst/>
          </a:prstGeom>
          <a:noFill/>
        </p:spPr>
        <p:txBody>
          <a:bodyPr wrap="square">
            <a:spAutoFit/>
          </a:bodyPr>
          <a:lstStyle/>
          <a:p>
            <a:pPr>
              <a:defRPr sz="1100">
                <a:solidFill>
                  <a:srgbClr val="1A1A2E"/>
                </a:solidFill>
              </a:defRPr>
            </a:pPr>
            <a:r>
              <a:t>- Institutional investors manage ~$140 trillion globally (top 500 managers)</a:t>
            </a:r>
          </a:p>
          <a:p>
            <a:pPr>
              <a:defRPr sz="1100">
                <a:solidFill>
                  <a:srgbClr val="1A1A2E"/>
                </a:solidFill>
              </a:defRPr>
            </a:pPr>
            <a:r>
              <a:t>- Public finance alone insufficient - private capital must lead</a:t>
            </a:r>
          </a:p>
          <a:p>
            <a:pPr>
              <a:defRPr sz="1100">
                <a:solidFill>
                  <a:srgbClr val="1A1A2E"/>
                </a:solidFill>
              </a:defRPr>
            </a:pPr>
            <a:r>
              <a:t>- Green finance redirects capital toward sustainable outcomes</a:t>
            </a:r>
          </a:p>
        </p:txBody>
      </p:sp>
      <p:sp>
        <p:nvSpPr>
          <p:cNvPr id="21" name="TextBox 20"/>
          <p:cNvSpPr txBox="1"/>
          <p:nvPr/>
        </p:nvSpPr>
        <p:spPr>
          <a:xfrm>
            <a:off x="274320" y="603504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UNFCCC Paris Agreement</a:t>
            </a:r>
            <a:r>
              <a:rPr sz="900" i="1">
                <a:solidFill>
                  <a:srgbClr val="666666"/>
                </a:solidFill>
              </a:rPr>
              <a:t>, </a:t>
            </a:r>
            <a:r>
              <a:rPr sz="900" i="1" u="sng">
                <a:solidFill>
                  <a:srgbClr val="0066CC"/>
                </a:solidFill>
                <a:hlinkClick r:id="rId3"/>
              </a:rPr>
              <a:t>IEA Net Zero Roadmap</a:t>
            </a:r>
            <a:r>
              <a:rPr sz="900" i="1">
                <a:solidFill>
                  <a:srgbClr val="666666"/>
                </a:solidFill>
              </a:rPr>
              <a:t>, </a:t>
            </a:r>
            <a:r>
              <a:rPr sz="900" i="1" u="sng">
                <a:solidFill>
                  <a:srgbClr val="0066CC"/>
                </a:solidFill>
                <a:hlinkClick r:id="rId4"/>
              </a:rPr>
              <a:t>IRENA WETO 2024</a:t>
            </a:r>
            <a:r>
              <a:rPr sz="900" i="1">
                <a:solidFill>
                  <a:srgbClr val="666666"/>
                </a:solidFill>
              </a:rPr>
              <a:t>, </a:t>
            </a:r>
            <a:r>
              <a:rPr sz="900" i="1" u="sng">
                <a:solidFill>
                  <a:srgbClr val="0066CC"/>
                </a:solidFill>
                <a:hlinkClick r:id="rId5"/>
              </a:rPr>
              <a:t>BNEF Energy Transition</a:t>
            </a:r>
            <a:r>
              <a:rPr sz="900" i="1">
                <a:solidFill>
                  <a:srgbClr val="666666"/>
                </a:solidFill>
              </a:rPr>
              <a:t>, </a:t>
            </a:r>
            <a:r>
              <a:rPr sz="900" i="1" u="sng">
                <a:solidFill>
                  <a:srgbClr val="0066CC"/>
                </a:solidFill>
                <a:hlinkClick r:id="rId6"/>
              </a:rPr>
              <a:t>CPI Global Landscape 2024</a:t>
            </a:r>
          </a:p>
        </p:txBody>
      </p:sp>
      <p:sp>
        <p:nvSpPr>
          <p:cNvPr id="22" name="TextBox 21"/>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3" name="Picture 22" descr="temp_left_logo.png"/>
          <p:cNvPicPr>
            <a:picLocks noChangeAspect="1"/>
          </p:cNvPicPr>
          <p:nvPr/>
        </p:nvPicPr>
        <p:blipFill>
          <a:blip r:embed="rId7"/>
          <a:stretch>
            <a:fillRect/>
          </a:stretch>
        </p:blipFill>
        <p:spPr>
          <a:xfrm>
            <a:off x="91440" y="6336792"/>
            <a:ext cx="2194560" cy="457200"/>
          </a:xfrm>
          <a:prstGeom prst="rect">
            <a:avLst/>
          </a:prstGeom>
        </p:spPr>
      </p:pic>
      <p:sp>
        <p:nvSpPr>
          <p:cNvPr id="24" name="TextBox 23"/>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5" name="Picture 24" descr="temp_right_logo.jpg"/>
          <p:cNvPicPr>
            <a:picLocks noChangeAspect="1"/>
          </p:cNvPicPr>
          <p:nvPr/>
        </p:nvPicPr>
        <p:blipFill>
          <a:blip r:embed="rId8"/>
          <a:stretch>
            <a:fillRect/>
          </a:stretch>
        </p:blipFill>
        <p:spPr>
          <a:xfrm>
            <a:off x="10981944" y="6446520"/>
            <a:ext cx="786384" cy="310896"/>
          </a:xfrm>
          <a:prstGeom prst="rect">
            <a:avLst/>
          </a:prstGeom>
        </p:spPr>
      </p:pic>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3 of 10</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What is Green Finance?</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Definition, Instruments, and Market Overview</a:t>
            </a:r>
          </a:p>
        </p:txBody>
      </p:sp>
      <p:sp>
        <p:nvSpPr>
          <p:cNvPr id="6" name="Rectangle 5"/>
          <p:cNvSpPr/>
          <p:nvPr/>
        </p:nvSpPr>
        <p:spPr>
          <a:xfrm>
            <a:off x="457200" y="1371600"/>
            <a:ext cx="8229600" cy="914400"/>
          </a:xfrm>
          <a:prstGeom prst="rect">
            <a:avLst/>
          </a:prstGeom>
          <a:solidFill>
            <a:srgbClr val="E0EFFF"/>
          </a:solidFill>
          <a:ln>
            <a:solidFill>
              <a:srgbClr val="0066C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417320"/>
            <a:ext cx="8046720" cy="822960"/>
          </a:xfrm>
          <a:prstGeom prst="rect">
            <a:avLst/>
          </a:prstGeom>
          <a:noFill/>
        </p:spPr>
        <p:txBody>
          <a:bodyPr wrap="square">
            <a:spAutoFit/>
          </a:bodyPr>
          <a:lstStyle/>
          <a:p>
            <a:pPr>
              <a:defRPr sz="1200" b="1">
                <a:solidFill>
                  <a:srgbClr val="1A1A2E"/>
                </a:solidFill>
              </a:defRPr>
            </a:pPr>
            <a:r>
              <a:t>Definition: </a:t>
            </a:r>
            <a:r>
              <a:rPr sz="1200" b="0">
                <a:solidFill>
                  <a:srgbClr val="1A1A2E"/>
                </a:solidFill>
              </a:rPr>
              <a:t>Financial activities that support environmental objectives, including climate change mitigation/adaptation, biodiversity protection, pollution prevention, and circular economy.</a:t>
            </a:r>
          </a:p>
        </p:txBody>
      </p:sp>
      <p:sp>
        <p:nvSpPr>
          <p:cNvPr id="8" name="TextBox 7"/>
          <p:cNvSpPr txBox="1"/>
          <p:nvPr/>
        </p:nvSpPr>
        <p:spPr>
          <a:xfrm>
            <a:off x="274320" y="2468880"/>
            <a:ext cx="8595360" cy="320040"/>
          </a:xfrm>
          <a:prstGeom prst="rect">
            <a:avLst/>
          </a:prstGeom>
          <a:noFill/>
        </p:spPr>
        <p:txBody>
          <a:bodyPr wrap="none">
            <a:spAutoFit/>
          </a:bodyPr>
          <a:lstStyle/>
          <a:p>
            <a:pPr>
              <a:defRPr sz="1600" b="1">
                <a:solidFill>
                  <a:srgbClr val="C1272D"/>
                </a:solidFill>
              </a:defRPr>
            </a:pPr>
            <a:r>
              <a:t>Key Green Finance Instruments</a:t>
            </a:r>
          </a:p>
        </p:txBody>
      </p:sp>
      <p:sp>
        <p:nvSpPr>
          <p:cNvPr id="9" name="Rectangle 8"/>
          <p:cNvSpPr/>
          <p:nvPr/>
        </p:nvSpPr>
        <p:spPr>
          <a:xfrm>
            <a:off x="457200" y="2834640"/>
            <a:ext cx="4114800" cy="7772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48640" y="2880360"/>
            <a:ext cx="3931920" cy="320040"/>
          </a:xfrm>
          <a:prstGeom prst="rect">
            <a:avLst/>
          </a:prstGeom>
          <a:noFill/>
        </p:spPr>
        <p:txBody>
          <a:bodyPr wrap="none">
            <a:spAutoFit/>
          </a:bodyPr>
          <a:lstStyle/>
          <a:p>
            <a:pPr>
              <a:defRPr sz="1200" b="1">
                <a:solidFill>
                  <a:srgbClr val="C1272D"/>
                </a:solidFill>
              </a:defRPr>
            </a:pPr>
            <a:r>
              <a:t>Green Bonds</a:t>
            </a:r>
          </a:p>
        </p:txBody>
      </p:sp>
      <p:sp>
        <p:nvSpPr>
          <p:cNvPr id="11" name="TextBox 10"/>
          <p:cNvSpPr txBox="1"/>
          <p:nvPr/>
        </p:nvSpPr>
        <p:spPr>
          <a:xfrm>
            <a:off x="548640" y="3200400"/>
            <a:ext cx="3931920" cy="365760"/>
          </a:xfrm>
          <a:prstGeom prst="rect">
            <a:avLst/>
          </a:prstGeom>
          <a:noFill/>
        </p:spPr>
        <p:txBody>
          <a:bodyPr wrap="square">
            <a:spAutoFit/>
          </a:bodyPr>
          <a:lstStyle/>
          <a:p>
            <a:pPr>
              <a:defRPr sz="1000">
                <a:solidFill>
                  <a:srgbClr val="1A1A2E"/>
                </a:solidFill>
              </a:defRPr>
            </a:pPr>
            <a:r>
              <a:t>Debt securities funding environmental projects</a:t>
            </a:r>
          </a:p>
        </p:txBody>
      </p:sp>
      <p:sp>
        <p:nvSpPr>
          <p:cNvPr id="12" name="Rectangle 11"/>
          <p:cNvSpPr/>
          <p:nvPr/>
        </p:nvSpPr>
        <p:spPr>
          <a:xfrm>
            <a:off x="4754880" y="2834640"/>
            <a:ext cx="4114800" cy="7772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846320" y="2880360"/>
            <a:ext cx="3931920" cy="320040"/>
          </a:xfrm>
          <a:prstGeom prst="rect">
            <a:avLst/>
          </a:prstGeom>
          <a:noFill/>
        </p:spPr>
        <p:txBody>
          <a:bodyPr wrap="none">
            <a:spAutoFit/>
          </a:bodyPr>
          <a:lstStyle/>
          <a:p>
            <a:pPr>
              <a:defRPr sz="1200" b="1">
                <a:solidFill>
                  <a:srgbClr val="C1272D"/>
                </a:solidFill>
              </a:defRPr>
            </a:pPr>
            <a:r>
              <a:t>Sustainability-Linked Loans</a:t>
            </a:r>
          </a:p>
        </p:txBody>
      </p:sp>
      <p:sp>
        <p:nvSpPr>
          <p:cNvPr id="14" name="TextBox 13"/>
          <p:cNvSpPr txBox="1"/>
          <p:nvPr/>
        </p:nvSpPr>
        <p:spPr>
          <a:xfrm>
            <a:off x="4846320" y="3200400"/>
            <a:ext cx="3931920" cy="365760"/>
          </a:xfrm>
          <a:prstGeom prst="rect">
            <a:avLst/>
          </a:prstGeom>
          <a:noFill/>
        </p:spPr>
        <p:txBody>
          <a:bodyPr wrap="square">
            <a:spAutoFit/>
          </a:bodyPr>
          <a:lstStyle/>
          <a:p>
            <a:pPr>
              <a:defRPr sz="1000">
                <a:solidFill>
                  <a:srgbClr val="1A1A2E"/>
                </a:solidFill>
              </a:defRPr>
            </a:pPr>
            <a:r>
              <a:t>Interest rates tied to ESG performance</a:t>
            </a:r>
          </a:p>
        </p:txBody>
      </p:sp>
      <p:sp>
        <p:nvSpPr>
          <p:cNvPr id="15" name="Rectangle 14"/>
          <p:cNvSpPr/>
          <p:nvPr/>
        </p:nvSpPr>
        <p:spPr>
          <a:xfrm>
            <a:off x="457200" y="3749039"/>
            <a:ext cx="4114800" cy="7772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48640" y="3794759"/>
            <a:ext cx="3931920" cy="320040"/>
          </a:xfrm>
          <a:prstGeom prst="rect">
            <a:avLst/>
          </a:prstGeom>
          <a:noFill/>
        </p:spPr>
        <p:txBody>
          <a:bodyPr wrap="none">
            <a:spAutoFit/>
          </a:bodyPr>
          <a:lstStyle/>
          <a:p>
            <a:pPr>
              <a:defRPr sz="1200" b="1">
                <a:solidFill>
                  <a:srgbClr val="C1272D"/>
                </a:solidFill>
              </a:defRPr>
            </a:pPr>
            <a:r>
              <a:t>Green Equity Funds</a:t>
            </a:r>
          </a:p>
        </p:txBody>
      </p:sp>
      <p:sp>
        <p:nvSpPr>
          <p:cNvPr id="17" name="TextBox 16"/>
          <p:cNvSpPr txBox="1"/>
          <p:nvPr/>
        </p:nvSpPr>
        <p:spPr>
          <a:xfrm>
            <a:off x="548640" y="4114800"/>
            <a:ext cx="3931920" cy="365760"/>
          </a:xfrm>
          <a:prstGeom prst="rect">
            <a:avLst/>
          </a:prstGeom>
          <a:noFill/>
        </p:spPr>
        <p:txBody>
          <a:bodyPr wrap="square">
            <a:spAutoFit/>
          </a:bodyPr>
          <a:lstStyle/>
          <a:p>
            <a:pPr>
              <a:defRPr sz="1000">
                <a:solidFill>
                  <a:srgbClr val="1A1A2E"/>
                </a:solidFill>
              </a:defRPr>
            </a:pPr>
            <a:r>
              <a:t>Investment in companies with strong ESG profiles</a:t>
            </a:r>
          </a:p>
        </p:txBody>
      </p:sp>
      <p:sp>
        <p:nvSpPr>
          <p:cNvPr id="18" name="Rectangle 17"/>
          <p:cNvSpPr/>
          <p:nvPr/>
        </p:nvSpPr>
        <p:spPr>
          <a:xfrm>
            <a:off x="4754880" y="3749039"/>
            <a:ext cx="4114800" cy="7772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846320" y="3794759"/>
            <a:ext cx="3931920" cy="320040"/>
          </a:xfrm>
          <a:prstGeom prst="rect">
            <a:avLst/>
          </a:prstGeom>
          <a:noFill/>
        </p:spPr>
        <p:txBody>
          <a:bodyPr wrap="none">
            <a:spAutoFit/>
          </a:bodyPr>
          <a:lstStyle/>
          <a:p>
            <a:pPr>
              <a:defRPr sz="1200" b="1">
                <a:solidFill>
                  <a:srgbClr val="C1272D"/>
                </a:solidFill>
              </a:defRPr>
            </a:pPr>
            <a:r>
              <a:t>Carbon Markets</a:t>
            </a:r>
          </a:p>
        </p:txBody>
      </p:sp>
      <p:sp>
        <p:nvSpPr>
          <p:cNvPr id="20" name="TextBox 19"/>
          <p:cNvSpPr txBox="1"/>
          <p:nvPr/>
        </p:nvSpPr>
        <p:spPr>
          <a:xfrm>
            <a:off x="4846320" y="4114800"/>
            <a:ext cx="3931920" cy="365760"/>
          </a:xfrm>
          <a:prstGeom prst="rect">
            <a:avLst/>
          </a:prstGeom>
          <a:noFill/>
        </p:spPr>
        <p:txBody>
          <a:bodyPr wrap="square">
            <a:spAutoFit/>
          </a:bodyPr>
          <a:lstStyle/>
          <a:p>
            <a:pPr>
              <a:defRPr sz="1000">
                <a:solidFill>
                  <a:srgbClr val="1A1A2E"/>
                </a:solidFill>
              </a:defRPr>
            </a:pPr>
            <a:r>
              <a:t>Trading emissions allowances and offsets</a:t>
            </a:r>
          </a:p>
        </p:txBody>
      </p:sp>
      <p:sp>
        <p:nvSpPr>
          <p:cNvPr id="21" name="TextBox 20"/>
          <p:cNvSpPr txBox="1"/>
          <p:nvPr/>
        </p:nvSpPr>
        <p:spPr>
          <a:xfrm>
            <a:off x="274320" y="4846320"/>
            <a:ext cx="8595360" cy="320040"/>
          </a:xfrm>
          <a:prstGeom prst="rect">
            <a:avLst/>
          </a:prstGeom>
          <a:noFill/>
        </p:spPr>
        <p:txBody>
          <a:bodyPr wrap="none">
            <a:spAutoFit/>
          </a:bodyPr>
          <a:lstStyle/>
          <a:p>
            <a:pPr>
              <a:defRPr sz="1600" b="1">
                <a:solidFill>
                  <a:srgbClr val="C1272D"/>
                </a:solidFill>
              </a:defRPr>
            </a:pPr>
            <a:r>
              <a:t>Green Bond Market Snapshot (VERIFIED: LSEG Q3 2025)</a:t>
            </a:r>
          </a:p>
        </p:txBody>
      </p:sp>
      <p:sp>
        <p:nvSpPr>
          <p:cNvPr id="22" name="Rectangle 21"/>
          <p:cNvSpPr/>
          <p:nvPr/>
        </p:nvSpPr>
        <p:spPr>
          <a:xfrm>
            <a:off x="457200" y="5212080"/>
            <a:ext cx="2651760" cy="822960"/>
          </a:xfrm>
          <a:prstGeom prst="rect">
            <a:avLst/>
          </a:prstGeom>
          <a:solidFill>
            <a:srgbClr val="E8F5E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57200" y="5257800"/>
            <a:ext cx="2651760" cy="411480"/>
          </a:xfrm>
          <a:prstGeom prst="rect">
            <a:avLst/>
          </a:prstGeom>
          <a:noFill/>
        </p:spPr>
        <p:txBody>
          <a:bodyPr wrap="none">
            <a:spAutoFit/>
          </a:bodyPr>
          <a:lstStyle/>
          <a:p>
            <a:pPr algn="ctr">
              <a:defRPr sz="2200" b="1">
                <a:solidFill>
                  <a:srgbClr val="155724"/>
                </a:solidFill>
              </a:defRPr>
            </a:pPr>
            <a:r>
              <a:t>$3T+</a:t>
            </a:r>
          </a:p>
        </p:txBody>
      </p:sp>
      <p:sp>
        <p:nvSpPr>
          <p:cNvPr id="24" name="TextBox 23"/>
          <p:cNvSpPr txBox="1"/>
          <p:nvPr/>
        </p:nvSpPr>
        <p:spPr>
          <a:xfrm>
            <a:off x="457200" y="5669280"/>
            <a:ext cx="2651760" cy="320040"/>
          </a:xfrm>
          <a:prstGeom prst="rect">
            <a:avLst/>
          </a:prstGeom>
          <a:noFill/>
        </p:spPr>
        <p:txBody>
          <a:bodyPr wrap="none">
            <a:spAutoFit/>
          </a:bodyPr>
          <a:lstStyle/>
          <a:p>
            <a:pPr algn="ctr">
              <a:defRPr sz="1000">
                <a:solidFill>
                  <a:srgbClr val="1A1A2E"/>
                </a:solidFill>
              </a:defRPr>
            </a:pPr>
            <a:r>
              <a:t>Outstanding</a:t>
            </a:r>
          </a:p>
        </p:txBody>
      </p:sp>
      <p:sp>
        <p:nvSpPr>
          <p:cNvPr id="25" name="Rectangle 24"/>
          <p:cNvSpPr/>
          <p:nvPr/>
        </p:nvSpPr>
        <p:spPr>
          <a:xfrm>
            <a:off x="3291840" y="5212080"/>
            <a:ext cx="2651760" cy="822960"/>
          </a:xfrm>
          <a:prstGeom prst="rect">
            <a:avLst/>
          </a:prstGeom>
          <a:solidFill>
            <a:srgbClr val="E8F5E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3291840" y="5257800"/>
            <a:ext cx="2651760" cy="411480"/>
          </a:xfrm>
          <a:prstGeom prst="rect">
            <a:avLst/>
          </a:prstGeom>
          <a:noFill/>
        </p:spPr>
        <p:txBody>
          <a:bodyPr wrap="none">
            <a:spAutoFit/>
          </a:bodyPr>
          <a:lstStyle/>
          <a:p>
            <a:pPr algn="ctr">
              <a:defRPr sz="2200" b="1">
                <a:solidFill>
                  <a:srgbClr val="155724"/>
                </a:solidFill>
              </a:defRPr>
            </a:pPr>
            <a:r>
              <a:t>~30%</a:t>
            </a:r>
          </a:p>
        </p:txBody>
      </p:sp>
      <p:sp>
        <p:nvSpPr>
          <p:cNvPr id="27" name="TextBox 26"/>
          <p:cNvSpPr txBox="1"/>
          <p:nvPr/>
        </p:nvSpPr>
        <p:spPr>
          <a:xfrm>
            <a:off x="3291840" y="5669280"/>
            <a:ext cx="2651760" cy="320040"/>
          </a:xfrm>
          <a:prstGeom prst="rect">
            <a:avLst/>
          </a:prstGeom>
          <a:noFill/>
        </p:spPr>
        <p:txBody>
          <a:bodyPr wrap="none">
            <a:spAutoFit/>
          </a:bodyPr>
          <a:lstStyle/>
          <a:p>
            <a:pPr algn="ctr">
              <a:defRPr sz="1000">
                <a:solidFill>
                  <a:srgbClr val="1A1A2E"/>
                </a:solidFill>
              </a:defRPr>
            </a:pPr>
            <a:r>
              <a:t>5-year CAGR</a:t>
            </a:r>
          </a:p>
        </p:txBody>
      </p:sp>
      <p:sp>
        <p:nvSpPr>
          <p:cNvPr id="28" name="Rectangle 27"/>
          <p:cNvSpPr/>
          <p:nvPr/>
        </p:nvSpPr>
        <p:spPr>
          <a:xfrm>
            <a:off x="6126480" y="5212080"/>
            <a:ext cx="2651760" cy="822960"/>
          </a:xfrm>
          <a:prstGeom prst="rect">
            <a:avLst/>
          </a:prstGeom>
          <a:solidFill>
            <a:srgbClr val="E8F5E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126480" y="5257800"/>
            <a:ext cx="2651760" cy="411480"/>
          </a:xfrm>
          <a:prstGeom prst="rect">
            <a:avLst/>
          </a:prstGeom>
          <a:noFill/>
        </p:spPr>
        <p:txBody>
          <a:bodyPr wrap="none">
            <a:spAutoFit/>
          </a:bodyPr>
          <a:lstStyle/>
          <a:p>
            <a:pPr algn="ctr">
              <a:defRPr sz="2200" b="1">
                <a:solidFill>
                  <a:srgbClr val="155724"/>
                </a:solidFill>
              </a:defRPr>
            </a:pPr>
            <a:r>
              <a:t>$572B</a:t>
            </a:r>
          </a:p>
        </p:txBody>
      </p:sp>
      <p:sp>
        <p:nvSpPr>
          <p:cNvPr id="30" name="TextBox 29"/>
          <p:cNvSpPr txBox="1"/>
          <p:nvPr/>
        </p:nvSpPr>
        <p:spPr>
          <a:xfrm>
            <a:off x="6126480" y="5669280"/>
            <a:ext cx="2651760" cy="320040"/>
          </a:xfrm>
          <a:prstGeom prst="rect">
            <a:avLst/>
          </a:prstGeom>
          <a:noFill/>
        </p:spPr>
        <p:txBody>
          <a:bodyPr wrap="none">
            <a:spAutoFit/>
          </a:bodyPr>
          <a:lstStyle/>
          <a:p>
            <a:pPr algn="ctr">
              <a:defRPr sz="1000">
                <a:solidFill>
                  <a:srgbClr val="1A1A2E"/>
                </a:solidFill>
              </a:defRPr>
            </a:pPr>
            <a:r>
              <a:t>2024 Issuance</a:t>
            </a:r>
          </a:p>
        </p:txBody>
      </p:sp>
      <p:sp>
        <p:nvSpPr>
          <p:cNvPr id="31" name="TextBox 30"/>
          <p:cNvSpPr txBox="1"/>
          <p:nvPr/>
        </p:nvSpPr>
        <p:spPr>
          <a:xfrm>
            <a:off x="274320" y="612648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LSEG Green Debt Report</a:t>
            </a:r>
            <a:r>
              <a:rPr sz="900" i="1">
                <a:solidFill>
                  <a:srgbClr val="666666"/>
                </a:solidFill>
              </a:rPr>
              <a:t>, </a:t>
            </a:r>
            <a:r>
              <a:rPr sz="900" i="1" u="sng">
                <a:solidFill>
                  <a:srgbClr val="0066CC"/>
                </a:solidFill>
                <a:hlinkClick r:id="rId3"/>
              </a:rPr>
              <a:t>Climate Bonds Initiative</a:t>
            </a:r>
          </a:p>
        </p:txBody>
      </p:sp>
      <p:sp>
        <p:nvSpPr>
          <p:cNvPr id="32" name="TextBox 31"/>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33" name="Picture 32" descr="temp_left_logo.png"/>
          <p:cNvPicPr>
            <a:picLocks noChangeAspect="1"/>
          </p:cNvPicPr>
          <p:nvPr/>
        </p:nvPicPr>
        <p:blipFill>
          <a:blip r:embed="rId4"/>
          <a:stretch>
            <a:fillRect/>
          </a:stretch>
        </p:blipFill>
        <p:spPr>
          <a:xfrm>
            <a:off x="91440" y="6336792"/>
            <a:ext cx="2194560" cy="457200"/>
          </a:xfrm>
          <a:prstGeom prst="rect">
            <a:avLst/>
          </a:prstGeom>
        </p:spPr>
      </p:pic>
      <p:sp>
        <p:nvSpPr>
          <p:cNvPr id="34" name="TextBox 33"/>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35" name="Picture 34" descr="temp_right_logo.jpg"/>
          <p:cNvPicPr>
            <a:picLocks noChangeAspect="1"/>
          </p:cNvPicPr>
          <p:nvPr/>
        </p:nvPicPr>
        <p:blipFill>
          <a:blip r:embed="rId5"/>
          <a:stretch>
            <a:fillRect/>
          </a:stretch>
        </p:blipFill>
        <p:spPr>
          <a:xfrm>
            <a:off x="10981944" y="6446520"/>
            <a:ext cx="786384" cy="310896"/>
          </a:xfrm>
          <a:prstGeom prst="rect">
            <a:avLst/>
          </a:prstGeom>
        </p:spPr>
      </p:pic>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4 of 10</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Market Evolution &amp; Scale</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Regional Distribution and Key Players</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Green Bond Regional Distribution 2024 (VERIFIED: ICE)</a:t>
            </a:r>
          </a:p>
        </p:txBody>
      </p:sp>
      <p:sp>
        <p:nvSpPr>
          <p:cNvPr id="7" name="Rectangle 6"/>
          <p:cNvSpPr/>
          <p:nvPr/>
        </p:nvSpPr>
        <p:spPr>
          <a:xfrm>
            <a:off x="457200" y="1737360"/>
            <a:ext cx="4572000" cy="5486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1737360"/>
            <a:ext cx="3939540" cy="54864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828800"/>
            <a:ext cx="1828800" cy="365760"/>
          </a:xfrm>
          <a:prstGeom prst="rect">
            <a:avLst/>
          </a:prstGeom>
          <a:noFill/>
        </p:spPr>
        <p:txBody>
          <a:bodyPr wrap="none">
            <a:spAutoFit/>
          </a:bodyPr>
          <a:lstStyle/>
          <a:p>
            <a:pPr>
              <a:defRPr sz="1200" b="1">
                <a:solidFill>
                  <a:srgbClr val="FFFFFF"/>
                </a:solidFill>
              </a:defRPr>
            </a:pPr>
            <a:r>
              <a:t>Europe: 51.7%</a:t>
            </a:r>
          </a:p>
        </p:txBody>
      </p:sp>
      <p:sp>
        <p:nvSpPr>
          <p:cNvPr id="10" name="TextBox 9"/>
          <p:cNvSpPr txBox="1"/>
          <p:nvPr/>
        </p:nvSpPr>
        <p:spPr>
          <a:xfrm>
            <a:off x="5212080" y="1828800"/>
            <a:ext cx="3657600" cy="365760"/>
          </a:xfrm>
          <a:prstGeom prst="rect">
            <a:avLst/>
          </a:prstGeom>
          <a:noFill/>
        </p:spPr>
        <p:txBody>
          <a:bodyPr wrap="none">
            <a:spAutoFit/>
          </a:bodyPr>
          <a:lstStyle/>
          <a:p>
            <a:pPr>
              <a:defRPr sz="1000">
                <a:solidFill>
                  <a:srgbClr val="1A1A2E"/>
                </a:solidFill>
              </a:defRPr>
            </a:pPr>
            <a:r>
              <a:t>Led by EU, EIB, corporate issuers</a:t>
            </a:r>
          </a:p>
        </p:txBody>
      </p:sp>
      <p:sp>
        <p:nvSpPr>
          <p:cNvPr id="11" name="Rectangle 10"/>
          <p:cNvSpPr/>
          <p:nvPr/>
        </p:nvSpPr>
        <p:spPr>
          <a:xfrm>
            <a:off x="457200" y="2423160"/>
            <a:ext cx="4572000" cy="5486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57200" y="2423160"/>
            <a:ext cx="2072640" cy="548640"/>
          </a:xfrm>
          <a:prstGeom prst="rect">
            <a:avLst/>
          </a:prstGeom>
          <a:solidFill>
            <a:srgbClr val="E85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48640" y="2514600"/>
            <a:ext cx="1828800" cy="365760"/>
          </a:xfrm>
          <a:prstGeom prst="rect">
            <a:avLst/>
          </a:prstGeom>
          <a:noFill/>
        </p:spPr>
        <p:txBody>
          <a:bodyPr wrap="none">
            <a:spAutoFit/>
          </a:bodyPr>
          <a:lstStyle/>
          <a:p>
            <a:pPr>
              <a:defRPr sz="1200" b="1">
                <a:solidFill>
                  <a:srgbClr val="FFFFFF"/>
                </a:solidFill>
              </a:defRPr>
            </a:pPr>
            <a:r>
              <a:t>Asia-Pacific: 27.2%</a:t>
            </a:r>
          </a:p>
        </p:txBody>
      </p:sp>
      <p:sp>
        <p:nvSpPr>
          <p:cNvPr id="14" name="TextBox 13"/>
          <p:cNvSpPr txBox="1"/>
          <p:nvPr/>
        </p:nvSpPr>
        <p:spPr>
          <a:xfrm>
            <a:off x="5212080" y="2514600"/>
            <a:ext cx="3657600" cy="365760"/>
          </a:xfrm>
          <a:prstGeom prst="rect">
            <a:avLst/>
          </a:prstGeom>
          <a:noFill/>
        </p:spPr>
        <p:txBody>
          <a:bodyPr wrap="none">
            <a:spAutoFit/>
          </a:bodyPr>
          <a:lstStyle/>
          <a:p>
            <a:pPr>
              <a:defRPr sz="1000">
                <a:solidFill>
                  <a:srgbClr val="1A1A2E"/>
                </a:solidFill>
              </a:defRPr>
            </a:pPr>
            <a:r>
              <a:t>China dominates (10.6% of global)</a:t>
            </a:r>
          </a:p>
        </p:txBody>
      </p:sp>
      <p:sp>
        <p:nvSpPr>
          <p:cNvPr id="15" name="Rectangle 14"/>
          <p:cNvSpPr/>
          <p:nvPr/>
        </p:nvSpPr>
        <p:spPr>
          <a:xfrm>
            <a:off x="457200" y="3108960"/>
            <a:ext cx="4572000" cy="5486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457200" y="3108960"/>
            <a:ext cx="1013460" cy="548640"/>
          </a:xfrm>
          <a:prstGeom prst="rect">
            <a:avLst/>
          </a:prstGeom>
          <a:solidFill>
            <a:srgbClr val="F08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48640" y="3200400"/>
            <a:ext cx="1828800" cy="365760"/>
          </a:xfrm>
          <a:prstGeom prst="rect">
            <a:avLst/>
          </a:prstGeom>
          <a:noFill/>
        </p:spPr>
        <p:txBody>
          <a:bodyPr wrap="none">
            <a:spAutoFit/>
          </a:bodyPr>
          <a:lstStyle/>
          <a:p>
            <a:pPr>
              <a:defRPr sz="1200" b="1">
                <a:solidFill>
                  <a:srgbClr val="1A1A2E"/>
                </a:solidFill>
              </a:defRPr>
            </a:pPr>
            <a:r>
              <a:t>North America: 13.3%</a:t>
            </a:r>
          </a:p>
        </p:txBody>
      </p:sp>
      <p:sp>
        <p:nvSpPr>
          <p:cNvPr id="18" name="TextBox 17"/>
          <p:cNvSpPr txBox="1"/>
          <p:nvPr/>
        </p:nvSpPr>
        <p:spPr>
          <a:xfrm>
            <a:off x="5212080" y="3200400"/>
            <a:ext cx="3657600" cy="365760"/>
          </a:xfrm>
          <a:prstGeom prst="rect">
            <a:avLst/>
          </a:prstGeom>
          <a:noFill/>
        </p:spPr>
        <p:txBody>
          <a:bodyPr wrap="none">
            <a:spAutoFit/>
          </a:bodyPr>
          <a:lstStyle/>
          <a:p>
            <a:pPr>
              <a:defRPr sz="1000">
                <a:solidFill>
                  <a:srgbClr val="1A1A2E"/>
                </a:solidFill>
              </a:defRPr>
            </a:pPr>
            <a:r>
              <a:t>US market growth stagnant</a:t>
            </a:r>
          </a:p>
        </p:txBody>
      </p:sp>
      <p:sp>
        <p:nvSpPr>
          <p:cNvPr id="19" name="Rectangle 18"/>
          <p:cNvSpPr/>
          <p:nvPr/>
        </p:nvSpPr>
        <p:spPr>
          <a:xfrm>
            <a:off x="457200" y="3794760"/>
            <a:ext cx="4572000" cy="5486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457200" y="3794760"/>
            <a:ext cx="594360" cy="548640"/>
          </a:xfrm>
          <a:prstGeom prst="rect">
            <a:avLst/>
          </a:prstGeom>
          <a:solidFill>
            <a:srgbClr val="F0808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48640" y="3886200"/>
            <a:ext cx="1828800" cy="365760"/>
          </a:xfrm>
          <a:prstGeom prst="rect">
            <a:avLst/>
          </a:prstGeom>
          <a:noFill/>
        </p:spPr>
        <p:txBody>
          <a:bodyPr wrap="none">
            <a:spAutoFit/>
          </a:bodyPr>
          <a:lstStyle/>
          <a:p>
            <a:pPr>
              <a:defRPr sz="1200" b="1">
                <a:solidFill>
                  <a:srgbClr val="1A1A2E"/>
                </a:solidFill>
              </a:defRPr>
            </a:pPr>
            <a:r>
              <a:t>Other: 7.8%</a:t>
            </a:r>
          </a:p>
        </p:txBody>
      </p:sp>
      <p:sp>
        <p:nvSpPr>
          <p:cNvPr id="22" name="TextBox 21"/>
          <p:cNvSpPr txBox="1"/>
          <p:nvPr/>
        </p:nvSpPr>
        <p:spPr>
          <a:xfrm>
            <a:off x="5212080" y="3886200"/>
            <a:ext cx="3657600" cy="365760"/>
          </a:xfrm>
          <a:prstGeom prst="rect">
            <a:avLst/>
          </a:prstGeom>
          <a:noFill/>
        </p:spPr>
        <p:txBody>
          <a:bodyPr wrap="none">
            <a:spAutoFit/>
          </a:bodyPr>
          <a:lstStyle/>
          <a:p>
            <a:pPr>
              <a:defRPr sz="1000">
                <a:solidFill>
                  <a:srgbClr val="1A1A2E"/>
                </a:solidFill>
              </a:defRPr>
            </a:pPr>
            <a:r>
              <a:t>LAC, Middle East, Africa</a:t>
            </a:r>
          </a:p>
        </p:txBody>
      </p:sp>
      <p:sp>
        <p:nvSpPr>
          <p:cNvPr id="23" name="TextBox 22"/>
          <p:cNvSpPr txBox="1"/>
          <p:nvPr/>
        </p:nvSpPr>
        <p:spPr>
          <a:xfrm>
            <a:off x="274320" y="4572000"/>
            <a:ext cx="8595360" cy="320040"/>
          </a:xfrm>
          <a:prstGeom prst="rect">
            <a:avLst/>
          </a:prstGeom>
          <a:noFill/>
        </p:spPr>
        <p:txBody>
          <a:bodyPr wrap="none">
            <a:spAutoFit/>
          </a:bodyPr>
          <a:lstStyle/>
          <a:p>
            <a:pPr>
              <a:defRPr sz="1600" b="1">
                <a:solidFill>
                  <a:srgbClr val="C1272D"/>
                </a:solidFill>
              </a:defRPr>
            </a:pPr>
            <a:r>
              <a:t>Key Market Players</a:t>
            </a:r>
          </a:p>
        </p:txBody>
      </p:sp>
      <p:sp>
        <p:nvSpPr>
          <p:cNvPr id="24" name="Rectangle 23"/>
          <p:cNvSpPr/>
          <p:nvPr/>
        </p:nvSpPr>
        <p:spPr>
          <a:xfrm>
            <a:off x="457200" y="4937760"/>
            <a:ext cx="2651760" cy="9144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57200" y="4983480"/>
            <a:ext cx="2651760" cy="320040"/>
          </a:xfrm>
          <a:prstGeom prst="rect">
            <a:avLst/>
          </a:prstGeom>
          <a:noFill/>
        </p:spPr>
        <p:txBody>
          <a:bodyPr wrap="none">
            <a:spAutoFit/>
          </a:bodyPr>
          <a:lstStyle/>
          <a:p>
            <a:pPr algn="ctr">
              <a:defRPr sz="1100" b="1">
                <a:solidFill>
                  <a:srgbClr val="C1272D"/>
                </a:solidFill>
              </a:defRPr>
            </a:pPr>
            <a:r>
              <a:t>Sovereign Issuers</a:t>
            </a:r>
          </a:p>
        </p:txBody>
      </p:sp>
      <p:sp>
        <p:nvSpPr>
          <p:cNvPr id="26" name="TextBox 25"/>
          <p:cNvSpPr txBox="1"/>
          <p:nvPr/>
        </p:nvSpPr>
        <p:spPr>
          <a:xfrm>
            <a:off x="457200" y="5303520"/>
            <a:ext cx="2651760" cy="502920"/>
          </a:xfrm>
          <a:prstGeom prst="rect">
            <a:avLst/>
          </a:prstGeom>
          <a:noFill/>
        </p:spPr>
        <p:txBody>
          <a:bodyPr wrap="square">
            <a:spAutoFit/>
          </a:bodyPr>
          <a:lstStyle/>
          <a:p>
            <a:pPr algn="ctr">
              <a:defRPr sz="900">
                <a:solidFill>
                  <a:srgbClr val="1A1A2E"/>
                </a:solidFill>
              </a:defRPr>
            </a:pPr>
            <a:r>
              <a:t>EU, Germany, France, China, UK</a:t>
            </a:r>
          </a:p>
        </p:txBody>
      </p:sp>
      <p:sp>
        <p:nvSpPr>
          <p:cNvPr id="27" name="Rectangle 26"/>
          <p:cNvSpPr/>
          <p:nvPr/>
        </p:nvSpPr>
        <p:spPr>
          <a:xfrm>
            <a:off x="3291840" y="4937760"/>
            <a:ext cx="2651760" cy="9144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3291840" y="4983480"/>
            <a:ext cx="2651760" cy="320040"/>
          </a:xfrm>
          <a:prstGeom prst="rect">
            <a:avLst/>
          </a:prstGeom>
          <a:noFill/>
        </p:spPr>
        <p:txBody>
          <a:bodyPr wrap="none">
            <a:spAutoFit/>
          </a:bodyPr>
          <a:lstStyle/>
          <a:p>
            <a:pPr algn="ctr">
              <a:defRPr sz="1100" b="1">
                <a:solidFill>
                  <a:srgbClr val="C1272D"/>
                </a:solidFill>
              </a:defRPr>
            </a:pPr>
            <a:r>
              <a:t>Multilaterals</a:t>
            </a:r>
          </a:p>
        </p:txBody>
      </p:sp>
      <p:sp>
        <p:nvSpPr>
          <p:cNvPr id="29" name="TextBox 28"/>
          <p:cNvSpPr txBox="1"/>
          <p:nvPr/>
        </p:nvSpPr>
        <p:spPr>
          <a:xfrm>
            <a:off x="3291840" y="5303520"/>
            <a:ext cx="2651760" cy="502920"/>
          </a:xfrm>
          <a:prstGeom prst="rect">
            <a:avLst/>
          </a:prstGeom>
          <a:noFill/>
        </p:spPr>
        <p:txBody>
          <a:bodyPr wrap="square">
            <a:spAutoFit/>
          </a:bodyPr>
          <a:lstStyle/>
          <a:p>
            <a:pPr algn="ctr">
              <a:defRPr sz="900">
                <a:solidFill>
                  <a:srgbClr val="1A1A2E"/>
                </a:solidFill>
              </a:defRPr>
            </a:pPr>
            <a:r>
              <a:t>EIB, World Bank, ADB, IFC</a:t>
            </a:r>
          </a:p>
        </p:txBody>
      </p:sp>
      <p:sp>
        <p:nvSpPr>
          <p:cNvPr id="30" name="Rectangle 29"/>
          <p:cNvSpPr/>
          <p:nvPr/>
        </p:nvSpPr>
        <p:spPr>
          <a:xfrm>
            <a:off x="6126480" y="4937760"/>
            <a:ext cx="2651760" cy="9144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126480" y="4983480"/>
            <a:ext cx="2651760" cy="320040"/>
          </a:xfrm>
          <a:prstGeom prst="rect">
            <a:avLst/>
          </a:prstGeom>
          <a:noFill/>
        </p:spPr>
        <p:txBody>
          <a:bodyPr wrap="none">
            <a:spAutoFit/>
          </a:bodyPr>
          <a:lstStyle/>
          <a:p>
            <a:pPr algn="ctr">
              <a:defRPr sz="1100" b="1">
                <a:solidFill>
                  <a:srgbClr val="C1272D"/>
                </a:solidFill>
              </a:defRPr>
            </a:pPr>
            <a:r>
              <a:t>Corporates</a:t>
            </a:r>
          </a:p>
        </p:txBody>
      </p:sp>
      <p:sp>
        <p:nvSpPr>
          <p:cNvPr id="32" name="TextBox 31"/>
          <p:cNvSpPr txBox="1"/>
          <p:nvPr/>
        </p:nvSpPr>
        <p:spPr>
          <a:xfrm>
            <a:off x="6126480" y="5303520"/>
            <a:ext cx="2651760" cy="502920"/>
          </a:xfrm>
          <a:prstGeom prst="rect">
            <a:avLst/>
          </a:prstGeom>
          <a:noFill/>
        </p:spPr>
        <p:txBody>
          <a:bodyPr wrap="square">
            <a:spAutoFit/>
          </a:bodyPr>
          <a:lstStyle/>
          <a:p>
            <a:pPr algn="ctr">
              <a:defRPr sz="900">
                <a:solidFill>
                  <a:srgbClr val="1A1A2E"/>
                </a:solidFill>
              </a:defRPr>
            </a:pPr>
            <a:r>
              <a:t>Energy, utilities, real estate, transport</a:t>
            </a:r>
          </a:p>
        </p:txBody>
      </p:sp>
      <p:sp>
        <p:nvSpPr>
          <p:cNvPr id="33" name="TextBox 32"/>
          <p:cNvSpPr txBox="1"/>
          <p:nvPr/>
        </p:nvSpPr>
        <p:spPr>
          <a:xfrm>
            <a:off x="274320" y="603504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ICE Sustainable Bond Analysis</a:t>
            </a:r>
            <a:r>
              <a:rPr sz="900" i="1">
                <a:solidFill>
                  <a:srgbClr val="666666"/>
                </a:solidFill>
              </a:rPr>
              <a:t>, </a:t>
            </a:r>
            <a:r>
              <a:rPr sz="900" i="1" u="sng">
                <a:solidFill>
                  <a:srgbClr val="0066CC"/>
                </a:solidFill>
                <a:hlinkClick r:id="rId3"/>
              </a:rPr>
              <a:t>Climate Bonds Initiative</a:t>
            </a:r>
          </a:p>
        </p:txBody>
      </p:sp>
      <p:sp>
        <p:nvSpPr>
          <p:cNvPr id="34" name="TextBox 33"/>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35" name="Picture 34" descr="temp_left_logo.png"/>
          <p:cNvPicPr>
            <a:picLocks noChangeAspect="1"/>
          </p:cNvPicPr>
          <p:nvPr/>
        </p:nvPicPr>
        <p:blipFill>
          <a:blip r:embed="rId4"/>
          <a:stretch>
            <a:fillRect/>
          </a:stretch>
        </p:blipFill>
        <p:spPr>
          <a:xfrm>
            <a:off x="91440" y="6336792"/>
            <a:ext cx="2194560" cy="457200"/>
          </a:xfrm>
          <a:prstGeom prst="rect">
            <a:avLst/>
          </a:prstGeom>
        </p:spPr>
      </p:pic>
      <p:sp>
        <p:nvSpPr>
          <p:cNvPr id="36" name="TextBox 35"/>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37" name="Picture 36" descr="temp_right_logo.jpg"/>
          <p:cNvPicPr>
            <a:picLocks noChangeAspect="1"/>
          </p:cNvPicPr>
          <p:nvPr/>
        </p:nvPicPr>
        <p:blipFill>
          <a:blip r:embed="rId5"/>
          <a:stretch>
            <a:fillRect/>
          </a:stretch>
        </p:blipFill>
        <p:spPr>
          <a:xfrm>
            <a:off x="10981944" y="6446520"/>
            <a:ext cx="786384" cy="310896"/>
          </a:xfrm>
          <a:prstGeom prst="rect">
            <a:avLst/>
          </a:prstGeom>
        </p:spPr>
      </p:pic>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5 of 10</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Regulatory Landscape</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EU Leadership and Global Convergence</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EU Sustainable Finance Framework</a:t>
            </a:r>
          </a:p>
        </p:txBody>
      </p:sp>
      <p:sp>
        <p:nvSpPr>
          <p:cNvPr id="7" name="TextBox 6"/>
          <p:cNvSpPr txBox="1"/>
          <p:nvPr/>
        </p:nvSpPr>
        <p:spPr>
          <a:xfrm>
            <a:off x="457200" y="1737360"/>
            <a:ext cx="2011680" cy="274320"/>
          </a:xfrm>
          <a:prstGeom prst="rect">
            <a:avLst/>
          </a:prstGeom>
          <a:noFill/>
        </p:spPr>
        <p:txBody>
          <a:bodyPr wrap="none">
            <a:spAutoFit/>
          </a:bodyPr>
          <a:lstStyle/>
          <a:p>
            <a:pPr>
              <a:defRPr sz="1200" b="1">
                <a:solidFill>
                  <a:srgbClr val="C1272D"/>
                </a:solidFill>
              </a:defRPr>
            </a:pPr>
            <a:r>
              <a:t>EU Taxonomy</a:t>
            </a:r>
          </a:p>
        </p:txBody>
      </p:sp>
      <p:sp>
        <p:nvSpPr>
          <p:cNvPr id="8" name="TextBox 7"/>
          <p:cNvSpPr txBox="1"/>
          <p:nvPr/>
        </p:nvSpPr>
        <p:spPr>
          <a:xfrm>
            <a:off x="2560320" y="1737360"/>
            <a:ext cx="6309360" cy="502920"/>
          </a:xfrm>
          <a:prstGeom prst="rect">
            <a:avLst/>
          </a:prstGeom>
          <a:noFill/>
        </p:spPr>
        <p:txBody>
          <a:bodyPr wrap="square">
            <a:spAutoFit/>
          </a:bodyPr>
          <a:lstStyle/>
          <a:p>
            <a:pPr>
              <a:defRPr sz="1100">
                <a:solidFill>
                  <a:srgbClr val="1A1A2E"/>
                </a:solidFill>
              </a:defRPr>
            </a:pPr>
            <a:r>
              <a:t>Classification system defining 'green' economic activities</a:t>
            </a:r>
          </a:p>
        </p:txBody>
      </p:sp>
      <p:sp>
        <p:nvSpPr>
          <p:cNvPr id="9" name="TextBox 8"/>
          <p:cNvSpPr txBox="1"/>
          <p:nvPr/>
        </p:nvSpPr>
        <p:spPr>
          <a:xfrm>
            <a:off x="457200" y="2331720"/>
            <a:ext cx="2011680" cy="274320"/>
          </a:xfrm>
          <a:prstGeom prst="rect">
            <a:avLst/>
          </a:prstGeom>
          <a:noFill/>
        </p:spPr>
        <p:txBody>
          <a:bodyPr wrap="none">
            <a:spAutoFit/>
          </a:bodyPr>
          <a:lstStyle/>
          <a:p>
            <a:pPr>
              <a:defRPr sz="1200" b="1">
                <a:solidFill>
                  <a:srgbClr val="C1272D"/>
                </a:solidFill>
              </a:defRPr>
            </a:pPr>
            <a:r>
              <a:t>SFDR</a:t>
            </a:r>
          </a:p>
        </p:txBody>
      </p:sp>
      <p:sp>
        <p:nvSpPr>
          <p:cNvPr id="10" name="TextBox 9"/>
          <p:cNvSpPr txBox="1"/>
          <p:nvPr/>
        </p:nvSpPr>
        <p:spPr>
          <a:xfrm>
            <a:off x="2560320" y="2331720"/>
            <a:ext cx="6309360" cy="502920"/>
          </a:xfrm>
          <a:prstGeom prst="rect">
            <a:avLst/>
          </a:prstGeom>
          <a:noFill/>
        </p:spPr>
        <p:txBody>
          <a:bodyPr wrap="square">
            <a:spAutoFit/>
          </a:bodyPr>
          <a:lstStyle/>
          <a:p>
            <a:pPr>
              <a:defRPr sz="1100">
                <a:solidFill>
                  <a:srgbClr val="1A1A2E"/>
                </a:solidFill>
              </a:defRPr>
            </a:pPr>
            <a:r>
              <a:t>Sustainability disclosure requirements for financial products</a:t>
            </a:r>
          </a:p>
        </p:txBody>
      </p:sp>
      <p:sp>
        <p:nvSpPr>
          <p:cNvPr id="11" name="TextBox 10"/>
          <p:cNvSpPr txBox="1"/>
          <p:nvPr/>
        </p:nvSpPr>
        <p:spPr>
          <a:xfrm>
            <a:off x="457200" y="2926080"/>
            <a:ext cx="2011680" cy="274320"/>
          </a:xfrm>
          <a:prstGeom prst="rect">
            <a:avLst/>
          </a:prstGeom>
          <a:noFill/>
        </p:spPr>
        <p:txBody>
          <a:bodyPr wrap="none">
            <a:spAutoFit/>
          </a:bodyPr>
          <a:lstStyle/>
          <a:p>
            <a:pPr>
              <a:defRPr sz="1200" b="1">
                <a:solidFill>
                  <a:srgbClr val="C1272D"/>
                </a:solidFill>
              </a:defRPr>
            </a:pPr>
            <a:r>
              <a:t>CSRD</a:t>
            </a:r>
          </a:p>
        </p:txBody>
      </p:sp>
      <p:sp>
        <p:nvSpPr>
          <p:cNvPr id="12" name="TextBox 11"/>
          <p:cNvSpPr txBox="1"/>
          <p:nvPr/>
        </p:nvSpPr>
        <p:spPr>
          <a:xfrm>
            <a:off x="2560320" y="2926080"/>
            <a:ext cx="6309360" cy="502920"/>
          </a:xfrm>
          <a:prstGeom prst="rect">
            <a:avLst/>
          </a:prstGeom>
          <a:noFill/>
        </p:spPr>
        <p:txBody>
          <a:bodyPr wrap="square">
            <a:spAutoFit/>
          </a:bodyPr>
          <a:lstStyle/>
          <a:p>
            <a:pPr>
              <a:defRPr sz="1100">
                <a:solidFill>
                  <a:srgbClr val="1A1A2E"/>
                </a:solidFill>
              </a:defRPr>
            </a:pPr>
            <a:r>
              <a:t>Corporate sustainability reporting for large companies</a:t>
            </a:r>
          </a:p>
        </p:txBody>
      </p:sp>
      <p:sp>
        <p:nvSpPr>
          <p:cNvPr id="13" name="TextBox 12"/>
          <p:cNvSpPr txBox="1"/>
          <p:nvPr/>
        </p:nvSpPr>
        <p:spPr>
          <a:xfrm>
            <a:off x="457200" y="3520440"/>
            <a:ext cx="2011680" cy="274320"/>
          </a:xfrm>
          <a:prstGeom prst="rect">
            <a:avLst/>
          </a:prstGeom>
          <a:noFill/>
        </p:spPr>
        <p:txBody>
          <a:bodyPr wrap="none">
            <a:spAutoFit/>
          </a:bodyPr>
          <a:lstStyle/>
          <a:p>
            <a:pPr>
              <a:defRPr sz="1200" b="1">
                <a:solidFill>
                  <a:srgbClr val="C1272D"/>
                </a:solidFill>
              </a:defRPr>
            </a:pPr>
            <a:r>
              <a:t>EU Green Bond Standard</a:t>
            </a:r>
          </a:p>
        </p:txBody>
      </p:sp>
      <p:sp>
        <p:nvSpPr>
          <p:cNvPr id="14" name="TextBox 13"/>
          <p:cNvSpPr txBox="1"/>
          <p:nvPr/>
        </p:nvSpPr>
        <p:spPr>
          <a:xfrm>
            <a:off x="2560320" y="3520440"/>
            <a:ext cx="6309360" cy="502920"/>
          </a:xfrm>
          <a:prstGeom prst="rect">
            <a:avLst/>
          </a:prstGeom>
          <a:noFill/>
        </p:spPr>
        <p:txBody>
          <a:bodyPr wrap="square">
            <a:spAutoFit/>
          </a:bodyPr>
          <a:lstStyle/>
          <a:p>
            <a:pPr>
              <a:defRPr sz="1100">
                <a:solidFill>
                  <a:srgbClr val="1A1A2E"/>
                </a:solidFill>
              </a:defRPr>
            </a:pPr>
            <a:r>
              <a:t>Voluntary standard for green bond issuance</a:t>
            </a:r>
          </a:p>
        </p:txBody>
      </p:sp>
      <p:sp>
        <p:nvSpPr>
          <p:cNvPr id="15" name="TextBox 14"/>
          <p:cNvSpPr txBox="1"/>
          <p:nvPr/>
        </p:nvSpPr>
        <p:spPr>
          <a:xfrm>
            <a:off x="274320" y="4114800"/>
            <a:ext cx="8595360" cy="320040"/>
          </a:xfrm>
          <a:prstGeom prst="rect">
            <a:avLst/>
          </a:prstGeom>
          <a:noFill/>
        </p:spPr>
        <p:txBody>
          <a:bodyPr wrap="none">
            <a:spAutoFit/>
          </a:bodyPr>
          <a:lstStyle/>
          <a:p>
            <a:pPr>
              <a:defRPr sz="1600" b="1">
                <a:solidFill>
                  <a:srgbClr val="C1272D"/>
                </a:solidFill>
              </a:defRPr>
            </a:pPr>
            <a:r>
              <a:t>Global Standards Convergence</a:t>
            </a:r>
          </a:p>
        </p:txBody>
      </p:sp>
      <p:sp>
        <p:nvSpPr>
          <p:cNvPr id="16" name="Rectangle 15"/>
          <p:cNvSpPr/>
          <p:nvPr/>
        </p:nvSpPr>
        <p:spPr>
          <a:xfrm>
            <a:off x="457200" y="4480560"/>
            <a:ext cx="8229600" cy="13716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48640" y="4526280"/>
            <a:ext cx="8046720" cy="1280160"/>
          </a:xfrm>
          <a:prstGeom prst="rect">
            <a:avLst/>
          </a:prstGeom>
          <a:noFill/>
        </p:spPr>
        <p:txBody>
          <a:bodyPr wrap="square">
            <a:spAutoFit/>
          </a:bodyPr>
          <a:lstStyle/>
          <a:p>
            <a:pPr>
              <a:defRPr sz="1000">
                <a:solidFill>
                  <a:srgbClr val="1A1A2E"/>
                </a:solidFill>
              </a:defRPr>
            </a:pPr>
            <a:r>
              <a:t>- ISSB Standards (2023): Global baseline for sustainability disclosure</a:t>
            </a:r>
          </a:p>
          <a:p>
            <a:pPr>
              <a:defRPr sz="1000">
                <a:solidFill>
                  <a:srgbClr val="1A1A2E"/>
                </a:solidFill>
              </a:defRPr>
            </a:pPr>
            <a:r>
              <a:t>- TCFD: Climate-related financial disclosure framework (now consolidated into ISSB)</a:t>
            </a:r>
          </a:p>
          <a:p>
            <a:pPr>
              <a:defRPr sz="1000">
                <a:solidFill>
                  <a:srgbClr val="1A1A2E"/>
                </a:solidFill>
              </a:defRPr>
            </a:pPr>
            <a:r>
              <a:t>- TNFD: Nature-related disclosure framework (launched 2023)</a:t>
            </a:r>
          </a:p>
          <a:p>
            <a:pPr>
              <a:defRPr sz="1000">
                <a:solidFill>
                  <a:srgbClr val="1A1A2E"/>
                </a:solidFill>
              </a:defRPr>
            </a:pPr>
            <a:r>
              <a:t>- ASEAN Taxonomy: Regional classification for sustainable activities</a:t>
            </a:r>
          </a:p>
        </p:txBody>
      </p:sp>
      <p:sp>
        <p:nvSpPr>
          <p:cNvPr id="18" name="TextBox 17"/>
          <p:cNvSpPr txBox="1"/>
          <p:nvPr/>
        </p:nvSpPr>
        <p:spPr>
          <a:xfrm>
            <a:off x="274320" y="603504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EU Sustainable Finance</a:t>
            </a:r>
            <a:r>
              <a:rPr sz="900" i="1">
                <a:solidFill>
                  <a:srgbClr val="666666"/>
                </a:solidFill>
              </a:rPr>
              <a:t>, </a:t>
            </a:r>
            <a:r>
              <a:rPr sz="900" i="1" u="sng">
                <a:solidFill>
                  <a:srgbClr val="0066CC"/>
                </a:solidFill>
                <a:hlinkClick r:id="rId3"/>
              </a:rPr>
              <a:t>ISSB/IFRS</a:t>
            </a:r>
            <a:r>
              <a:rPr sz="900" i="1">
                <a:solidFill>
                  <a:srgbClr val="666666"/>
                </a:solidFill>
              </a:rPr>
              <a:t>, </a:t>
            </a:r>
            <a:r>
              <a:rPr sz="900" i="1" u="sng">
                <a:solidFill>
                  <a:srgbClr val="0066CC"/>
                </a:solidFill>
                <a:hlinkClick r:id="rId4"/>
              </a:rPr>
              <a:t>TCFD</a:t>
            </a:r>
            <a:r>
              <a:rPr sz="900" i="1">
                <a:solidFill>
                  <a:srgbClr val="666666"/>
                </a:solidFill>
              </a:rPr>
              <a:t>, </a:t>
            </a:r>
            <a:r>
              <a:rPr sz="900" i="1" u="sng">
                <a:solidFill>
                  <a:srgbClr val="0066CC"/>
                </a:solidFill>
                <a:hlinkClick r:id="rId5"/>
              </a:rPr>
              <a:t>TNFD</a:t>
            </a:r>
            <a:r>
              <a:rPr sz="900" i="1">
                <a:solidFill>
                  <a:srgbClr val="666666"/>
                </a:solidFill>
              </a:rPr>
              <a:t>, </a:t>
            </a:r>
            <a:r>
              <a:rPr sz="900" i="1" u="sng">
                <a:solidFill>
                  <a:srgbClr val="0066CC"/>
                </a:solidFill>
                <a:hlinkClick r:id="rId6"/>
              </a:rPr>
              <a:t>ASEAN Taxonomy</a:t>
            </a:r>
          </a:p>
        </p:txBody>
      </p:sp>
      <p:sp>
        <p:nvSpPr>
          <p:cNvPr id="19" name="TextBox 18"/>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0" name="Picture 19" descr="temp_left_logo.png"/>
          <p:cNvPicPr>
            <a:picLocks noChangeAspect="1"/>
          </p:cNvPicPr>
          <p:nvPr/>
        </p:nvPicPr>
        <p:blipFill>
          <a:blip r:embed="rId7"/>
          <a:stretch>
            <a:fillRect/>
          </a:stretch>
        </p:blipFill>
        <p:spPr>
          <a:xfrm>
            <a:off x="91440" y="6336792"/>
            <a:ext cx="2194560" cy="457200"/>
          </a:xfrm>
          <a:prstGeom prst="rect">
            <a:avLst/>
          </a:prstGeom>
        </p:spPr>
      </p:pic>
      <p:sp>
        <p:nvSpPr>
          <p:cNvPr id="21" name="TextBox 20"/>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2" name="Picture 21" descr="temp_right_logo.jpg"/>
          <p:cNvPicPr>
            <a:picLocks noChangeAspect="1"/>
          </p:cNvPicPr>
          <p:nvPr/>
        </p:nvPicPr>
        <p:blipFill>
          <a:blip r:embed="rId8"/>
          <a:stretch>
            <a:fillRect/>
          </a:stretch>
        </p:blipFill>
        <p:spPr>
          <a:xfrm>
            <a:off x="10981944" y="6446520"/>
            <a:ext cx="786384" cy="310896"/>
          </a:xfrm>
          <a:prstGeom prst="rect">
            <a:avLst/>
          </a:prstGeom>
        </p:spPr>
      </p:pic>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02920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731520"/>
            <a:ext cx="8229600" cy="365760"/>
          </a:xfrm>
          <a:prstGeom prst="rect">
            <a:avLst/>
          </a:prstGeom>
          <a:noFill/>
        </p:spPr>
        <p:txBody>
          <a:bodyPr wrap="none">
            <a:spAutoFit/>
          </a:bodyPr>
          <a:lstStyle/>
          <a:p>
            <a:pPr algn="ctr">
              <a:defRPr sz="1400">
                <a:solidFill>
                  <a:srgbClr val="FFFFFF"/>
                </a:solidFill>
              </a:defRPr>
            </a:pPr>
            <a:r>
              <a:t>T2.1 Day 2 - Session 2 (75 minutes)</a:t>
            </a:r>
          </a:p>
        </p:txBody>
      </p:sp>
      <p:sp>
        <p:nvSpPr>
          <p:cNvPr id="4" name="TextBox 3"/>
          <p:cNvSpPr txBox="1"/>
          <p:nvPr/>
        </p:nvSpPr>
        <p:spPr>
          <a:xfrm>
            <a:off x="457200" y="1645920"/>
            <a:ext cx="8229600" cy="1097280"/>
          </a:xfrm>
          <a:prstGeom prst="rect">
            <a:avLst/>
          </a:prstGeom>
          <a:noFill/>
        </p:spPr>
        <p:txBody>
          <a:bodyPr wrap="none">
            <a:spAutoFit/>
          </a:bodyPr>
          <a:lstStyle/>
          <a:p>
            <a:pPr algn="ctr">
              <a:defRPr sz="4000" b="1">
                <a:solidFill>
                  <a:srgbClr val="FFFFFF"/>
                </a:solidFill>
              </a:defRPr>
            </a:pPr>
            <a:r>
              <a:t>What Should Green Finance</a:t>
            </a:r>
          </a:p>
        </p:txBody>
      </p:sp>
      <p:sp>
        <p:nvSpPr>
          <p:cNvPr id="5" name="TextBox 4"/>
          <p:cNvSpPr txBox="1"/>
          <p:nvPr/>
        </p:nvSpPr>
        <p:spPr>
          <a:xfrm>
            <a:off x="457200" y="2560320"/>
            <a:ext cx="8229600" cy="548640"/>
          </a:xfrm>
          <a:prstGeom prst="rect">
            <a:avLst/>
          </a:prstGeom>
          <a:noFill/>
        </p:spPr>
        <p:txBody>
          <a:bodyPr wrap="none">
            <a:spAutoFit/>
          </a:bodyPr>
          <a:lstStyle/>
          <a:p>
            <a:pPr algn="ctr">
              <a:defRPr sz="4000" b="1">
                <a:solidFill>
                  <a:srgbClr val="FFFFFF"/>
                </a:solidFill>
              </a:defRPr>
            </a:pPr>
            <a:r>
              <a:t>Microcredentials Cover?</a:t>
            </a:r>
          </a:p>
        </p:txBody>
      </p:sp>
      <p:sp>
        <p:nvSpPr>
          <p:cNvPr id="6" name="TextBox 5"/>
          <p:cNvSpPr txBox="1"/>
          <p:nvPr/>
        </p:nvSpPr>
        <p:spPr>
          <a:xfrm>
            <a:off x="457200" y="3291840"/>
            <a:ext cx="8229600" cy="457200"/>
          </a:xfrm>
          <a:prstGeom prst="rect">
            <a:avLst/>
          </a:prstGeom>
          <a:noFill/>
        </p:spPr>
        <p:txBody>
          <a:bodyPr wrap="none">
            <a:spAutoFit/>
          </a:bodyPr>
          <a:lstStyle/>
          <a:p>
            <a:pPr algn="ctr">
              <a:defRPr sz="2000">
                <a:solidFill>
                  <a:srgbClr val="FFFFFF"/>
                </a:solidFill>
              </a:defRPr>
            </a:pPr>
            <a:r>
              <a:t>Curriculum Design Workshop</a:t>
            </a:r>
          </a:p>
        </p:txBody>
      </p:sp>
      <p:sp>
        <p:nvSpPr>
          <p:cNvPr id="7" name="TextBox 6"/>
          <p:cNvSpPr txBox="1"/>
          <p:nvPr/>
        </p:nvSpPr>
        <p:spPr>
          <a:xfrm>
            <a:off x="457200" y="3931920"/>
            <a:ext cx="8229600" cy="731520"/>
          </a:xfrm>
          <a:prstGeom prst="rect">
            <a:avLst/>
          </a:prstGeom>
          <a:noFill/>
        </p:spPr>
        <p:txBody>
          <a:bodyPr wrap="none">
            <a:spAutoFit/>
          </a:bodyPr>
          <a:lstStyle/>
          <a:p>
            <a:pPr algn="ctr">
              <a:defRPr sz="1600" b="1">
                <a:solidFill>
                  <a:srgbClr val="FFFFFF"/>
                </a:solidFill>
              </a:defRPr>
            </a:pPr>
            <a:r>
              <a:t>ULBS | UO | UT | UNISI | IHF</a:t>
            </a:r>
          </a:p>
        </p:txBody>
      </p:sp>
      <p:pic>
        <p:nvPicPr>
          <p:cNvPr id="8" name="Picture 7"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9" name="TextBox 8"/>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10" name="Picture 9"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7 of 10</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Why Microcredentials for Green Finance?</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Addressing the Skills Gap in Southeast Asia</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The Regional Challenge</a:t>
            </a:r>
          </a:p>
        </p:txBody>
      </p:sp>
      <p:sp>
        <p:nvSpPr>
          <p:cNvPr id="7" name="Rectangle 6"/>
          <p:cNvSpPr/>
          <p:nvPr/>
        </p:nvSpPr>
        <p:spPr>
          <a:xfrm>
            <a:off x="457200" y="1737360"/>
            <a:ext cx="8229600" cy="1097280"/>
          </a:xfrm>
          <a:prstGeom prst="rect">
            <a:avLst/>
          </a:prstGeom>
          <a:solidFill>
            <a:srgbClr val="FFF3CD"/>
          </a:solidFill>
          <a:ln>
            <a:solidFill>
              <a:srgbClr val="85640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783080"/>
            <a:ext cx="8046720" cy="1005840"/>
          </a:xfrm>
          <a:prstGeom prst="rect">
            <a:avLst/>
          </a:prstGeom>
          <a:noFill/>
        </p:spPr>
        <p:txBody>
          <a:bodyPr wrap="square">
            <a:spAutoFit/>
          </a:bodyPr>
          <a:lstStyle/>
          <a:p>
            <a:pPr>
              <a:defRPr sz="1300" b="1">
                <a:solidFill>
                  <a:srgbClr val="1A1A2E"/>
                </a:solidFill>
              </a:defRPr>
            </a:pPr>
            <a:r>
              <a:t>ASEAN's sustainable transition requires approximately USD 1.5 trillion by 2030</a:t>
            </a:r>
          </a:p>
          <a:p>
            <a:pPr>
              <a:defRPr sz="1200">
                <a:solidFill>
                  <a:srgbClr val="1A1A2E"/>
                </a:solidFill>
              </a:defRPr>
            </a:pPr>
            <a:r>
              <a:t>to be on a Paris-aligned trajectory, yet only USD 45 billion invested since 2021</a:t>
            </a:r>
          </a:p>
        </p:txBody>
      </p:sp>
      <p:sp>
        <p:nvSpPr>
          <p:cNvPr id="9" name="Rectangle 8"/>
          <p:cNvSpPr/>
          <p:nvPr/>
        </p:nvSpPr>
        <p:spPr>
          <a:xfrm>
            <a:off x="457200" y="3017520"/>
            <a:ext cx="2651760" cy="109728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3063240"/>
            <a:ext cx="2651760" cy="457200"/>
          </a:xfrm>
          <a:prstGeom prst="rect">
            <a:avLst/>
          </a:prstGeom>
          <a:noFill/>
        </p:spPr>
        <p:txBody>
          <a:bodyPr wrap="none">
            <a:spAutoFit/>
          </a:bodyPr>
          <a:lstStyle/>
          <a:p>
            <a:pPr algn="ctr">
              <a:defRPr sz="2400" b="1">
                <a:solidFill>
                  <a:srgbClr val="C1272D"/>
                </a:solidFill>
              </a:defRPr>
            </a:pPr>
            <a:r>
              <a:t>15.3M</a:t>
            </a:r>
          </a:p>
        </p:txBody>
      </p:sp>
      <p:sp>
        <p:nvSpPr>
          <p:cNvPr id="11" name="TextBox 10"/>
          <p:cNvSpPr txBox="1"/>
          <p:nvPr/>
        </p:nvSpPr>
        <p:spPr>
          <a:xfrm>
            <a:off x="457200" y="3520440"/>
            <a:ext cx="2651760" cy="548640"/>
          </a:xfrm>
          <a:prstGeom prst="rect">
            <a:avLst/>
          </a:prstGeom>
          <a:noFill/>
        </p:spPr>
        <p:txBody>
          <a:bodyPr wrap="none">
            <a:spAutoFit/>
          </a:bodyPr>
          <a:lstStyle/>
          <a:p>
            <a:pPr algn="ctr">
              <a:defRPr sz="1000">
                <a:solidFill>
                  <a:srgbClr val="1A1A2E"/>
                </a:solidFill>
              </a:defRPr>
            </a:pPr>
            <a:r>
              <a:t>Green jobs potential</a:t>
            </a:r>
            <a:br/>
            <a:r>
              <a:t>in Indonesia by 2045</a:t>
            </a:r>
          </a:p>
        </p:txBody>
      </p:sp>
      <p:sp>
        <p:nvSpPr>
          <p:cNvPr id="12" name="Rectangle 11"/>
          <p:cNvSpPr/>
          <p:nvPr/>
        </p:nvSpPr>
        <p:spPr>
          <a:xfrm>
            <a:off x="3291840" y="3017520"/>
            <a:ext cx="2651760" cy="109728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291840" y="3063240"/>
            <a:ext cx="2651760" cy="457200"/>
          </a:xfrm>
          <a:prstGeom prst="rect">
            <a:avLst/>
          </a:prstGeom>
          <a:noFill/>
        </p:spPr>
        <p:txBody>
          <a:bodyPr wrap="none">
            <a:spAutoFit/>
          </a:bodyPr>
          <a:lstStyle/>
          <a:p>
            <a:pPr algn="ctr">
              <a:defRPr sz="2400" b="1">
                <a:solidFill>
                  <a:srgbClr val="C1272D"/>
                </a:solidFill>
              </a:defRPr>
            </a:pPr>
            <a:r>
              <a:t>Limited</a:t>
            </a:r>
          </a:p>
        </p:txBody>
      </p:sp>
      <p:sp>
        <p:nvSpPr>
          <p:cNvPr id="14" name="TextBox 13"/>
          <p:cNvSpPr txBox="1"/>
          <p:nvPr/>
        </p:nvSpPr>
        <p:spPr>
          <a:xfrm>
            <a:off x="3291840" y="3520440"/>
            <a:ext cx="2651760" cy="548640"/>
          </a:xfrm>
          <a:prstGeom prst="rect">
            <a:avLst/>
          </a:prstGeom>
          <a:noFill/>
        </p:spPr>
        <p:txBody>
          <a:bodyPr wrap="none">
            <a:spAutoFit/>
          </a:bodyPr>
          <a:lstStyle/>
          <a:p>
            <a:pPr algn="ctr">
              <a:defRPr sz="1000">
                <a:solidFill>
                  <a:srgbClr val="1A1A2E"/>
                </a:solidFill>
              </a:defRPr>
            </a:pPr>
            <a:r>
              <a:t>Green finance courses</a:t>
            </a:r>
            <a:br/>
            <a:r>
              <a:t>in ASEAN universities</a:t>
            </a:r>
          </a:p>
        </p:txBody>
      </p:sp>
      <p:sp>
        <p:nvSpPr>
          <p:cNvPr id="15" name="Rectangle 14"/>
          <p:cNvSpPr/>
          <p:nvPr/>
        </p:nvSpPr>
        <p:spPr>
          <a:xfrm>
            <a:off x="6126480" y="3017520"/>
            <a:ext cx="2651760" cy="109728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126480" y="3063240"/>
            <a:ext cx="2651760" cy="457200"/>
          </a:xfrm>
          <a:prstGeom prst="rect">
            <a:avLst/>
          </a:prstGeom>
          <a:noFill/>
        </p:spPr>
        <p:txBody>
          <a:bodyPr wrap="none">
            <a:spAutoFit/>
          </a:bodyPr>
          <a:lstStyle/>
          <a:p>
            <a:pPr algn="ctr">
              <a:defRPr sz="2400" b="1">
                <a:solidFill>
                  <a:srgbClr val="C1272D"/>
                </a:solidFill>
              </a:defRPr>
            </a:pPr>
            <a:r>
              <a:t>Urgent</a:t>
            </a:r>
          </a:p>
        </p:txBody>
      </p:sp>
      <p:sp>
        <p:nvSpPr>
          <p:cNvPr id="17" name="TextBox 16"/>
          <p:cNvSpPr txBox="1"/>
          <p:nvPr/>
        </p:nvSpPr>
        <p:spPr>
          <a:xfrm>
            <a:off x="6126480" y="3520440"/>
            <a:ext cx="2651760" cy="548640"/>
          </a:xfrm>
          <a:prstGeom prst="rect">
            <a:avLst/>
          </a:prstGeom>
          <a:noFill/>
        </p:spPr>
        <p:txBody>
          <a:bodyPr wrap="none">
            <a:spAutoFit/>
          </a:bodyPr>
          <a:lstStyle/>
          <a:p>
            <a:pPr algn="ctr">
              <a:defRPr sz="1000">
                <a:solidFill>
                  <a:srgbClr val="1A1A2E"/>
                </a:solidFill>
              </a:defRPr>
            </a:pPr>
            <a:r>
              <a:t>Professional upskilling</a:t>
            </a:r>
            <a:br/>
            <a:r>
              <a:t>needed now</a:t>
            </a:r>
          </a:p>
        </p:txBody>
      </p:sp>
      <p:sp>
        <p:nvSpPr>
          <p:cNvPr id="18" name="TextBox 17"/>
          <p:cNvSpPr txBox="1"/>
          <p:nvPr/>
        </p:nvSpPr>
        <p:spPr>
          <a:xfrm>
            <a:off x="274320" y="4297680"/>
            <a:ext cx="8595360" cy="320040"/>
          </a:xfrm>
          <a:prstGeom prst="rect">
            <a:avLst/>
          </a:prstGeom>
          <a:noFill/>
        </p:spPr>
        <p:txBody>
          <a:bodyPr wrap="none">
            <a:spAutoFit/>
          </a:bodyPr>
          <a:lstStyle/>
          <a:p>
            <a:pPr>
              <a:defRPr sz="1600" b="1">
                <a:solidFill>
                  <a:srgbClr val="C1272D"/>
                </a:solidFill>
              </a:defRPr>
            </a:pPr>
            <a:r>
              <a:t>Why MCs Over Traditional Programs?</a:t>
            </a:r>
          </a:p>
        </p:txBody>
      </p:sp>
      <p:sp>
        <p:nvSpPr>
          <p:cNvPr id="19" name="TextBox 18"/>
          <p:cNvSpPr txBox="1"/>
          <p:nvPr/>
        </p:nvSpPr>
        <p:spPr>
          <a:xfrm>
            <a:off x="457200" y="4663440"/>
            <a:ext cx="8229600" cy="1188720"/>
          </a:xfrm>
          <a:prstGeom prst="rect">
            <a:avLst/>
          </a:prstGeom>
          <a:noFill/>
        </p:spPr>
        <p:txBody>
          <a:bodyPr wrap="square">
            <a:spAutoFit/>
          </a:bodyPr>
          <a:lstStyle/>
          <a:p>
            <a:pPr>
              <a:defRPr sz="1100">
                <a:solidFill>
                  <a:srgbClr val="1A1A2E"/>
                </a:solidFill>
              </a:defRPr>
            </a:pPr>
            <a:r>
              <a:t>- Agility: Can be developed and updated rapidly (vs. 2-3 years for degree programs)</a:t>
            </a:r>
          </a:p>
          <a:p>
            <a:pPr>
              <a:defRPr sz="1100">
                <a:solidFill>
                  <a:srgbClr val="1A1A2E"/>
                </a:solidFill>
              </a:defRPr>
            </a:pPr>
            <a:r>
              <a:t>- Accessibility: Shorter duration (4 ECTS = 100-120 hours) fits working professionals</a:t>
            </a:r>
          </a:p>
          <a:p>
            <a:pPr>
              <a:defRPr sz="1100">
                <a:solidFill>
                  <a:srgbClr val="1A1A2E"/>
                </a:solidFill>
              </a:defRPr>
            </a:pPr>
            <a:r>
              <a:t>- Industry-Aligned: Direct partnership with employers ensures relevance</a:t>
            </a:r>
          </a:p>
          <a:p>
            <a:pPr>
              <a:defRPr sz="1100">
                <a:solidFill>
                  <a:srgbClr val="1A1A2E"/>
                </a:solidFill>
              </a:defRPr>
            </a:pPr>
            <a:r>
              <a:t>- Stackable: Can build toward larger qualifications over time</a:t>
            </a:r>
          </a:p>
        </p:txBody>
      </p:sp>
      <p:sp>
        <p:nvSpPr>
          <p:cNvPr id="20" name="TextBox 19"/>
          <p:cNvSpPr txBox="1"/>
          <p:nvPr/>
        </p:nvSpPr>
        <p:spPr>
          <a:xfrm>
            <a:off x="274320" y="603504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BAPPENAS LCDI</a:t>
            </a:r>
          </a:p>
        </p:txBody>
      </p:sp>
      <p:sp>
        <p:nvSpPr>
          <p:cNvPr id="21" name="TextBox 20"/>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2" name="Picture 21" descr="temp_left_logo.png"/>
          <p:cNvPicPr>
            <a:picLocks noChangeAspect="1"/>
          </p:cNvPicPr>
          <p:nvPr/>
        </p:nvPicPr>
        <p:blipFill>
          <a:blip r:embed="rId3"/>
          <a:stretch>
            <a:fillRect/>
          </a:stretch>
        </p:blipFill>
        <p:spPr>
          <a:xfrm>
            <a:off x="91440" y="6336792"/>
            <a:ext cx="2194560" cy="457200"/>
          </a:xfrm>
          <a:prstGeom prst="rect">
            <a:avLst/>
          </a:prstGeom>
        </p:spPr>
      </p:pic>
      <p:sp>
        <p:nvSpPr>
          <p:cNvPr id="23" name="TextBox 22"/>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4" name="Picture 23" descr="temp_right_logo.jpg"/>
          <p:cNvPicPr>
            <a:picLocks noChangeAspect="1"/>
          </p:cNvPicPr>
          <p:nvPr/>
        </p:nvPicPr>
        <p:blipFill>
          <a:blip r:embed="rId4"/>
          <a:stretch>
            <a:fillRect/>
          </a:stretch>
        </p:blipFill>
        <p:spPr>
          <a:xfrm>
            <a:off x="10981944" y="6446520"/>
            <a:ext cx="786384" cy="310896"/>
          </a:xfrm>
          <a:prstGeom prst="rect">
            <a:avLst/>
          </a:prstGeom>
        </p:spPr>
      </p:pic>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8 of 10</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8-Week Curriculum Overview</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5 Modules | 24 Learning Outcomes | 4 ECTS</a:t>
            </a:r>
          </a:p>
        </p:txBody>
      </p:sp>
      <p:sp>
        <p:nvSpPr>
          <p:cNvPr id="6" name="Rectangle 5"/>
          <p:cNvSpPr/>
          <p:nvPr/>
        </p:nvSpPr>
        <p:spPr>
          <a:xfrm>
            <a:off x="457200" y="1371600"/>
            <a:ext cx="1188720" cy="7315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508760"/>
            <a:ext cx="1188720" cy="457200"/>
          </a:xfrm>
          <a:prstGeom prst="rect">
            <a:avLst/>
          </a:prstGeom>
          <a:noFill/>
        </p:spPr>
        <p:txBody>
          <a:bodyPr wrap="none">
            <a:spAutoFit/>
          </a:bodyPr>
          <a:lstStyle/>
          <a:p>
            <a:pPr algn="ctr">
              <a:defRPr sz="1100" b="1">
                <a:solidFill>
                  <a:srgbClr val="FFFFFF"/>
                </a:solidFill>
              </a:defRPr>
            </a:pPr>
            <a:r>
              <a:t>Module 1</a:t>
            </a:r>
          </a:p>
        </p:txBody>
      </p:sp>
      <p:sp>
        <p:nvSpPr>
          <p:cNvPr id="8" name="Rectangle 7"/>
          <p:cNvSpPr/>
          <p:nvPr/>
        </p:nvSpPr>
        <p:spPr>
          <a:xfrm>
            <a:off x="1737360" y="1371600"/>
            <a:ext cx="5029200" cy="7315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828800" y="1554480"/>
            <a:ext cx="4846320" cy="365760"/>
          </a:xfrm>
          <a:prstGeom prst="rect">
            <a:avLst/>
          </a:prstGeom>
          <a:noFill/>
        </p:spPr>
        <p:txBody>
          <a:bodyPr wrap="none">
            <a:spAutoFit/>
          </a:bodyPr>
          <a:lstStyle/>
          <a:p>
            <a:pPr>
              <a:defRPr sz="1300" b="1">
                <a:solidFill>
                  <a:srgbClr val="1A1A2E"/>
                </a:solidFill>
              </a:defRPr>
            </a:pPr>
            <a:r>
              <a:t>Sustainability &amp; Climate</a:t>
            </a:r>
          </a:p>
        </p:txBody>
      </p:sp>
      <p:sp>
        <p:nvSpPr>
          <p:cNvPr id="10" name="Rectangle 9"/>
          <p:cNvSpPr/>
          <p:nvPr/>
        </p:nvSpPr>
        <p:spPr>
          <a:xfrm>
            <a:off x="6858000" y="1371600"/>
            <a:ext cx="1828800" cy="731520"/>
          </a:xfrm>
          <a:prstGeom prst="rect">
            <a:avLst/>
          </a:prstGeom>
          <a:solidFill>
            <a:srgbClr val="E0E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858000" y="1600200"/>
            <a:ext cx="1828800" cy="274320"/>
          </a:xfrm>
          <a:prstGeom prst="rect">
            <a:avLst/>
          </a:prstGeom>
          <a:noFill/>
        </p:spPr>
        <p:txBody>
          <a:bodyPr wrap="none">
            <a:spAutoFit/>
          </a:bodyPr>
          <a:lstStyle/>
          <a:p>
            <a:pPr algn="ctr">
              <a:defRPr sz="1100">
                <a:solidFill>
                  <a:srgbClr val="0066CC"/>
                </a:solidFill>
              </a:defRPr>
            </a:pPr>
            <a:r>
              <a:t>Week 1-2</a:t>
            </a:r>
          </a:p>
        </p:txBody>
      </p:sp>
      <p:sp>
        <p:nvSpPr>
          <p:cNvPr id="12" name="Rectangle 11"/>
          <p:cNvSpPr/>
          <p:nvPr/>
        </p:nvSpPr>
        <p:spPr>
          <a:xfrm>
            <a:off x="457200" y="2286000"/>
            <a:ext cx="1188720" cy="7315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2423160"/>
            <a:ext cx="1188720" cy="457200"/>
          </a:xfrm>
          <a:prstGeom prst="rect">
            <a:avLst/>
          </a:prstGeom>
          <a:noFill/>
        </p:spPr>
        <p:txBody>
          <a:bodyPr wrap="none">
            <a:spAutoFit/>
          </a:bodyPr>
          <a:lstStyle/>
          <a:p>
            <a:pPr algn="ctr">
              <a:defRPr sz="1100" b="1">
                <a:solidFill>
                  <a:srgbClr val="FFFFFF"/>
                </a:solidFill>
              </a:defRPr>
            </a:pPr>
            <a:r>
              <a:t>Module 2</a:t>
            </a:r>
          </a:p>
        </p:txBody>
      </p:sp>
      <p:sp>
        <p:nvSpPr>
          <p:cNvPr id="14" name="Rectangle 13"/>
          <p:cNvSpPr/>
          <p:nvPr/>
        </p:nvSpPr>
        <p:spPr>
          <a:xfrm>
            <a:off x="1737360" y="2286000"/>
            <a:ext cx="5029200" cy="7315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828800" y="2468880"/>
            <a:ext cx="4846320" cy="365760"/>
          </a:xfrm>
          <a:prstGeom prst="rect">
            <a:avLst/>
          </a:prstGeom>
          <a:noFill/>
        </p:spPr>
        <p:txBody>
          <a:bodyPr wrap="none">
            <a:spAutoFit/>
          </a:bodyPr>
          <a:lstStyle/>
          <a:p>
            <a:pPr>
              <a:defRPr sz="1300" b="1">
                <a:solidFill>
                  <a:srgbClr val="1A1A2E"/>
                </a:solidFill>
              </a:defRPr>
            </a:pPr>
            <a:r>
              <a:t>Green Finance Fundamentals</a:t>
            </a:r>
          </a:p>
        </p:txBody>
      </p:sp>
      <p:sp>
        <p:nvSpPr>
          <p:cNvPr id="16" name="Rectangle 15"/>
          <p:cNvSpPr/>
          <p:nvPr/>
        </p:nvSpPr>
        <p:spPr>
          <a:xfrm>
            <a:off x="6858000" y="2286000"/>
            <a:ext cx="1828800" cy="731520"/>
          </a:xfrm>
          <a:prstGeom prst="rect">
            <a:avLst/>
          </a:prstGeom>
          <a:solidFill>
            <a:srgbClr val="E0E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858000" y="2514600"/>
            <a:ext cx="1828800" cy="274320"/>
          </a:xfrm>
          <a:prstGeom prst="rect">
            <a:avLst/>
          </a:prstGeom>
          <a:noFill/>
        </p:spPr>
        <p:txBody>
          <a:bodyPr wrap="none">
            <a:spAutoFit/>
          </a:bodyPr>
          <a:lstStyle/>
          <a:p>
            <a:pPr algn="ctr">
              <a:defRPr sz="1100">
                <a:solidFill>
                  <a:srgbClr val="0066CC"/>
                </a:solidFill>
              </a:defRPr>
            </a:pPr>
            <a:r>
              <a:t>Week 3-4</a:t>
            </a:r>
          </a:p>
        </p:txBody>
      </p:sp>
      <p:sp>
        <p:nvSpPr>
          <p:cNvPr id="18" name="Rectangle 17"/>
          <p:cNvSpPr/>
          <p:nvPr/>
        </p:nvSpPr>
        <p:spPr>
          <a:xfrm>
            <a:off x="457200" y="3200400"/>
            <a:ext cx="1188720" cy="7315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3337560"/>
            <a:ext cx="1188720" cy="457200"/>
          </a:xfrm>
          <a:prstGeom prst="rect">
            <a:avLst/>
          </a:prstGeom>
          <a:noFill/>
        </p:spPr>
        <p:txBody>
          <a:bodyPr wrap="none">
            <a:spAutoFit/>
          </a:bodyPr>
          <a:lstStyle/>
          <a:p>
            <a:pPr algn="ctr">
              <a:defRPr sz="1100" b="1">
                <a:solidFill>
                  <a:srgbClr val="FFFFFF"/>
                </a:solidFill>
              </a:defRPr>
            </a:pPr>
            <a:r>
              <a:t>Module 3</a:t>
            </a:r>
          </a:p>
        </p:txBody>
      </p:sp>
      <p:sp>
        <p:nvSpPr>
          <p:cNvPr id="20" name="Rectangle 19"/>
          <p:cNvSpPr/>
          <p:nvPr/>
        </p:nvSpPr>
        <p:spPr>
          <a:xfrm>
            <a:off x="1737360" y="3200400"/>
            <a:ext cx="5029200" cy="7315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828800" y="3383280"/>
            <a:ext cx="4846320" cy="365760"/>
          </a:xfrm>
          <a:prstGeom prst="rect">
            <a:avLst/>
          </a:prstGeom>
          <a:noFill/>
        </p:spPr>
        <p:txBody>
          <a:bodyPr wrap="none">
            <a:spAutoFit/>
          </a:bodyPr>
          <a:lstStyle/>
          <a:p>
            <a:pPr>
              <a:defRPr sz="1300" b="1">
                <a:solidFill>
                  <a:srgbClr val="1A1A2E"/>
                </a:solidFill>
              </a:defRPr>
            </a:pPr>
            <a:r>
              <a:t>ESG Analysis &amp; Reporting</a:t>
            </a:r>
          </a:p>
        </p:txBody>
      </p:sp>
      <p:sp>
        <p:nvSpPr>
          <p:cNvPr id="22" name="Rectangle 21"/>
          <p:cNvSpPr/>
          <p:nvPr/>
        </p:nvSpPr>
        <p:spPr>
          <a:xfrm>
            <a:off x="6858000" y="3200400"/>
            <a:ext cx="1828800" cy="731520"/>
          </a:xfrm>
          <a:prstGeom prst="rect">
            <a:avLst/>
          </a:prstGeom>
          <a:solidFill>
            <a:srgbClr val="E0E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858000" y="3429000"/>
            <a:ext cx="1828800" cy="274320"/>
          </a:xfrm>
          <a:prstGeom prst="rect">
            <a:avLst/>
          </a:prstGeom>
          <a:noFill/>
        </p:spPr>
        <p:txBody>
          <a:bodyPr wrap="none">
            <a:spAutoFit/>
          </a:bodyPr>
          <a:lstStyle/>
          <a:p>
            <a:pPr algn="ctr">
              <a:defRPr sz="1100">
                <a:solidFill>
                  <a:srgbClr val="0066CC"/>
                </a:solidFill>
              </a:defRPr>
            </a:pPr>
            <a:r>
              <a:t>Week 5</a:t>
            </a:r>
          </a:p>
        </p:txBody>
      </p:sp>
      <p:sp>
        <p:nvSpPr>
          <p:cNvPr id="24" name="Rectangle 23"/>
          <p:cNvSpPr/>
          <p:nvPr/>
        </p:nvSpPr>
        <p:spPr>
          <a:xfrm>
            <a:off x="457200" y="4114800"/>
            <a:ext cx="1188720" cy="7315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57200" y="4251960"/>
            <a:ext cx="1188720" cy="457200"/>
          </a:xfrm>
          <a:prstGeom prst="rect">
            <a:avLst/>
          </a:prstGeom>
          <a:noFill/>
        </p:spPr>
        <p:txBody>
          <a:bodyPr wrap="none">
            <a:spAutoFit/>
          </a:bodyPr>
          <a:lstStyle/>
          <a:p>
            <a:pPr algn="ctr">
              <a:defRPr sz="1100" b="1">
                <a:solidFill>
                  <a:srgbClr val="FFFFFF"/>
                </a:solidFill>
              </a:defRPr>
            </a:pPr>
            <a:r>
              <a:t>Module 4</a:t>
            </a:r>
          </a:p>
        </p:txBody>
      </p:sp>
      <p:sp>
        <p:nvSpPr>
          <p:cNvPr id="26" name="Rectangle 25"/>
          <p:cNvSpPr/>
          <p:nvPr/>
        </p:nvSpPr>
        <p:spPr>
          <a:xfrm>
            <a:off x="1737360" y="4114800"/>
            <a:ext cx="5029200" cy="7315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1828800" y="4297680"/>
            <a:ext cx="4846320" cy="365760"/>
          </a:xfrm>
          <a:prstGeom prst="rect">
            <a:avLst/>
          </a:prstGeom>
          <a:noFill/>
        </p:spPr>
        <p:txBody>
          <a:bodyPr wrap="none">
            <a:spAutoFit/>
          </a:bodyPr>
          <a:lstStyle/>
          <a:p>
            <a:pPr>
              <a:defRPr sz="1300" b="1">
                <a:solidFill>
                  <a:srgbClr val="1A1A2E"/>
                </a:solidFill>
              </a:defRPr>
            </a:pPr>
            <a:r>
              <a:t>Green Finance Instruments</a:t>
            </a:r>
          </a:p>
        </p:txBody>
      </p:sp>
      <p:sp>
        <p:nvSpPr>
          <p:cNvPr id="28" name="Rectangle 27"/>
          <p:cNvSpPr/>
          <p:nvPr/>
        </p:nvSpPr>
        <p:spPr>
          <a:xfrm>
            <a:off x="6858000" y="4114800"/>
            <a:ext cx="1828800" cy="731520"/>
          </a:xfrm>
          <a:prstGeom prst="rect">
            <a:avLst/>
          </a:prstGeom>
          <a:solidFill>
            <a:srgbClr val="E0E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858000" y="4343400"/>
            <a:ext cx="1828800" cy="274320"/>
          </a:xfrm>
          <a:prstGeom prst="rect">
            <a:avLst/>
          </a:prstGeom>
          <a:noFill/>
        </p:spPr>
        <p:txBody>
          <a:bodyPr wrap="none">
            <a:spAutoFit/>
          </a:bodyPr>
          <a:lstStyle/>
          <a:p>
            <a:pPr algn="ctr">
              <a:defRPr sz="1100">
                <a:solidFill>
                  <a:srgbClr val="0066CC"/>
                </a:solidFill>
              </a:defRPr>
            </a:pPr>
            <a:r>
              <a:t>Week 6</a:t>
            </a:r>
          </a:p>
        </p:txBody>
      </p:sp>
      <p:sp>
        <p:nvSpPr>
          <p:cNvPr id="30" name="Rectangle 29"/>
          <p:cNvSpPr/>
          <p:nvPr/>
        </p:nvSpPr>
        <p:spPr>
          <a:xfrm>
            <a:off x="457200" y="5029200"/>
            <a:ext cx="1188720" cy="7315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457200" y="5166360"/>
            <a:ext cx="1188720" cy="457200"/>
          </a:xfrm>
          <a:prstGeom prst="rect">
            <a:avLst/>
          </a:prstGeom>
          <a:noFill/>
        </p:spPr>
        <p:txBody>
          <a:bodyPr wrap="none">
            <a:spAutoFit/>
          </a:bodyPr>
          <a:lstStyle/>
          <a:p>
            <a:pPr algn="ctr">
              <a:defRPr sz="1100" b="1">
                <a:solidFill>
                  <a:srgbClr val="FFFFFF"/>
                </a:solidFill>
              </a:defRPr>
            </a:pPr>
            <a:r>
              <a:t>Module 5</a:t>
            </a:r>
          </a:p>
        </p:txBody>
      </p:sp>
      <p:sp>
        <p:nvSpPr>
          <p:cNvPr id="32" name="Rectangle 31"/>
          <p:cNvSpPr/>
          <p:nvPr/>
        </p:nvSpPr>
        <p:spPr>
          <a:xfrm>
            <a:off x="1737360" y="5029200"/>
            <a:ext cx="5029200" cy="7315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1828800" y="5212080"/>
            <a:ext cx="4846320" cy="365760"/>
          </a:xfrm>
          <a:prstGeom prst="rect">
            <a:avLst/>
          </a:prstGeom>
          <a:noFill/>
        </p:spPr>
        <p:txBody>
          <a:bodyPr wrap="none">
            <a:spAutoFit/>
          </a:bodyPr>
          <a:lstStyle/>
          <a:p>
            <a:pPr>
              <a:defRPr sz="1300" b="1">
                <a:solidFill>
                  <a:srgbClr val="1A1A2E"/>
                </a:solidFill>
              </a:defRPr>
            </a:pPr>
            <a:r>
              <a:t>Case Studies &amp; Capstone</a:t>
            </a:r>
          </a:p>
        </p:txBody>
      </p:sp>
      <p:sp>
        <p:nvSpPr>
          <p:cNvPr id="34" name="Rectangle 33"/>
          <p:cNvSpPr/>
          <p:nvPr/>
        </p:nvSpPr>
        <p:spPr>
          <a:xfrm>
            <a:off x="6858000" y="5029200"/>
            <a:ext cx="1828800" cy="731520"/>
          </a:xfrm>
          <a:prstGeom prst="rect">
            <a:avLst/>
          </a:prstGeom>
          <a:solidFill>
            <a:srgbClr val="E0E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6858000" y="5257800"/>
            <a:ext cx="1828800" cy="274320"/>
          </a:xfrm>
          <a:prstGeom prst="rect">
            <a:avLst/>
          </a:prstGeom>
          <a:noFill/>
        </p:spPr>
        <p:txBody>
          <a:bodyPr wrap="none">
            <a:spAutoFit/>
          </a:bodyPr>
          <a:lstStyle/>
          <a:p>
            <a:pPr algn="ctr">
              <a:defRPr sz="1100">
                <a:solidFill>
                  <a:srgbClr val="0066CC"/>
                </a:solidFill>
              </a:defRPr>
            </a:pPr>
            <a:r>
              <a:t>Week 7-8</a:t>
            </a:r>
          </a:p>
        </p:txBody>
      </p:sp>
      <p:sp>
        <p:nvSpPr>
          <p:cNvPr id="36" name="Rectangle 35"/>
          <p:cNvSpPr/>
          <p:nvPr/>
        </p:nvSpPr>
        <p:spPr>
          <a:xfrm>
            <a:off x="457200" y="6035040"/>
            <a:ext cx="8229600" cy="457200"/>
          </a:xfrm>
          <a:prstGeom prst="rect">
            <a:avLst/>
          </a:prstGeom>
          <a:solidFill>
            <a:srgbClr val="E8F5E9"/>
          </a:solidFill>
          <a:ln>
            <a:solidFill>
              <a:srgbClr val="15572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548640" y="6080760"/>
            <a:ext cx="8046720" cy="365760"/>
          </a:xfrm>
          <a:prstGeom prst="rect">
            <a:avLst/>
          </a:prstGeom>
          <a:noFill/>
        </p:spPr>
        <p:txBody>
          <a:bodyPr wrap="none">
            <a:spAutoFit/>
          </a:bodyPr>
          <a:lstStyle/>
          <a:p>
            <a:pPr>
              <a:defRPr sz="1100">
                <a:solidFill>
                  <a:srgbClr val="1A1A2E"/>
                </a:solidFill>
              </a:defRPr>
            </a:pPr>
            <a:r>
              <a:t>4 ECTS = 100-120 learning hours (Bologna standard: 1 ECTS = 25-30 hours)</a:t>
            </a:r>
          </a:p>
        </p:txBody>
      </p:sp>
      <p:sp>
        <p:nvSpPr>
          <p:cNvPr id="38" name="TextBox 37"/>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39" name="Picture 38"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40" name="TextBox 39"/>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41" name="Picture 40"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9 of 10</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Competency Framework</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Knowledge (7) + Skills (6) = 13 Core Competencies</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Knowledge Competencies (7)</a:t>
            </a:r>
          </a:p>
        </p:txBody>
      </p:sp>
      <p:sp>
        <p:nvSpPr>
          <p:cNvPr id="7" name="Rectangle 6"/>
          <p:cNvSpPr/>
          <p:nvPr/>
        </p:nvSpPr>
        <p:spPr>
          <a:xfrm>
            <a:off x="457200" y="1737360"/>
            <a:ext cx="4114800" cy="25603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783080"/>
            <a:ext cx="3931920" cy="2468880"/>
          </a:xfrm>
          <a:prstGeom prst="rect">
            <a:avLst/>
          </a:prstGeom>
          <a:noFill/>
        </p:spPr>
        <p:txBody>
          <a:bodyPr wrap="square">
            <a:spAutoFit/>
          </a:bodyPr>
          <a:lstStyle/>
          <a:p>
            <a:pPr>
              <a:defRPr sz="1000">
                <a:solidFill>
                  <a:srgbClr val="1A1A2E"/>
                </a:solidFill>
              </a:defRPr>
            </a:pPr>
            <a:r>
              <a:t>K1: Climate science fundamentals</a:t>
            </a:r>
          </a:p>
          <a:p>
            <a:pPr>
              <a:defRPr sz="1000">
                <a:solidFill>
                  <a:srgbClr val="1A1A2E"/>
                </a:solidFill>
              </a:defRPr>
            </a:pPr>
            <a:r>
              <a:t>K2: Sustainable finance ecosystem</a:t>
            </a:r>
          </a:p>
          <a:p>
            <a:pPr>
              <a:defRPr sz="1000">
                <a:solidFill>
                  <a:srgbClr val="1A1A2E"/>
                </a:solidFill>
              </a:defRPr>
            </a:pPr>
            <a:r>
              <a:t>K3: ESG frameworks and standards</a:t>
            </a:r>
          </a:p>
          <a:p>
            <a:pPr>
              <a:defRPr sz="1000">
                <a:solidFill>
                  <a:srgbClr val="1A1A2E"/>
                </a:solidFill>
              </a:defRPr>
            </a:pPr>
            <a:r>
              <a:t>K4: Green financial instruments</a:t>
            </a:r>
          </a:p>
          <a:p>
            <a:pPr>
              <a:defRPr sz="1000">
                <a:solidFill>
                  <a:srgbClr val="1A1A2E"/>
                </a:solidFill>
              </a:defRPr>
            </a:pPr>
            <a:r>
              <a:t>K5: Regulatory landscape (EU/ASEAN)</a:t>
            </a:r>
          </a:p>
          <a:p>
            <a:pPr>
              <a:defRPr sz="1000">
                <a:solidFill>
                  <a:srgbClr val="1A1A2E"/>
                </a:solidFill>
              </a:defRPr>
            </a:pPr>
            <a:r>
              <a:t>K6: Climate risk assessment</a:t>
            </a:r>
          </a:p>
          <a:p>
            <a:pPr>
              <a:defRPr sz="1000">
                <a:solidFill>
                  <a:srgbClr val="1A1A2E"/>
                </a:solidFill>
              </a:defRPr>
            </a:pPr>
            <a:r>
              <a:t>K7: Impact measurement</a:t>
            </a:r>
          </a:p>
        </p:txBody>
      </p:sp>
      <p:sp>
        <p:nvSpPr>
          <p:cNvPr id="9" name="TextBox 8"/>
          <p:cNvSpPr txBox="1"/>
          <p:nvPr/>
        </p:nvSpPr>
        <p:spPr>
          <a:xfrm>
            <a:off x="4754880" y="1371600"/>
            <a:ext cx="4114800" cy="320040"/>
          </a:xfrm>
          <a:prstGeom prst="rect">
            <a:avLst/>
          </a:prstGeom>
          <a:noFill/>
        </p:spPr>
        <p:txBody>
          <a:bodyPr wrap="none">
            <a:spAutoFit/>
          </a:bodyPr>
          <a:lstStyle/>
          <a:p>
            <a:pPr>
              <a:defRPr sz="1600" b="1">
                <a:solidFill>
                  <a:srgbClr val="C1272D"/>
                </a:solidFill>
              </a:defRPr>
            </a:pPr>
            <a:r>
              <a:t>Skills Competencies (6)</a:t>
            </a:r>
          </a:p>
        </p:txBody>
      </p:sp>
      <p:sp>
        <p:nvSpPr>
          <p:cNvPr id="10" name="Rectangle 9"/>
          <p:cNvSpPr/>
          <p:nvPr/>
        </p:nvSpPr>
        <p:spPr>
          <a:xfrm>
            <a:off x="4754880" y="1737360"/>
            <a:ext cx="4114800" cy="2194560"/>
          </a:xfrm>
          <a:prstGeom prst="rect">
            <a:avLst/>
          </a:prstGeom>
          <a:solidFill>
            <a:srgbClr val="E0E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846320" y="1783080"/>
            <a:ext cx="3931920" cy="2103120"/>
          </a:xfrm>
          <a:prstGeom prst="rect">
            <a:avLst/>
          </a:prstGeom>
          <a:noFill/>
        </p:spPr>
        <p:txBody>
          <a:bodyPr wrap="square">
            <a:spAutoFit/>
          </a:bodyPr>
          <a:lstStyle/>
          <a:p>
            <a:pPr>
              <a:defRPr sz="1000">
                <a:solidFill>
                  <a:srgbClr val="1A1A2E"/>
                </a:solidFill>
              </a:defRPr>
            </a:pPr>
            <a:r>
              <a:t>S1: ESG data analysis</a:t>
            </a:r>
          </a:p>
          <a:p>
            <a:pPr>
              <a:defRPr sz="1000">
                <a:solidFill>
                  <a:srgbClr val="1A1A2E"/>
                </a:solidFill>
              </a:defRPr>
            </a:pPr>
            <a:r>
              <a:t>S2: Sustainability reporting</a:t>
            </a:r>
          </a:p>
          <a:p>
            <a:pPr>
              <a:defRPr sz="1000">
                <a:solidFill>
                  <a:srgbClr val="1A1A2E"/>
                </a:solidFill>
              </a:defRPr>
            </a:pPr>
            <a:r>
              <a:t>S3: Green project evaluation</a:t>
            </a:r>
          </a:p>
          <a:p>
            <a:pPr>
              <a:defRPr sz="1000">
                <a:solidFill>
                  <a:srgbClr val="1A1A2E"/>
                </a:solidFill>
              </a:defRPr>
            </a:pPr>
            <a:r>
              <a:t>S4: Stakeholder engagement</a:t>
            </a:r>
          </a:p>
          <a:p>
            <a:pPr>
              <a:defRPr sz="1000">
                <a:solidFill>
                  <a:srgbClr val="1A1A2E"/>
                </a:solidFill>
              </a:defRPr>
            </a:pPr>
            <a:r>
              <a:t>S5: Portfolio integration</a:t>
            </a:r>
          </a:p>
          <a:p>
            <a:pPr>
              <a:defRPr sz="1000">
                <a:solidFill>
                  <a:srgbClr val="1A1A2E"/>
                </a:solidFill>
              </a:defRPr>
            </a:pPr>
            <a:r>
              <a:t>S6: Communication of ESG issues</a:t>
            </a:r>
          </a:p>
        </p:txBody>
      </p:sp>
      <p:sp>
        <p:nvSpPr>
          <p:cNvPr id="12" name="TextBox 11"/>
          <p:cNvSpPr txBox="1"/>
          <p:nvPr/>
        </p:nvSpPr>
        <p:spPr>
          <a:xfrm>
            <a:off x="274320" y="4480560"/>
            <a:ext cx="8595360" cy="320040"/>
          </a:xfrm>
          <a:prstGeom prst="rect">
            <a:avLst/>
          </a:prstGeom>
          <a:noFill/>
        </p:spPr>
        <p:txBody>
          <a:bodyPr wrap="none">
            <a:spAutoFit/>
          </a:bodyPr>
          <a:lstStyle/>
          <a:p>
            <a:pPr>
              <a:defRPr sz="1600" b="1">
                <a:solidFill>
                  <a:srgbClr val="C1272D"/>
                </a:solidFill>
              </a:defRPr>
            </a:pPr>
            <a:r>
              <a:t>Bloom's Taxonomy Progression</a:t>
            </a:r>
          </a:p>
        </p:txBody>
      </p:sp>
      <p:sp>
        <p:nvSpPr>
          <p:cNvPr id="13" name="Rectangle 12"/>
          <p:cNvSpPr/>
          <p:nvPr/>
        </p:nvSpPr>
        <p:spPr>
          <a:xfrm>
            <a:off x="457200" y="4846320"/>
            <a:ext cx="8229600" cy="1005840"/>
          </a:xfrm>
          <a:prstGeom prst="rect">
            <a:avLst/>
          </a:prstGeom>
          <a:solidFill>
            <a:srgbClr val="FFE8E8"/>
          </a:solidFill>
          <a:ln>
            <a:solidFill>
              <a:srgbClr val="C1272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48640" y="4892040"/>
            <a:ext cx="8046720" cy="914400"/>
          </a:xfrm>
          <a:prstGeom prst="rect">
            <a:avLst/>
          </a:prstGeom>
          <a:noFill/>
        </p:spPr>
        <p:txBody>
          <a:bodyPr wrap="square">
            <a:spAutoFit/>
          </a:bodyPr>
          <a:lstStyle/>
          <a:p>
            <a:pPr>
              <a:defRPr sz="1000">
                <a:solidFill>
                  <a:srgbClr val="1A1A2E"/>
                </a:solidFill>
              </a:defRPr>
            </a:pPr>
            <a:r>
              <a:t>Module 1-2: Remember, Understand (foundations)</a:t>
            </a:r>
          </a:p>
          <a:p>
            <a:pPr>
              <a:defRPr sz="1000">
                <a:solidFill>
                  <a:srgbClr val="1A1A2E"/>
                </a:solidFill>
              </a:defRPr>
            </a:pPr>
            <a:r>
              <a:t>Module 3-4: Apply, Analyze (technical skills)</a:t>
            </a:r>
          </a:p>
          <a:p>
            <a:pPr>
              <a:defRPr sz="1000">
                <a:solidFill>
                  <a:srgbClr val="1A1A2E"/>
                </a:solidFill>
              </a:defRPr>
            </a:pPr>
            <a:r>
              <a:t>Module 5: Evaluate, Create (capstone project)</a:t>
            </a:r>
          </a:p>
        </p:txBody>
      </p:sp>
      <p:sp>
        <p:nvSpPr>
          <p:cNvPr id="15" name="TextBox 14"/>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16" name="Picture 15"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17" name="TextBox 16"/>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18" name="Picture 17"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