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npuls.nl/en/microcredentials/" TargetMode="External"/><Relationship Id="rId3" Type="http://schemas.openxmlformats.org/officeDocument/2006/relationships/hyperlink" Target="https://eur-lex.europa.eu/legal-content/EN/TXT/?uri=CELEX:32022H0627(02)" TargetMode="External"/><Relationship Id="rId4" Type="http://schemas.openxmlformats.org/officeDocument/2006/relationships/hyperlink" Target="https://www.surf.nl/en/services/flexible-education/edubadges" TargetMode="External"/><Relationship Id="rId5" Type="http://schemas.openxmlformats.org/officeDocument/2006/relationships/image" Target="../media/image1.png"/><Relationship Id="rId6"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universiteitenvannederland.nl" TargetMode="External"/><Relationship Id="rId3" Type="http://schemas.openxmlformats.org/officeDocument/2006/relationships/hyperlink" Target="https://www.vereniginghogescholen.nl" TargetMode="External"/><Relationship Id="rId4" Type="http://schemas.openxmlformats.org/officeDocument/2006/relationships/hyperlink" Target="https://npuls.nl/en/microcredentials/" TargetMode="External"/><Relationship Id="rId5" Type="http://schemas.openxmlformats.org/officeDocument/2006/relationships/image" Target="../media/image1.png"/><Relationship Id="rId6"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npuls.nl/en/microcredentials/" TargetMode="External"/><Relationship Id="rId3" Type="http://schemas.openxmlformats.org/officeDocument/2006/relationships/image" Target="../media/image1.pn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blog.coursera.org/from-higher-education-to-employment/" TargetMode="External"/><Relationship Id="rId3" Type="http://schemas.openxmlformats.org/officeDocument/2006/relationships/hyperlink" Target="https://www.highereddive.com/news/survey-shows-employers-value-microcredentials/649889/" TargetMode="External"/><Relationship Id="rId4" Type="http://schemas.openxmlformats.org/officeDocument/2006/relationships/image" Target="../media/image1.png"/><Relationship Id="rId5"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quantumdelta.nl" TargetMode="External"/><Relationship Id="rId3" Type="http://schemas.openxmlformats.org/officeDocument/2006/relationships/hyperlink" Target="https://www.utwente.nl/en/telt/" TargetMode="External"/><Relationship Id="rId4" Type="http://schemas.openxmlformats.org/officeDocument/2006/relationships/image" Target="../media/image1.png"/><Relationship Id="rId5"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g"/></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457200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731520"/>
            <a:ext cx="8229600" cy="365760"/>
          </a:xfrm>
          <a:prstGeom prst="rect">
            <a:avLst/>
          </a:prstGeom>
          <a:noFill/>
        </p:spPr>
        <p:txBody>
          <a:bodyPr wrap="none">
            <a:spAutoFit/>
          </a:bodyPr>
          <a:lstStyle/>
          <a:p>
            <a:pPr algn="ctr">
              <a:defRPr sz="1400">
                <a:solidFill>
                  <a:srgbClr val="FFFFFF"/>
                </a:solidFill>
              </a:defRPr>
            </a:pPr>
            <a:r>
              <a:t>Erasmus+ Capacity Building in Higher Education</a:t>
            </a:r>
          </a:p>
        </p:txBody>
      </p:sp>
      <p:sp>
        <p:nvSpPr>
          <p:cNvPr id="4" name="TextBox 3"/>
          <p:cNvSpPr txBox="1"/>
          <p:nvPr/>
        </p:nvSpPr>
        <p:spPr>
          <a:xfrm>
            <a:off x="457200" y="1371600"/>
            <a:ext cx="8229600" cy="914400"/>
          </a:xfrm>
          <a:prstGeom prst="rect">
            <a:avLst/>
          </a:prstGeom>
          <a:noFill/>
        </p:spPr>
        <p:txBody>
          <a:bodyPr wrap="none">
            <a:spAutoFit/>
          </a:bodyPr>
          <a:lstStyle/>
          <a:p>
            <a:pPr algn="ctr">
              <a:defRPr sz="4000" b="1">
                <a:solidFill>
                  <a:srgbClr val="FFFFFF"/>
                </a:solidFill>
              </a:defRPr>
            </a:pPr>
            <a:r>
              <a:t>6 Features of Microcredentials</a:t>
            </a:r>
          </a:p>
        </p:txBody>
      </p:sp>
      <p:sp>
        <p:nvSpPr>
          <p:cNvPr id="5" name="TextBox 4"/>
          <p:cNvSpPr txBox="1"/>
          <p:nvPr/>
        </p:nvSpPr>
        <p:spPr>
          <a:xfrm>
            <a:off x="457200" y="2377440"/>
            <a:ext cx="8229600" cy="548640"/>
          </a:xfrm>
          <a:prstGeom prst="rect">
            <a:avLst/>
          </a:prstGeom>
          <a:noFill/>
        </p:spPr>
        <p:txBody>
          <a:bodyPr wrap="none">
            <a:spAutoFit/>
          </a:bodyPr>
          <a:lstStyle/>
          <a:p>
            <a:pPr algn="ctr">
              <a:defRPr sz="2400">
                <a:solidFill>
                  <a:srgbClr val="FFFFFF"/>
                </a:solidFill>
              </a:defRPr>
            </a:pPr>
            <a:r>
              <a:t>in our Country and Institutional Context</a:t>
            </a:r>
          </a:p>
        </p:txBody>
      </p:sp>
      <p:sp>
        <p:nvSpPr>
          <p:cNvPr id="6" name="TextBox 5"/>
          <p:cNvSpPr txBox="1"/>
          <p:nvPr/>
        </p:nvSpPr>
        <p:spPr>
          <a:xfrm>
            <a:off x="457200" y="3017520"/>
            <a:ext cx="8229600" cy="457200"/>
          </a:xfrm>
          <a:prstGeom prst="rect">
            <a:avLst/>
          </a:prstGeom>
          <a:noFill/>
        </p:spPr>
        <p:txBody>
          <a:bodyPr wrap="none">
            <a:spAutoFit/>
          </a:bodyPr>
          <a:lstStyle/>
          <a:p>
            <a:pPr algn="ctr">
              <a:defRPr sz="1800">
                <a:solidFill>
                  <a:srgbClr val="FFFFFF"/>
                </a:solidFill>
              </a:defRPr>
            </a:pPr>
            <a:r>
              <a:t>Universities' Approach to Microcredentials</a:t>
            </a:r>
          </a:p>
        </p:txBody>
      </p:sp>
      <p:sp>
        <p:nvSpPr>
          <p:cNvPr id="7" name="TextBox 6"/>
          <p:cNvSpPr txBox="1"/>
          <p:nvPr/>
        </p:nvSpPr>
        <p:spPr>
          <a:xfrm>
            <a:off x="457200" y="3931920"/>
            <a:ext cx="8229600" cy="731520"/>
          </a:xfrm>
          <a:prstGeom prst="rect">
            <a:avLst/>
          </a:prstGeom>
          <a:noFill/>
        </p:spPr>
        <p:txBody>
          <a:bodyPr wrap="none">
            <a:spAutoFit/>
          </a:bodyPr>
          <a:lstStyle/>
          <a:p>
            <a:pPr algn="ctr">
              <a:defRPr sz="1600" b="1">
                <a:solidFill>
                  <a:srgbClr val="FFFFFF"/>
                </a:solidFill>
              </a:defRPr>
            </a:pPr>
            <a:r>
              <a:t>University of Twente, The Netherlands</a:t>
            </a:r>
          </a:p>
          <a:p>
            <a:pPr algn="ctr">
              <a:defRPr sz="1400">
                <a:solidFill>
                  <a:srgbClr val="FFFFFF"/>
                </a:solidFill>
              </a:defRPr>
            </a:pPr>
            <a:r>
              <a:t>GREEN FINANCE Project Meeting | January 2026</a:t>
            </a:r>
          </a:p>
        </p:txBody>
      </p:sp>
      <p:pic>
        <p:nvPicPr>
          <p:cNvPr id="8" name="Picture 7" descr="temp_left_logo.png"/>
          <p:cNvPicPr>
            <a:picLocks noChangeAspect="1"/>
          </p:cNvPicPr>
          <p:nvPr/>
        </p:nvPicPr>
        <p:blipFill>
          <a:blip r:embed="rId2"/>
          <a:stretch>
            <a:fillRect/>
          </a:stretch>
        </p:blipFill>
        <p:spPr>
          <a:xfrm>
            <a:off x="91440" y="6336792"/>
            <a:ext cx="2194560" cy="457200"/>
          </a:xfrm>
          <a:prstGeom prst="rect">
            <a:avLst/>
          </a:prstGeom>
        </p:spPr>
      </p:pic>
      <p:sp>
        <p:nvSpPr>
          <p:cNvPr id="9" name="TextBox 8"/>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10" name="Picture 9" descr="temp_right_logo.jpg"/>
          <p:cNvPicPr>
            <a:picLocks noChangeAspect="1"/>
          </p:cNvPicPr>
          <p:nvPr/>
        </p:nvPicPr>
        <p:blipFill>
          <a:blip r:embed="rId3"/>
          <a:stretch>
            <a:fillRect/>
          </a:stretch>
        </p:blipFill>
        <p:spPr>
          <a:xfrm>
            <a:off x="10981944" y="6446520"/>
            <a:ext cx="786384" cy="310896"/>
          </a:xfrm>
          <a:prstGeom prst="rect">
            <a:avLst/>
          </a:prstGeom>
        </p:spPr>
      </p:pic>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1 of 7</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Regulatory Aspects</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Legal Framework for Microcredentials in the Netherlands</a:t>
            </a:r>
          </a:p>
        </p:txBody>
      </p:sp>
      <p:sp>
        <p:nvSpPr>
          <p:cNvPr id="6" name="Rectangle 5"/>
          <p:cNvSpPr/>
          <p:nvPr/>
        </p:nvSpPr>
        <p:spPr>
          <a:xfrm>
            <a:off x="274320" y="1371600"/>
            <a:ext cx="8595360" cy="731520"/>
          </a:xfrm>
          <a:prstGeom prst="rect">
            <a:avLst/>
          </a:prstGeom>
          <a:solidFill>
            <a:srgbClr val="FFE8E8"/>
          </a:solidFill>
          <a:ln>
            <a:solidFill>
              <a:srgbClr val="C1272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65760" y="1417320"/>
            <a:ext cx="8412480" cy="640080"/>
          </a:xfrm>
          <a:prstGeom prst="rect">
            <a:avLst/>
          </a:prstGeom>
          <a:noFill/>
        </p:spPr>
        <p:txBody>
          <a:bodyPr wrap="square">
            <a:spAutoFit/>
          </a:bodyPr>
          <a:lstStyle/>
          <a:p>
            <a:pPr>
              <a:defRPr sz="1400" b="1">
                <a:solidFill>
                  <a:srgbClr val="1A1A2E"/>
                </a:solidFill>
              </a:defRPr>
            </a:pPr>
            <a:r>
              <a:t>No formal legal definition exists in Dutch law (WHW).</a:t>
            </a:r>
          </a:p>
          <a:p>
            <a:pPr>
              <a:defRPr sz="1200">
                <a:solidFill>
                  <a:srgbClr val="1A1A2E"/>
                </a:solidFill>
              </a:defRPr>
            </a:pPr>
            <a:r>
              <a:t>The Netherlands uses the EU Council Recommendation definition (June 16, 2022)</a:t>
            </a:r>
          </a:p>
        </p:txBody>
      </p:sp>
      <p:sp>
        <p:nvSpPr>
          <p:cNvPr id="8" name="TextBox 7"/>
          <p:cNvSpPr txBox="1"/>
          <p:nvPr/>
        </p:nvSpPr>
        <p:spPr>
          <a:xfrm>
            <a:off x="274320" y="2286000"/>
            <a:ext cx="8595360" cy="320040"/>
          </a:xfrm>
          <a:prstGeom prst="rect">
            <a:avLst/>
          </a:prstGeom>
          <a:noFill/>
        </p:spPr>
        <p:txBody>
          <a:bodyPr wrap="none">
            <a:spAutoFit/>
          </a:bodyPr>
          <a:lstStyle/>
          <a:p>
            <a:pPr>
              <a:defRPr sz="1600" b="1">
                <a:solidFill>
                  <a:srgbClr val="C1272D"/>
                </a:solidFill>
              </a:defRPr>
            </a:pPr>
            <a:r>
              <a:t>National Pilot Statistics</a:t>
            </a:r>
          </a:p>
        </p:txBody>
      </p:sp>
      <p:sp>
        <p:nvSpPr>
          <p:cNvPr id="9" name="Rectangle 8"/>
          <p:cNvSpPr/>
          <p:nvPr/>
        </p:nvSpPr>
        <p:spPr>
          <a:xfrm>
            <a:off x="457200" y="2651760"/>
            <a:ext cx="2651760" cy="9144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697480"/>
            <a:ext cx="2651760" cy="457200"/>
          </a:xfrm>
          <a:prstGeom prst="rect">
            <a:avLst/>
          </a:prstGeom>
          <a:noFill/>
        </p:spPr>
        <p:txBody>
          <a:bodyPr wrap="none">
            <a:spAutoFit/>
          </a:bodyPr>
          <a:lstStyle/>
          <a:p>
            <a:pPr algn="ctr">
              <a:defRPr sz="3200" b="1">
                <a:solidFill>
                  <a:srgbClr val="C1272D"/>
                </a:solidFill>
              </a:defRPr>
            </a:pPr>
            <a:r>
              <a:t>34</a:t>
            </a:r>
          </a:p>
        </p:txBody>
      </p:sp>
      <p:sp>
        <p:nvSpPr>
          <p:cNvPr id="11" name="TextBox 10"/>
          <p:cNvSpPr txBox="1"/>
          <p:nvPr/>
        </p:nvSpPr>
        <p:spPr>
          <a:xfrm>
            <a:off x="457200" y="3154680"/>
            <a:ext cx="2651760" cy="365760"/>
          </a:xfrm>
          <a:prstGeom prst="rect">
            <a:avLst/>
          </a:prstGeom>
          <a:noFill/>
        </p:spPr>
        <p:txBody>
          <a:bodyPr wrap="none">
            <a:spAutoFit/>
          </a:bodyPr>
          <a:lstStyle/>
          <a:p>
            <a:pPr algn="ctr">
              <a:defRPr sz="1100">
                <a:solidFill>
                  <a:srgbClr val="1A1A2E"/>
                </a:solidFill>
              </a:defRPr>
            </a:pPr>
            <a:r>
              <a:t>HEIs in Pilot</a:t>
            </a:r>
          </a:p>
        </p:txBody>
      </p:sp>
      <p:sp>
        <p:nvSpPr>
          <p:cNvPr id="12" name="Rectangle 11"/>
          <p:cNvSpPr/>
          <p:nvPr/>
        </p:nvSpPr>
        <p:spPr>
          <a:xfrm>
            <a:off x="3291840" y="2651760"/>
            <a:ext cx="2651760" cy="9144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291840" y="2697480"/>
            <a:ext cx="2651760" cy="457200"/>
          </a:xfrm>
          <a:prstGeom prst="rect">
            <a:avLst/>
          </a:prstGeom>
          <a:noFill/>
        </p:spPr>
        <p:txBody>
          <a:bodyPr wrap="none">
            <a:spAutoFit/>
          </a:bodyPr>
          <a:lstStyle/>
          <a:p>
            <a:pPr algn="ctr">
              <a:defRPr sz="3200" b="1">
                <a:solidFill>
                  <a:srgbClr val="C1272D"/>
                </a:solidFill>
              </a:defRPr>
            </a:pPr>
            <a:r>
              <a:t>12</a:t>
            </a:r>
          </a:p>
        </p:txBody>
      </p:sp>
      <p:sp>
        <p:nvSpPr>
          <p:cNvPr id="14" name="TextBox 13"/>
          <p:cNvSpPr txBox="1"/>
          <p:nvPr/>
        </p:nvSpPr>
        <p:spPr>
          <a:xfrm>
            <a:off x="3291840" y="3154680"/>
            <a:ext cx="2651760" cy="365760"/>
          </a:xfrm>
          <a:prstGeom prst="rect">
            <a:avLst/>
          </a:prstGeom>
          <a:noFill/>
        </p:spPr>
        <p:txBody>
          <a:bodyPr wrap="none">
            <a:spAutoFit/>
          </a:bodyPr>
          <a:lstStyle/>
          <a:p>
            <a:pPr algn="ctr">
              <a:defRPr sz="1100">
                <a:solidFill>
                  <a:srgbClr val="1A1A2E"/>
                </a:solidFill>
              </a:defRPr>
            </a:pPr>
            <a:r>
              <a:t>Research Universities</a:t>
            </a:r>
          </a:p>
        </p:txBody>
      </p:sp>
      <p:sp>
        <p:nvSpPr>
          <p:cNvPr id="15" name="Rectangle 14"/>
          <p:cNvSpPr/>
          <p:nvPr/>
        </p:nvSpPr>
        <p:spPr>
          <a:xfrm>
            <a:off x="6126480" y="2651760"/>
            <a:ext cx="2651760" cy="9144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126480" y="2697480"/>
            <a:ext cx="2651760" cy="457200"/>
          </a:xfrm>
          <a:prstGeom prst="rect">
            <a:avLst/>
          </a:prstGeom>
          <a:noFill/>
        </p:spPr>
        <p:txBody>
          <a:bodyPr wrap="none">
            <a:spAutoFit/>
          </a:bodyPr>
          <a:lstStyle/>
          <a:p>
            <a:pPr algn="ctr">
              <a:defRPr sz="3200" b="1">
                <a:solidFill>
                  <a:srgbClr val="C1272D"/>
                </a:solidFill>
              </a:defRPr>
            </a:pPr>
            <a:r>
              <a:t>22</a:t>
            </a:r>
          </a:p>
        </p:txBody>
      </p:sp>
      <p:sp>
        <p:nvSpPr>
          <p:cNvPr id="17" name="TextBox 16"/>
          <p:cNvSpPr txBox="1"/>
          <p:nvPr/>
        </p:nvSpPr>
        <p:spPr>
          <a:xfrm>
            <a:off x="6126480" y="3154680"/>
            <a:ext cx="2651760" cy="365760"/>
          </a:xfrm>
          <a:prstGeom prst="rect">
            <a:avLst/>
          </a:prstGeom>
          <a:noFill/>
        </p:spPr>
        <p:txBody>
          <a:bodyPr wrap="none">
            <a:spAutoFit/>
          </a:bodyPr>
          <a:lstStyle/>
          <a:p>
            <a:pPr algn="ctr">
              <a:defRPr sz="1100">
                <a:solidFill>
                  <a:srgbClr val="1A1A2E"/>
                </a:solidFill>
              </a:defRPr>
            </a:pPr>
            <a:r>
              <a:t>Universities of Applied Sciences</a:t>
            </a:r>
          </a:p>
        </p:txBody>
      </p:sp>
      <p:sp>
        <p:nvSpPr>
          <p:cNvPr id="18" name="TextBox 17"/>
          <p:cNvSpPr txBox="1"/>
          <p:nvPr/>
        </p:nvSpPr>
        <p:spPr>
          <a:xfrm>
            <a:off x="274320" y="3749039"/>
            <a:ext cx="8595360" cy="320040"/>
          </a:xfrm>
          <a:prstGeom prst="rect">
            <a:avLst/>
          </a:prstGeom>
          <a:noFill/>
        </p:spPr>
        <p:txBody>
          <a:bodyPr wrap="none">
            <a:spAutoFit/>
          </a:bodyPr>
          <a:lstStyle/>
          <a:p>
            <a:pPr>
              <a:defRPr sz="1600" b="1">
                <a:solidFill>
                  <a:srgbClr val="C1272D"/>
                </a:solidFill>
              </a:defRPr>
            </a:pPr>
            <a:r>
              <a:t>Key Points</a:t>
            </a:r>
          </a:p>
        </p:txBody>
      </p:sp>
      <p:sp>
        <p:nvSpPr>
          <p:cNvPr id="19" name="TextBox 18"/>
          <p:cNvSpPr txBox="1"/>
          <p:nvPr/>
        </p:nvSpPr>
        <p:spPr>
          <a:xfrm>
            <a:off x="457200" y="4114800"/>
            <a:ext cx="8229600" cy="1280160"/>
          </a:xfrm>
          <a:prstGeom prst="rect">
            <a:avLst/>
          </a:prstGeom>
          <a:noFill/>
        </p:spPr>
        <p:txBody>
          <a:bodyPr wrap="square">
            <a:spAutoFit/>
          </a:bodyPr>
          <a:lstStyle/>
          <a:p>
            <a:pPr>
              <a:defRPr sz="1200">
                <a:solidFill>
                  <a:srgbClr val="1A1A2E"/>
                </a:solidFill>
              </a:defRPr>
            </a:pPr>
            <a:r>
              <a:t>- OCW actively exploring how to anchor MCs in WHW</a:t>
            </a:r>
          </a:p>
          <a:p>
            <a:pPr>
              <a:defRPr sz="1200">
                <a:solidFill>
                  <a:srgbClr val="1A1A2E"/>
                </a:solidFill>
              </a:defRPr>
            </a:pPr>
            <a:r>
              <a:t>- MCs can only be offered to professionals (not degree-seeking students)</a:t>
            </a:r>
          </a:p>
          <a:p>
            <a:pPr>
              <a:defRPr sz="1200">
                <a:solidFill>
                  <a:srgbClr val="1A1A2E"/>
                </a:solidFill>
              </a:defRPr>
            </a:pPr>
            <a:r>
              <a:t>- Edubadges platform (SURF) for digital credential issuance</a:t>
            </a:r>
          </a:p>
          <a:p>
            <a:pPr>
              <a:defRPr sz="1200">
                <a:solidFill>
                  <a:srgbClr val="1A1A2E"/>
                </a:solidFill>
              </a:defRPr>
            </a:pPr>
            <a:r>
              <a:t>- Typically 3-30 ECTS (84-840 hours of learning)</a:t>
            </a:r>
          </a:p>
        </p:txBody>
      </p:sp>
      <p:sp>
        <p:nvSpPr>
          <p:cNvPr id="20" name="TextBox 19"/>
          <p:cNvSpPr txBox="1"/>
          <p:nvPr/>
        </p:nvSpPr>
        <p:spPr>
          <a:xfrm>
            <a:off x="274320" y="530352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Npuls</a:t>
            </a:r>
            <a:r>
              <a:rPr sz="900" i="1">
                <a:solidFill>
                  <a:srgbClr val="666666"/>
                </a:solidFill>
              </a:rPr>
              <a:t> | </a:t>
            </a:r>
            <a:r>
              <a:rPr sz="900" i="1" u="sng">
                <a:solidFill>
                  <a:srgbClr val="0066CC"/>
                </a:solidFill>
                <a:hlinkClick r:id="rId3"/>
              </a:rPr>
              <a:t>EUR-Lex 2022/C 243/02</a:t>
            </a:r>
            <a:r>
              <a:rPr sz="900" i="1">
                <a:solidFill>
                  <a:srgbClr val="666666"/>
                </a:solidFill>
              </a:rPr>
              <a:t> | </a:t>
            </a:r>
            <a:r>
              <a:rPr sz="900" i="1" u="sng">
                <a:solidFill>
                  <a:srgbClr val="0066CC"/>
                </a:solidFill>
                <a:hlinkClick r:id="rId4"/>
              </a:rPr>
              <a:t>SURF Edubadges</a:t>
            </a:r>
          </a:p>
        </p:txBody>
      </p:sp>
      <p:sp>
        <p:nvSpPr>
          <p:cNvPr id="21" name="TextBox 20"/>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2" name="Picture 21" descr="temp_left_logo.png"/>
          <p:cNvPicPr>
            <a:picLocks noChangeAspect="1"/>
          </p:cNvPicPr>
          <p:nvPr/>
        </p:nvPicPr>
        <p:blipFill>
          <a:blip r:embed="rId5"/>
          <a:stretch>
            <a:fillRect/>
          </a:stretch>
        </p:blipFill>
        <p:spPr>
          <a:xfrm>
            <a:off x="91440" y="6336792"/>
            <a:ext cx="2194560" cy="457200"/>
          </a:xfrm>
          <a:prstGeom prst="rect">
            <a:avLst/>
          </a:prstGeom>
        </p:spPr>
      </p:pic>
      <p:sp>
        <p:nvSpPr>
          <p:cNvPr id="23" name="TextBox 22"/>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4" name="Picture 23" descr="temp_right_logo.jpg"/>
          <p:cNvPicPr>
            <a:picLocks noChangeAspect="1"/>
          </p:cNvPicPr>
          <p:nvPr/>
        </p:nvPicPr>
        <p:blipFill>
          <a:blip r:embed="rId6"/>
          <a:stretch>
            <a:fillRect/>
          </a:stretch>
        </p:blipFill>
        <p:spPr>
          <a:xfrm>
            <a:off x="10981944" y="6446520"/>
            <a:ext cx="786384" cy="310896"/>
          </a:xfrm>
          <a:prstGeom prst="rect">
            <a:avLst/>
          </a:prstGeom>
        </p:spPr>
      </p:pic>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2 of 7</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Institutional Aspects</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Governance and Coordination Structures</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National Coordination Framework</a:t>
            </a:r>
          </a:p>
        </p:txBody>
      </p:sp>
      <p:sp>
        <p:nvSpPr>
          <p:cNvPr id="7" name="TextBox 6"/>
          <p:cNvSpPr txBox="1"/>
          <p:nvPr/>
        </p:nvSpPr>
        <p:spPr>
          <a:xfrm>
            <a:off x="457200" y="1737360"/>
            <a:ext cx="1097280" cy="365760"/>
          </a:xfrm>
          <a:prstGeom prst="rect">
            <a:avLst/>
          </a:prstGeom>
          <a:noFill/>
        </p:spPr>
        <p:txBody>
          <a:bodyPr wrap="none">
            <a:spAutoFit/>
          </a:bodyPr>
          <a:lstStyle/>
          <a:p>
            <a:pPr>
              <a:defRPr sz="1200" b="1">
                <a:solidFill>
                  <a:srgbClr val="C1272D"/>
                </a:solidFill>
              </a:defRPr>
            </a:pPr>
            <a:r>
              <a:t>Npuls</a:t>
            </a:r>
          </a:p>
        </p:txBody>
      </p:sp>
      <p:sp>
        <p:nvSpPr>
          <p:cNvPr id="8" name="TextBox 7"/>
          <p:cNvSpPr txBox="1"/>
          <p:nvPr/>
        </p:nvSpPr>
        <p:spPr>
          <a:xfrm>
            <a:off x="1645920" y="1737360"/>
            <a:ext cx="7040880" cy="365760"/>
          </a:xfrm>
          <a:prstGeom prst="rect">
            <a:avLst/>
          </a:prstGeom>
          <a:noFill/>
        </p:spPr>
        <p:txBody>
          <a:bodyPr wrap="none">
            <a:spAutoFit/>
          </a:bodyPr>
          <a:lstStyle/>
          <a:p>
            <a:pPr>
              <a:defRPr sz="1100">
                <a:solidFill>
                  <a:srgbClr val="1A1A2E"/>
                </a:solidFill>
              </a:defRPr>
            </a:pPr>
            <a:r>
              <a:t>National Coordinator - coordinates pilot, develops quality framework</a:t>
            </a:r>
          </a:p>
        </p:txBody>
      </p:sp>
      <p:sp>
        <p:nvSpPr>
          <p:cNvPr id="9" name="TextBox 8"/>
          <p:cNvSpPr txBox="1"/>
          <p:nvPr/>
        </p:nvSpPr>
        <p:spPr>
          <a:xfrm>
            <a:off x="457200" y="2240280"/>
            <a:ext cx="1097280" cy="365760"/>
          </a:xfrm>
          <a:prstGeom prst="rect">
            <a:avLst/>
          </a:prstGeom>
          <a:noFill/>
        </p:spPr>
        <p:txBody>
          <a:bodyPr wrap="none">
            <a:spAutoFit/>
          </a:bodyPr>
          <a:lstStyle/>
          <a:p>
            <a:pPr>
              <a:defRPr sz="1200" b="1">
                <a:solidFill>
                  <a:srgbClr val="C1272D"/>
                </a:solidFill>
              </a:defRPr>
            </a:pPr>
            <a:r>
              <a:t>UNL</a:t>
            </a:r>
          </a:p>
        </p:txBody>
      </p:sp>
      <p:sp>
        <p:nvSpPr>
          <p:cNvPr id="10" name="TextBox 9"/>
          <p:cNvSpPr txBox="1"/>
          <p:nvPr/>
        </p:nvSpPr>
        <p:spPr>
          <a:xfrm>
            <a:off x="1645920" y="2240280"/>
            <a:ext cx="7040880" cy="365760"/>
          </a:xfrm>
          <a:prstGeom prst="rect">
            <a:avLst/>
          </a:prstGeom>
          <a:noFill/>
        </p:spPr>
        <p:txBody>
          <a:bodyPr wrap="none">
            <a:spAutoFit/>
          </a:bodyPr>
          <a:lstStyle/>
          <a:p>
            <a:pPr>
              <a:defRPr sz="1100">
                <a:solidFill>
                  <a:srgbClr val="1A1A2E"/>
                </a:solidFill>
              </a:defRPr>
            </a:pPr>
            <a:r>
              <a:t>Universities Netherlands - represents 14 research universities</a:t>
            </a:r>
          </a:p>
        </p:txBody>
      </p:sp>
      <p:sp>
        <p:nvSpPr>
          <p:cNvPr id="11" name="TextBox 10"/>
          <p:cNvSpPr txBox="1"/>
          <p:nvPr/>
        </p:nvSpPr>
        <p:spPr>
          <a:xfrm>
            <a:off x="457200" y="2743200"/>
            <a:ext cx="1097280" cy="365760"/>
          </a:xfrm>
          <a:prstGeom prst="rect">
            <a:avLst/>
          </a:prstGeom>
          <a:noFill/>
        </p:spPr>
        <p:txBody>
          <a:bodyPr wrap="none">
            <a:spAutoFit/>
          </a:bodyPr>
          <a:lstStyle/>
          <a:p>
            <a:pPr>
              <a:defRPr sz="1200" b="1">
                <a:solidFill>
                  <a:srgbClr val="C1272D"/>
                </a:solidFill>
              </a:defRPr>
            </a:pPr>
            <a:r>
              <a:t>VH</a:t>
            </a:r>
          </a:p>
        </p:txBody>
      </p:sp>
      <p:sp>
        <p:nvSpPr>
          <p:cNvPr id="12" name="TextBox 11"/>
          <p:cNvSpPr txBox="1"/>
          <p:nvPr/>
        </p:nvSpPr>
        <p:spPr>
          <a:xfrm>
            <a:off x="1645920" y="2743200"/>
            <a:ext cx="7040880" cy="365760"/>
          </a:xfrm>
          <a:prstGeom prst="rect">
            <a:avLst/>
          </a:prstGeom>
          <a:noFill/>
        </p:spPr>
        <p:txBody>
          <a:bodyPr wrap="none">
            <a:spAutoFit/>
          </a:bodyPr>
          <a:lstStyle/>
          <a:p>
            <a:pPr>
              <a:defRPr sz="1100">
                <a:solidFill>
                  <a:srgbClr val="1A1A2E"/>
                </a:solidFill>
              </a:defRPr>
            </a:pPr>
            <a:r>
              <a:t>Vereniging Hogescholen - represents 36 universities of applied sciences</a:t>
            </a:r>
          </a:p>
        </p:txBody>
      </p:sp>
      <p:sp>
        <p:nvSpPr>
          <p:cNvPr id="13" name="TextBox 12"/>
          <p:cNvSpPr txBox="1"/>
          <p:nvPr/>
        </p:nvSpPr>
        <p:spPr>
          <a:xfrm>
            <a:off x="457200" y="3246120"/>
            <a:ext cx="1097280" cy="365760"/>
          </a:xfrm>
          <a:prstGeom prst="rect">
            <a:avLst/>
          </a:prstGeom>
          <a:noFill/>
        </p:spPr>
        <p:txBody>
          <a:bodyPr wrap="none">
            <a:spAutoFit/>
          </a:bodyPr>
          <a:lstStyle/>
          <a:p>
            <a:pPr>
              <a:defRPr sz="1200" b="1">
                <a:solidFill>
                  <a:srgbClr val="C1272D"/>
                </a:solidFill>
              </a:defRPr>
            </a:pPr>
            <a:r>
              <a:t>SURF</a:t>
            </a:r>
          </a:p>
        </p:txBody>
      </p:sp>
      <p:sp>
        <p:nvSpPr>
          <p:cNvPr id="14" name="TextBox 13"/>
          <p:cNvSpPr txBox="1"/>
          <p:nvPr/>
        </p:nvSpPr>
        <p:spPr>
          <a:xfrm>
            <a:off x="1645920" y="3246120"/>
            <a:ext cx="7040880" cy="365760"/>
          </a:xfrm>
          <a:prstGeom prst="rect">
            <a:avLst/>
          </a:prstGeom>
          <a:noFill/>
        </p:spPr>
        <p:txBody>
          <a:bodyPr wrap="none">
            <a:spAutoFit/>
          </a:bodyPr>
          <a:lstStyle/>
          <a:p>
            <a:pPr>
              <a:defRPr sz="1100">
                <a:solidFill>
                  <a:srgbClr val="1A1A2E"/>
                </a:solidFill>
              </a:defRPr>
            </a:pPr>
            <a:r>
              <a:t>IT Cooperative - provides edubadges platform for digital credentials</a:t>
            </a:r>
          </a:p>
        </p:txBody>
      </p:sp>
      <p:sp>
        <p:nvSpPr>
          <p:cNvPr id="15" name="TextBox 14"/>
          <p:cNvSpPr txBox="1"/>
          <p:nvPr/>
        </p:nvSpPr>
        <p:spPr>
          <a:xfrm>
            <a:off x="274320" y="3840480"/>
            <a:ext cx="8595360" cy="320040"/>
          </a:xfrm>
          <a:prstGeom prst="rect">
            <a:avLst/>
          </a:prstGeom>
          <a:noFill/>
        </p:spPr>
        <p:txBody>
          <a:bodyPr wrap="none">
            <a:spAutoFit/>
          </a:bodyPr>
          <a:lstStyle/>
          <a:p>
            <a:pPr>
              <a:defRPr sz="1600" b="1">
                <a:solidFill>
                  <a:srgbClr val="C1272D"/>
                </a:solidFill>
              </a:defRPr>
            </a:pPr>
            <a:r>
              <a:t>Pilot Phases</a:t>
            </a:r>
          </a:p>
        </p:txBody>
      </p:sp>
      <p:sp>
        <p:nvSpPr>
          <p:cNvPr id="16" name="Rectangle 15"/>
          <p:cNvSpPr/>
          <p:nvPr/>
        </p:nvSpPr>
        <p:spPr>
          <a:xfrm>
            <a:off x="457200" y="4206240"/>
            <a:ext cx="4114800" cy="13716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48640" y="4251960"/>
            <a:ext cx="3931920" cy="320040"/>
          </a:xfrm>
          <a:prstGeom prst="rect">
            <a:avLst/>
          </a:prstGeom>
          <a:noFill/>
        </p:spPr>
        <p:txBody>
          <a:bodyPr wrap="none">
            <a:spAutoFit/>
          </a:bodyPr>
          <a:lstStyle/>
          <a:p>
            <a:pPr>
              <a:defRPr sz="1300" b="1">
                <a:solidFill>
                  <a:srgbClr val="C1272D"/>
                </a:solidFill>
              </a:defRPr>
            </a:pPr>
            <a:r>
              <a:t>Phase 1 (Oct 2021 - Dec 2023)</a:t>
            </a:r>
          </a:p>
        </p:txBody>
      </p:sp>
      <p:sp>
        <p:nvSpPr>
          <p:cNvPr id="18" name="TextBox 17"/>
          <p:cNvSpPr txBox="1"/>
          <p:nvPr/>
        </p:nvSpPr>
        <p:spPr>
          <a:xfrm>
            <a:off x="548640" y="4572000"/>
            <a:ext cx="3931920" cy="914400"/>
          </a:xfrm>
          <a:prstGeom prst="rect">
            <a:avLst/>
          </a:prstGeom>
          <a:noFill/>
        </p:spPr>
        <p:txBody>
          <a:bodyPr wrap="square">
            <a:spAutoFit/>
          </a:bodyPr>
          <a:lstStyle/>
          <a:p>
            <a:pPr>
              <a:defRPr sz="1100">
                <a:solidFill>
                  <a:srgbClr val="1A1A2E"/>
                </a:solidFill>
              </a:defRPr>
            </a:pPr>
            <a:r>
              <a:t>- 34 HEIs pilot launch</a:t>
            </a:r>
          </a:p>
          <a:p>
            <a:pPr>
              <a:defRPr sz="1100">
                <a:solidFill>
                  <a:srgbClr val="1A1A2E"/>
                </a:solidFill>
              </a:defRPr>
            </a:pPr>
            <a:r>
              <a:t>- Quality framework development</a:t>
            </a:r>
          </a:p>
          <a:p>
            <a:pPr>
              <a:defRPr sz="1100">
                <a:solidFill>
                  <a:srgbClr val="1A1A2E"/>
                </a:solidFill>
              </a:defRPr>
            </a:pPr>
            <a:r>
              <a:t>- Edubadges integration</a:t>
            </a:r>
          </a:p>
        </p:txBody>
      </p:sp>
      <p:sp>
        <p:nvSpPr>
          <p:cNvPr id="19" name="Rectangle 18"/>
          <p:cNvSpPr/>
          <p:nvPr/>
        </p:nvSpPr>
        <p:spPr>
          <a:xfrm>
            <a:off x="4754880" y="4206240"/>
            <a:ext cx="4114800" cy="137160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4846320" y="4251960"/>
            <a:ext cx="3931920" cy="320040"/>
          </a:xfrm>
          <a:prstGeom prst="rect">
            <a:avLst/>
          </a:prstGeom>
          <a:noFill/>
        </p:spPr>
        <p:txBody>
          <a:bodyPr wrap="none">
            <a:spAutoFit/>
          </a:bodyPr>
          <a:lstStyle/>
          <a:p>
            <a:pPr>
              <a:defRPr sz="1300" b="1">
                <a:solidFill>
                  <a:srgbClr val="C1272D"/>
                </a:solidFill>
              </a:defRPr>
            </a:pPr>
            <a:r>
              <a:t>Phase 2 (2024-2025)</a:t>
            </a:r>
          </a:p>
        </p:txBody>
      </p:sp>
      <p:sp>
        <p:nvSpPr>
          <p:cNvPr id="21" name="TextBox 20"/>
          <p:cNvSpPr txBox="1"/>
          <p:nvPr/>
        </p:nvSpPr>
        <p:spPr>
          <a:xfrm>
            <a:off x="4846320" y="4572000"/>
            <a:ext cx="3931920" cy="914400"/>
          </a:xfrm>
          <a:prstGeom prst="rect">
            <a:avLst/>
          </a:prstGeom>
          <a:noFill/>
        </p:spPr>
        <p:txBody>
          <a:bodyPr wrap="square">
            <a:spAutoFit/>
          </a:bodyPr>
          <a:lstStyle/>
          <a:p>
            <a:pPr>
              <a:defRPr sz="1100">
                <a:solidFill>
                  <a:srgbClr val="1A1A2E"/>
                </a:solidFill>
              </a:defRPr>
            </a:pPr>
            <a:r>
              <a:t>- Expanded offerings</a:t>
            </a:r>
          </a:p>
          <a:p>
            <a:pPr>
              <a:defRPr sz="1100">
                <a:solidFill>
                  <a:srgbClr val="1A1A2E"/>
                </a:solidFill>
              </a:defRPr>
            </a:pPr>
            <a:r>
              <a:t>- Stakeholder feedback</a:t>
            </a:r>
          </a:p>
          <a:p>
            <a:pPr>
              <a:defRPr sz="1100">
                <a:solidFill>
                  <a:srgbClr val="1A1A2E"/>
                </a:solidFill>
              </a:defRPr>
            </a:pPr>
            <a:r>
              <a:t>- WHW anchoring preparation</a:t>
            </a:r>
          </a:p>
        </p:txBody>
      </p:sp>
      <p:sp>
        <p:nvSpPr>
          <p:cNvPr id="22" name="TextBox 21"/>
          <p:cNvSpPr txBox="1"/>
          <p:nvPr/>
        </p:nvSpPr>
        <p:spPr>
          <a:xfrm>
            <a:off x="274320" y="576072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Universities Netherlands (UNL)</a:t>
            </a:r>
            <a:r>
              <a:rPr sz="900" i="1">
                <a:solidFill>
                  <a:srgbClr val="666666"/>
                </a:solidFill>
              </a:rPr>
              <a:t> | </a:t>
            </a:r>
            <a:r>
              <a:rPr sz="900" i="1" u="sng">
                <a:solidFill>
                  <a:srgbClr val="0066CC"/>
                </a:solidFill>
                <a:hlinkClick r:id="rId3"/>
              </a:rPr>
              <a:t>Vereniging Hogescholen</a:t>
            </a:r>
            <a:r>
              <a:rPr sz="900" i="1">
                <a:solidFill>
                  <a:srgbClr val="666666"/>
                </a:solidFill>
              </a:rPr>
              <a:t> | </a:t>
            </a:r>
            <a:r>
              <a:rPr sz="900" i="1" u="sng">
                <a:solidFill>
                  <a:srgbClr val="0066CC"/>
                </a:solidFill>
                <a:hlinkClick r:id="rId4"/>
              </a:rPr>
              <a:t>Npuls</a:t>
            </a:r>
          </a:p>
        </p:txBody>
      </p:sp>
      <p:sp>
        <p:nvSpPr>
          <p:cNvPr id="23" name="TextBox 22"/>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4" name="Picture 23" descr="temp_left_logo.png"/>
          <p:cNvPicPr>
            <a:picLocks noChangeAspect="1"/>
          </p:cNvPicPr>
          <p:nvPr/>
        </p:nvPicPr>
        <p:blipFill>
          <a:blip r:embed="rId5"/>
          <a:stretch>
            <a:fillRect/>
          </a:stretch>
        </p:blipFill>
        <p:spPr>
          <a:xfrm>
            <a:off x="91440" y="6336792"/>
            <a:ext cx="2194560" cy="457200"/>
          </a:xfrm>
          <a:prstGeom prst="rect">
            <a:avLst/>
          </a:prstGeom>
        </p:spPr>
      </p:pic>
      <p:sp>
        <p:nvSpPr>
          <p:cNvPr id="25" name="TextBox 24"/>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6" name="Picture 25" descr="temp_right_logo.jpg"/>
          <p:cNvPicPr>
            <a:picLocks noChangeAspect="1"/>
          </p:cNvPicPr>
          <p:nvPr/>
        </p:nvPicPr>
        <p:blipFill>
          <a:blip r:embed="rId6"/>
          <a:stretch>
            <a:fillRect/>
          </a:stretch>
        </p:blipFill>
        <p:spPr>
          <a:xfrm>
            <a:off x="10981944" y="6446520"/>
            <a:ext cx="786384" cy="310896"/>
          </a:xfrm>
          <a:prstGeom prst="rect">
            <a:avLst/>
          </a:prstGeom>
        </p:spPr>
      </p:pic>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3 of 7</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Operational Aspects</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Development, Delivery, and Challenges</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Organizations Developing Microcredentials</a:t>
            </a:r>
          </a:p>
        </p:txBody>
      </p:sp>
      <p:sp>
        <p:nvSpPr>
          <p:cNvPr id="7" name="TextBox 6"/>
          <p:cNvSpPr txBox="1"/>
          <p:nvPr/>
        </p:nvSpPr>
        <p:spPr>
          <a:xfrm>
            <a:off x="457200" y="1737360"/>
            <a:ext cx="4114800" cy="1371600"/>
          </a:xfrm>
          <a:prstGeom prst="rect">
            <a:avLst/>
          </a:prstGeom>
          <a:noFill/>
        </p:spPr>
        <p:txBody>
          <a:bodyPr wrap="square">
            <a:spAutoFit/>
          </a:bodyPr>
          <a:lstStyle/>
          <a:p>
            <a:pPr>
              <a:defRPr sz="1300" b="1">
                <a:solidFill>
                  <a:srgbClr val="C1272D"/>
                </a:solidFill>
              </a:defRPr>
            </a:pPr>
            <a:r>
              <a:t>Research Universities (12)</a:t>
            </a:r>
          </a:p>
          <a:p>
            <a:pPr>
              <a:defRPr sz="1100">
                <a:solidFill>
                  <a:srgbClr val="1A1A2E"/>
                </a:solidFill>
              </a:defRPr>
            </a:pPr>
            <a:r>
              <a:t>- TU Delft (leading provider)</a:t>
            </a:r>
          </a:p>
          <a:p>
            <a:pPr>
              <a:defRPr sz="1100">
                <a:solidFill>
                  <a:srgbClr val="1A1A2E"/>
                </a:solidFill>
              </a:defRPr>
            </a:pPr>
            <a:r>
              <a:t>- University of Twente</a:t>
            </a:r>
          </a:p>
          <a:p>
            <a:pPr>
              <a:defRPr sz="1100">
                <a:solidFill>
                  <a:srgbClr val="1A1A2E"/>
                </a:solidFill>
              </a:defRPr>
            </a:pPr>
            <a:r>
              <a:t>- Wageningen University</a:t>
            </a:r>
          </a:p>
          <a:p>
            <a:pPr>
              <a:defRPr sz="1100">
                <a:solidFill>
                  <a:srgbClr val="1A1A2E"/>
                </a:solidFill>
              </a:defRPr>
            </a:pPr>
            <a:r>
              <a:t>- University of Amsterdam</a:t>
            </a:r>
          </a:p>
        </p:txBody>
      </p:sp>
      <p:sp>
        <p:nvSpPr>
          <p:cNvPr id="8" name="TextBox 7"/>
          <p:cNvSpPr txBox="1"/>
          <p:nvPr/>
        </p:nvSpPr>
        <p:spPr>
          <a:xfrm>
            <a:off x="4754880" y="1737360"/>
            <a:ext cx="4114800" cy="1371600"/>
          </a:xfrm>
          <a:prstGeom prst="rect">
            <a:avLst/>
          </a:prstGeom>
          <a:noFill/>
        </p:spPr>
        <p:txBody>
          <a:bodyPr wrap="square">
            <a:spAutoFit/>
          </a:bodyPr>
          <a:lstStyle/>
          <a:p>
            <a:pPr>
              <a:defRPr sz="1300" b="1">
                <a:solidFill>
                  <a:srgbClr val="C1272D"/>
                </a:solidFill>
              </a:defRPr>
            </a:pPr>
            <a:r>
              <a:t>Universities of Applied Sciences (22)</a:t>
            </a:r>
          </a:p>
          <a:p>
            <a:pPr>
              <a:defRPr sz="1100">
                <a:solidFill>
                  <a:srgbClr val="1A1A2E"/>
                </a:solidFill>
              </a:defRPr>
            </a:pPr>
            <a:r>
              <a:t>- HAN</a:t>
            </a:r>
          </a:p>
          <a:p>
            <a:pPr>
              <a:defRPr sz="1100">
                <a:solidFill>
                  <a:srgbClr val="1A1A2E"/>
                </a:solidFill>
              </a:defRPr>
            </a:pPr>
            <a:r>
              <a:t>- Fontys</a:t>
            </a:r>
          </a:p>
          <a:p>
            <a:pPr>
              <a:defRPr sz="1100">
                <a:solidFill>
                  <a:srgbClr val="1A1A2E"/>
                </a:solidFill>
              </a:defRPr>
            </a:pPr>
            <a:r>
              <a:t>- Saxion</a:t>
            </a:r>
          </a:p>
          <a:p>
            <a:pPr>
              <a:defRPr sz="1100">
                <a:solidFill>
                  <a:srgbClr val="1A1A2E"/>
                </a:solidFill>
              </a:defRPr>
            </a:pPr>
            <a:r>
              <a:t>- Hogeschool Rotterdam</a:t>
            </a:r>
          </a:p>
        </p:txBody>
      </p:sp>
      <p:sp>
        <p:nvSpPr>
          <p:cNvPr id="9" name="TextBox 8"/>
          <p:cNvSpPr txBox="1"/>
          <p:nvPr/>
        </p:nvSpPr>
        <p:spPr>
          <a:xfrm>
            <a:off x="274320" y="3474720"/>
            <a:ext cx="8595360" cy="320040"/>
          </a:xfrm>
          <a:prstGeom prst="rect">
            <a:avLst/>
          </a:prstGeom>
          <a:noFill/>
        </p:spPr>
        <p:txBody>
          <a:bodyPr wrap="none">
            <a:spAutoFit/>
          </a:bodyPr>
          <a:lstStyle/>
          <a:p>
            <a:pPr>
              <a:defRPr sz="1600" b="1">
                <a:solidFill>
                  <a:srgbClr val="C1272D"/>
                </a:solidFill>
              </a:defRPr>
            </a:pPr>
            <a:r>
              <a:t>Key Challenges</a:t>
            </a:r>
          </a:p>
        </p:txBody>
      </p:sp>
      <p:sp>
        <p:nvSpPr>
          <p:cNvPr id="10" name="Oval 9"/>
          <p:cNvSpPr/>
          <p:nvPr/>
        </p:nvSpPr>
        <p:spPr>
          <a:xfrm>
            <a:off x="457200" y="3840480"/>
            <a:ext cx="228600" cy="228600"/>
          </a:xfrm>
          <a:prstGeom prst="ellipse">
            <a:avLst/>
          </a:prstGeom>
          <a:solidFill>
            <a:srgbClr val="FFF3C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 y="3794760"/>
            <a:ext cx="8046720" cy="457200"/>
          </a:xfrm>
          <a:prstGeom prst="rect">
            <a:avLst/>
          </a:prstGeom>
          <a:noFill/>
        </p:spPr>
        <p:txBody>
          <a:bodyPr wrap="none">
            <a:spAutoFit/>
          </a:bodyPr>
          <a:lstStyle/>
          <a:p>
            <a:pPr>
              <a:defRPr sz="1100" b="1">
                <a:solidFill>
                  <a:srgbClr val="1A1A2E"/>
                </a:solidFill>
              </a:defRPr>
            </a:pPr>
            <a:r>
              <a:t>Mutual Recognition: </a:t>
            </a:r>
            <a:r>
              <a:rPr sz="1100" b="0">
                <a:solidFill>
                  <a:srgbClr val="1A1A2E"/>
                </a:solidFill>
              </a:rPr>
              <a:t>Establishing recognition across institutions remains complex</a:t>
            </a:r>
          </a:p>
        </p:txBody>
      </p:sp>
      <p:sp>
        <p:nvSpPr>
          <p:cNvPr id="12" name="Oval 11"/>
          <p:cNvSpPr/>
          <p:nvPr/>
        </p:nvSpPr>
        <p:spPr>
          <a:xfrm>
            <a:off x="457200" y="4343400"/>
            <a:ext cx="228600" cy="228600"/>
          </a:xfrm>
          <a:prstGeom prst="ellipse">
            <a:avLst/>
          </a:prstGeom>
          <a:solidFill>
            <a:srgbClr val="FFF3C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77240" y="4297680"/>
            <a:ext cx="8046720" cy="457200"/>
          </a:xfrm>
          <a:prstGeom prst="rect">
            <a:avLst/>
          </a:prstGeom>
          <a:noFill/>
        </p:spPr>
        <p:txBody>
          <a:bodyPr wrap="none">
            <a:spAutoFit/>
          </a:bodyPr>
          <a:lstStyle/>
          <a:p>
            <a:pPr>
              <a:defRPr sz="1100" b="1">
                <a:solidFill>
                  <a:srgbClr val="1A1A2E"/>
                </a:solidFill>
              </a:defRPr>
            </a:pPr>
            <a:r>
              <a:t>National Awareness: </a:t>
            </a:r>
            <a:r>
              <a:rPr sz="1100" b="0">
                <a:solidFill>
                  <a:srgbClr val="1A1A2E"/>
                </a:solidFill>
              </a:rPr>
              <a:t>Limited public understanding of MC value proposition</a:t>
            </a:r>
          </a:p>
        </p:txBody>
      </p:sp>
      <p:sp>
        <p:nvSpPr>
          <p:cNvPr id="14" name="Oval 13"/>
          <p:cNvSpPr/>
          <p:nvPr/>
        </p:nvSpPr>
        <p:spPr>
          <a:xfrm>
            <a:off x="457200" y="4846320"/>
            <a:ext cx="228600" cy="228600"/>
          </a:xfrm>
          <a:prstGeom prst="ellipse">
            <a:avLst/>
          </a:prstGeom>
          <a:solidFill>
            <a:srgbClr val="FFF3C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77240" y="4800600"/>
            <a:ext cx="8046720" cy="457200"/>
          </a:xfrm>
          <a:prstGeom prst="rect">
            <a:avLst/>
          </a:prstGeom>
          <a:noFill/>
        </p:spPr>
        <p:txBody>
          <a:bodyPr wrap="none">
            <a:spAutoFit/>
          </a:bodyPr>
          <a:lstStyle/>
          <a:p>
            <a:pPr>
              <a:defRPr sz="1100" b="1">
                <a:solidFill>
                  <a:srgbClr val="1A1A2E"/>
                </a:solidFill>
              </a:defRPr>
            </a:pPr>
            <a:r>
              <a:t>Legal Constraints: </a:t>
            </a:r>
            <a:r>
              <a:rPr sz="1100" b="0">
                <a:solidFill>
                  <a:srgbClr val="1A1A2E"/>
                </a:solidFill>
              </a:rPr>
              <a:t>Restriction to professionals limits market reach</a:t>
            </a:r>
          </a:p>
        </p:txBody>
      </p:sp>
      <p:sp>
        <p:nvSpPr>
          <p:cNvPr id="16" name="Oval 15"/>
          <p:cNvSpPr/>
          <p:nvPr/>
        </p:nvSpPr>
        <p:spPr>
          <a:xfrm>
            <a:off x="457200" y="5349240"/>
            <a:ext cx="228600" cy="228600"/>
          </a:xfrm>
          <a:prstGeom prst="ellipse">
            <a:avLst/>
          </a:prstGeom>
          <a:solidFill>
            <a:srgbClr val="FFF3C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777240" y="5303520"/>
            <a:ext cx="8046720" cy="457200"/>
          </a:xfrm>
          <a:prstGeom prst="rect">
            <a:avLst/>
          </a:prstGeom>
          <a:noFill/>
        </p:spPr>
        <p:txBody>
          <a:bodyPr wrap="none">
            <a:spAutoFit/>
          </a:bodyPr>
          <a:lstStyle/>
          <a:p>
            <a:pPr>
              <a:defRPr sz="1100" b="1">
                <a:solidFill>
                  <a:srgbClr val="1A1A2E"/>
                </a:solidFill>
              </a:defRPr>
            </a:pPr>
            <a:r>
              <a:t>Range of Offerings: </a:t>
            </a:r>
            <a:r>
              <a:rPr sz="1100" b="0">
                <a:solidFill>
                  <a:srgbClr val="1A1A2E"/>
                </a:solidFill>
              </a:rPr>
              <a:t>Need to expand topic coverage and delivery modalities</a:t>
            </a:r>
          </a:p>
        </p:txBody>
      </p:sp>
      <p:sp>
        <p:nvSpPr>
          <p:cNvPr id="18" name="TextBox 17"/>
          <p:cNvSpPr txBox="1"/>
          <p:nvPr/>
        </p:nvSpPr>
        <p:spPr>
          <a:xfrm>
            <a:off x="274320" y="594360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Npuls</a:t>
            </a:r>
          </a:p>
        </p:txBody>
      </p:sp>
      <p:sp>
        <p:nvSpPr>
          <p:cNvPr id="19" name="TextBox 18"/>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0" name="Picture 19" descr="temp_left_logo.png"/>
          <p:cNvPicPr>
            <a:picLocks noChangeAspect="1"/>
          </p:cNvPicPr>
          <p:nvPr/>
        </p:nvPicPr>
        <p:blipFill>
          <a:blip r:embed="rId3"/>
          <a:stretch>
            <a:fillRect/>
          </a:stretch>
        </p:blipFill>
        <p:spPr>
          <a:xfrm>
            <a:off x="91440" y="6336792"/>
            <a:ext cx="2194560" cy="457200"/>
          </a:xfrm>
          <a:prstGeom prst="rect">
            <a:avLst/>
          </a:prstGeom>
        </p:spPr>
      </p:pic>
      <p:sp>
        <p:nvSpPr>
          <p:cNvPr id="21" name="TextBox 20"/>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2" name="Picture 21" descr="temp_right_logo.jpg"/>
          <p:cNvPicPr>
            <a:picLocks noChangeAspect="1"/>
          </p:cNvPicPr>
          <p:nvPr/>
        </p:nvPicPr>
        <p:blipFill>
          <a:blip r:embed="rId4"/>
          <a:stretch>
            <a:fillRect/>
          </a:stretch>
        </p:blipFill>
        <p:spPr>
          <a:xfrm>
            <a:off x="10981944" y="6446520"/>
            <a:ext cx="786384" cy="310896"/>
          </a:xfrm>
          <a:prstGeom prst="rect">
            <a:avLst/>
          </a:prstGeom>
        </p:spPr>
      </p:pic>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4 of 7</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Perception of Labour Market</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Employer Interest and Awareness</a:t>
            </a:r>
          </a:p>
        </p:txBody>
      </p:sp>
      <p:sp>
        <p:nvSpPr>
          <p:cNvPr id="6" name="TextBox 5"/>
          <p:cNvSpPr txBox="1"/>
          <p:nvPr/>
        </p:nvSpPr>
        <p:spPr>
          <a:xfrm>
            <a:off x="274320" y="1371600"/>
            <a:ext cx="8595360" cy="320040"/>
          </a:xfrm>
          <a:prstGeom prst="rect">
            <a:avLst/>
          </a:prstGeom>
          <a:noFill/>
        </p:spPr>
        <p:txBody>
          <a:bodyPr wrap="none">
            <a:spAutoFit/>
          </a:bodyPr>
          <a:lstStyle/>
          <a:p>
            <a:pPr>
              <a:defRPr sz="1600" b="1">
                <a:solidFill>
                  <a:srgbClr val="C1272D"/>
                </a:solidFill>
              </a:defRPr>
            </a:pPr>
            <a:r>
              <a:t>International Employer Perspectives</a:t>
            </a:r>
          </a:p>
        </p:txBody>
      </p:sp>
      <p:sp>
        <p:nvSpPr>
          <p:cNvPr id="7" name="Rectangle 6"/>
          <p:cNvSpPr/>
          <p:nvPr/>
        </p:nvSpPr>
        <p:spPr>
          <a:xfrm>
            <a:off x="457200" y="1737360"/>
            <a:ext cx="4114800" cy="100584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1783080"/>
            <a:ext cx="4114800" cy="457200"/>
          </a:xfrm>
          <a:prstGeom prst="rect">
            <a:avLst/>
          </a:prstGeom>
          <a:noFill/>
        </p:spPr>
        <p:txBody>
          <a:bodyPr wrap="none">
            <a:spAutoFit/>
          </a:bodyPr>
          <a:lstStyle/>
          <a:p>
            <a:pPr algn="ctr">
              <a:defRPr sz="3600" b="1">
                <a:solidFill>
                  <a:srgbClr val="C1272D"/>
                </a:solidFill>
              </a:defRPr>
            </a:pPr>
            <a:r>
              <a:t>72%</a:t>
            </a:r>
          </a:p>
        </p:txBody>
      </p:sp>
      <p:sp>
        <p:nvSpPr>
          <p:cNvPr id="9" name="TextBox 8"/>
          <p:cNvSpPr txBox="1"/>
          <p:nvPr/>
        </p:nvSpPr>
        <p:spPr>
          <a:xfrm>
            <a:off x="457200" y="2286000"/>
            <a:ext cx="4114800" cy="457200"/>
          </a:xfrm>
          <a:prstGeom prst="rect">
            <a:avLst/>
          </a:prstGeom>
          <a:noFill/>
        </p:spPr>
        <p:txBody>
          <a:bodyPr wrap="none">
            <a:spAutoFit/>
          </a:bodyPr>
          <a:lstStyle/>
          <a:p>
            <a:pPr algn="ctr">
              <a:defRPr sz="1100">
                <a:solidFill>
                  <a:srgbClr val="1A1A2E"/>
                </a:solidFill>
              </a:defRPr>
            </a:pPr>
            <a:r>
              <a:t>More likely to hire</a:t>
            </a:r>
            <a:br/>
            <a:r>
              <a:t>candidates with MCs</a:t>
            </a:r>
          </a:p>
        </p:txBody>
      </p:sp>
      <p:sp>
        <p:nvSpPr>
          <p:cNvPr id="10" name="Rectangle 9"/>
          <p:cNvSpPr/>
          <p:nvPr/>
        </p:nvSpPr>
        <p:spPr>
          <a:xfrm>
            <a:off x="4846320" y="1737360"/>
            <a:ext cx="4114800" cy="100584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846320" y="1783080"/>
            <a:ext cx="4114800" cy="457200"/>
          </a:xfrm>
          <a:prstGeom prst="rect">
            <a:avLst/>
          </a:prstGeom>
          <a:noFill/>
        </p:spPr>
        <p:txBody>
          <a:bodyPr wrap="none">
            <a:spAutoFit/>
          </a:bodyPr>
          <a:lstStyle/>
          <a:p>
            <a:pPr algn="ctr">
              <a:defRPr sz="3600" b="1">
                <a:solidFill>
                  <a:srgbClr val="C1272D"/>
                </a:solidFill>
              </a:defRPr>
            </a:pPr>
            <a:r>
              <a:t>88%</a:t>
            </a:r>
          </a:p>
        </p:txBody>
      </p:sp>
      <p:sp>
        <p:nvSpPr>
          <p:cNvPr id="12" name="TextBox 11"/>
          <p:cNvSpPr txBox="1"/>
          <p:nvPr/>
        </p:nvSpPr>
        <p:spPr>
          <a:xfrm>
            <a:off x="4846320" y="2286000"/>
            <a:ext cx="4114800" cy="457200"/>
          </a:xfrm>
          <a:prstGeom prst="rect">
            <a:avLst/>
          </a:prstGeom>
          <a:noFill/>
        </p:spPr>
        <p:txBody>
          <a:bodyPr wrap="none">
            <a:spAutoFit/>
          </a:bodyPr>
          <a:lstStyle/>
          <a:p>
            <a:pPr algn="ctr">
              <a:defRPr sz="1100">
                <a:solidFill>
                  <a:srgbClr val="1A1A2E"/>
                </a:solidFill>
              </a:defRPr>
            </a:pPr>
            <a:r>
              <a:t>Agree MCs strengthen</a:t>
            </a:r>
            <a:br/>
            <a:r>
              <a:t>job applications</a:t>
            </a:r>
          </a:p>
        </p:txBody>
      </p:sp>
      <p:sp>
        <p:nvSpPr>
          <p:cNvPr id="13" name="TextBox 12"/>
          <p:cNvSpPr txBox="1"/>
          <p:nvPr/>
        </p:nvSpPr>
        <p:spPr>
          <a:xfrm>
            <a:off x="457200" y="2834640"/>
            <a:ext cx="822960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Coursera Survey 2023</a:t>
            </a:r>
          </a:p>
        </p:txBody>
      </p:sp>
      <p:sp>
        <p:nvSpPr>
          <p:cNvPr id="14" name="TextBox 13"/>
          <p:cNvSpPr txBox="1"/>
          <p:nvPr/>
        </p:nvSpPr>
        <p:spPr>
          <a:xfrm>
            <a:off x="274320" y="3200400"/>
            <a:ext cx="8595360" cy="320040"/>
          </a:xfrm>
          <a:prstGeom prst="rect">
            <a:avLst/>
          </a:prstGeom>
          <a:noFill/>
        </p:spPr>
        <p:txBody>
          <a:bodyPr wrap="none">
            <a:spAutoFit/>
          </a:bodyPr>
          <a:lstStyle/>
          <a:p>
            <a:pPr>
              <a:defRPr sz="1600" b="1">
                <a:solidFill>
                  <a:srgbClr val="C1272D"/>
                </a:solidFill>
              </a:defRPr>
            </a:pPr>
            <a:r>
              <a:t>Employer Knowledge Gaps</a:t>
            </a:r>
          </a:p>
        </p:txBody>
      </p:sp>
      <p:sp>
        <p:nvSpPr>
          <p:cNvPr id="15" name="Rectangle 14"/>
          <p:cNvSpPr/>
          <p:nvPr/>
        </p:nvSpPr>
        <p:spPr>
          <a:xfrm>
            <a:off x="457200" y="3566160"/>
            <a:ext cx="4114800" cy="1005840"/>
          </a:xfrm>
          <a:prstGeom prst="rect">
            <a:avLst/>
          </a:prstGeom>
          <a:solidFill>
            <a:srgbClr val="FFF3C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7200" y="3611880"/>
            <a:ext cx="4114800" cy="457200"/>
          </a:xfrm>
          <a:prstGeom prst="rect">
            <a:avLst/>
          </a:prstGeom>
          <a:noFill/>
        </p:spPr>
        <p:txBody>
          <a:bodyPr wrap="none">
            <a:spAutoFit/>
          </a:bodyPr>
          <a:lstStyle/>
          <a:p>
            <a:pPr algn="ctr">
              <a:defRPr sz="3600" b="1">
                <a:solidFill>
                  <a:srgbClr val="856404"/>
                </a:solidFill>
              </a:defRPr>
            </a:pPr>
            <a:r>
              <a:t>46%</a:t>
            </a:r>
          </a:p>
        </p:txBody>
      </p:sp>
      <p:sp>
        <p:nvSpPr>
          <p:cNvPr id="17" name="TextBox 16"/>
          <p:cNvSpPr txBox="1"/>
          <p:nvPr/>
        </p:nvSpPr>
        <p:spPr>
          <a:xfrm>
            <a:off x="457200" y="4114800"/>
            <a:ext cx="4114800" cy="457200"/>
          </a:xfrm>
          <a:prstGeom prst="rect">
            <a:avLst/>
          </a:prstGeom>
          <a:noFill/>
        </p:spPr>
        <p:txBody>
          <a:bodyPr wrap="none">
            <a:spAutoFit/>
          </a:bodyPr>
          <a:lstStyle/>
          <a:p>
            <a:pPr algn="ctr">
              <a:defRPr sz="1100">
                <a:solidFill>
                  <a:srgbClr val="1A1A2E"/>
                </a:solidFill>
              </a:defRPr>
            </a:pPr>
            <a:r>
              <a:t>Don't know how to</a:t>
            </a:r>
            <a:br/>
            <a:r>
              <a:t>assess MC quality</a:t>
            </a:r>
          </a:p>
        </p:txBody>
      </p:sp>
      <p:sp>
        <p:nvSpPr>
          <p:cNvPr id="18" name="Rectangle 17"/>
          <p:cNvSpPr/>
          <p:nvPr/>
        </p:nvSpPr>
        <p:spPr>
          <a:xfrm>
            <a:off x="4846320" y="3566160"/>
            <a:ext cx="4114800" cy="1005840"/>
          </a:xfrm>
          <a:prstGeom prst="rect">
            <a:avLst/>
          </a:prstGeom>
          <a:solidFill>
            <a:srgbClr val="FFF3C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846320" y="3611880"/>
            <a:ext cx="4114800" cy="457200"/>
          </a:xfrm>
          <a:prstGeom prst="rect">
            <a:avLst/>
          </a:prstGeom>
          <a:noFill/>
        </p:spPr>
        <p:txBody>
          <a:bodyPr wrap="none">
            <a:spAutoFit/>
          </a:bodyPr>
          <a:lstStyle/>
          <a:p>
            <a:pPr algn="ctr">
              <a:defRPr sz="3600" b="1">
                <a:solidFill>
                  <a:srgbClr val="856404"/>
                </a:solidFill>
              </a:defRPr>
            </a:pPr>
            <a:r>
              <a:t>42%</a:t>
            </a:r>
          </a:p>
        </p:txBody>
      </p:sp>
      <p:sp>
        <p:nvSpPr>
          <p:cNvPr id="20" name="TextBox 19"/>
          <p:cNvSpPr txBox="1"/>
          <p:nvPr/>
        </p:nvSpPr>
        <p:spPr>
          <a:xfrm>
            <a:off x="4846320" y="4114800"/>
            <a:ext cx="4114800" cy="457200"/>
          </a:xfrm>
          <a:prstGeom prst="rect">
            <a:avLst/>
          </a:prstGeom>
          <a:noFill/>
        </p:spPr>
        <p:txBody>
          <a:bodyPr wrap="none">
            <a:spAutoFit/>
          </a:bodyPr>
          <a:lstStyle/>
          <a:p>
            <a:pPr algn="ctr">
              <a:defRPr sz="1100">
                <a:solidFill>
                  <a:srgbClr val="1A1A2E"/>
                </a:solidFill>
              </a:defRPr>
            </a:pPr>
            <a:r>
              <a:t>Unsure about competencies</a:t>
            </a:r>
            <a:br/>
            <a:r>
              <a:t>acquired</a:t>
            </a:r>
          </a:p>
        </p:txBody>
      </p:sp>
      <p:sp>
        <p:nvSpPr>
          <p:cNvPr id="21" name="TextBox 20"/>
          <p:cNvSpPr txBox="1"/>
          <p:nvPr/>
        </p:nvSpPr>
        <p:spPr>
          <a:xfrm>
            <a:off x="457200" y="4663440"/>
            <a:ext cx="822960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3"/>
              </a:rPr>
              <a:t>UPCEA/Collegis Survey 2023</a:t>
            </a:r>
          </a:p>
        </p:txBody>
      </p:sp>
      <p:sp>
        <p:nvSpPr>
          <p:cNvPr id="22" name="Rectangle 21"/>
          <p:cNvSpPr/>
          <p:nvPr/>
        </p:nvSpPr>
        <p:spPr>
          <a:xfrm>
            <a:off x="457200" y="5029200"/>
            <a:ext cx="8229600" cy="822960"/>
          </a:xfrm>
          <a:prstGeom prst="rect">
            <a:avLst/>
          </a:prstGeom>
          <a:solidFill>
            <a:srgbClr val="E0EFFF"/>
          </a:solidFill>
          <a:ln>
            <a:solidFill>
              <a:srgbClr val="0066CC"/>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48640" y="5074920"/>
            <a:ext cx="8046720" cy="731520"/>
          </a:xfrm>
          <a:prstGeom prst="rect">
            <a:avLst/>
          </a:prstGeom>
          <a:noFill/>
        </p:spPr>
        <p:txBody>
          <a:bodyPr wrap="square">
            <a:spAutoFit/>
          </a:bodyPr>
          <a:lstStyle/>
          <a:p>
            <a:pPr>
              <a:defRPr sz="1100" b="1">
                <a:solidFill>
                  <a:srgbClr val="1A1A2E"/>
                </a:solidFill>
              </a:defRPr>
            </a:pPr>
            <a:r>
              <a:t>Dutch Context: </a:t>
            </a:r>
            <a:r>
              <a:rPr sz="1100" b="0">
                <a:solidFill>
                  <a:srgbClr val="1A1A2E"/>
                </a:solidFill>
              </a:rPr>
              <a:t>MCs primarily seen as supplementary to traditional degrees. Higher acceptance in tech sector (quantum, AI, sustainability). 'National awareness' cited as ongoing challenge by Npuls.</a:t>
            </a:r>
          </a:p>
        </p:txBody>
      </p:sp>
      <p:sp>
        <p:nvSpPr>
          <p:cNvPr id="24" name="TextBox 23"/>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5" name="Picture 24" descr="temp_left_logo.png"/>
          <p:cNvPicPr>
            <a:picLocks noChangeAspect="1"/>
          </p:cNvPicPr>
          <p:nvPr/>
        </p:nvPicPr>
        <p:blipFill>
          <a:blip r:embed="rId4"/>
          <a:stretch>
            <a:fillRect/>
          </a:stretch>
        </p:blipFill>
        <p:spPr>
          <a:xfrm>
            <a:off x="91440" y="6336792"/>
            <a:ext cx="2194560" cy="457200"/>
          </a:xfrm>
          <a:prstGeom prst="rect">
            <a:avLst/>
          </a:prstGeom>
        </p:spPr>
      </p:pic>
      <p:sp>
        <p:nvSpPr>
          <p:cNvPr id="26" name="TextBox 25"/>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7" name="Picture 26" descr="temp_right_logo.jpg"/>
          <p:cNvPicPr>
            <a:picLocks noChangeAspect="1"/>
          </p:cNvPicPr>
          <p:nvPr/>
        </p:nvPicPr>
        <p:blipFill>
          <a:blip r:embed="rId5"/>
          <a:stretch>
            <a:fillRect/>
          </a:stretch>
        </p:blipFill>
        <p:spPr>
          <a:xfrm>
            <a:off x="10981944" y="6446520"/>
            <a:ext cx="786384" cy="310896"/>
          </a:xfrm>
          <a:prstGeom prst="rect">
            <a:avLst/>
          </a:prstGeom>
        </p:spPr>
      </p:pic>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5 of 7</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Example: UT Microcredential</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Introduction to Quantum Computing</a:t>
            </a:r>
          </a:p>
        </p:txBody>
      </p:sp>
      <p:sp>
        <p:nvSpPr>
          <p:cNvPr id="6" name="Rectangle 5"/>
          <p:cNvSpPr/>
          <p:nvPr/>
        </p:nvSpPr>
        <p:spPr>
          <a:xfrm>
            <a:off x="457200" y="1371600"/>
            <a:ext cx="8229600" cy="1097280"/>
          </a:xfrm>
          <a:prstGeom prst="rect">
            <a:avLst/>
          </a:prstGeom>
          <a:solidFill>
            <a:srgbClr val="FFE8E8"/>
          </a:solidFill>
          <a:ln>
            <a:solidFill>
              <a:srgbClr val="C1272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417320"/>
            <a:ext cx="8046720" cy="1005840"/>
          </a:xfrm>
          <a:prstGeom prst="rect">
            <a:avLst/>
          </a:prstGeom>
          <a:noFill/>
        </p:spPr>
        <p:txBody>
          <a:bodyPr wrap="square">
            <a:spAutoFit/>
          </a:bodyPr>
          <a:lstStyle/>
          <a:p>
            <a:pPr>
              <a:defRPr sz="1200">
                <a:solidFill>
                  <a:srgbClr val="1A1A2E"/>
                </a:solidFill>
              </a:defRPr>
            </a:pPr>
            <a:r>
              <a:t>Microcredential: Introduction to Quantum Computing</a:t>
            </a:r>
          </a:p>
          <a:p>
            <a:pPr>
              <a:defRPr sz="1200">
                <a:solidFill>
                  <a:srgbClr val="1A1A2E"/>
                </a:solidFill>
              </a:defRPr>
            </a:pPr>
            <a:r>
              <a:t>Issued by: University of Twente</a:t>
            </a:r>
          </a:p>
          <a:p>
            <a:pPr>
              <a:defRPr sz="1200">
                <a:solidFill>
                  <a:srgbClr val="1A1A2E"/>
                </a:solidFill>
              </a:defRPr>
            </a:pPr>
            <a:r>
              <a:t>Participants: 5 professionals (pilot cohort)</a:t>
            </a:r>
          </a:p>
          <a:p>
            <a:pPr>
              <a:defRPr sz="1200">
                <a:solidFill>
                  <a:srgbClr val="1A1A2E"/>
                </a:solidFill>
              </a:defRPr>
            </a:pPr>
            <a:r>
              <a:t>Credential: Digital badge via edubadges (SURF)</a:t>
            </a:r>
          </a:p>
        </p:txBody>
      </p:sp>
      <p:sp>
        <p:nvSpPr>
          <p:cNvPr id="8" name="TextBox 7"/>
          <p:cNvSpPr txBox="1"/>
          <p:nvPr/>
        </p:nvSpPr>
        <p:spPr>
          <a:xfrm>
            <a:off x="274320" y="2651760"/>
            <a:ext cx="8595360" cy="320040"/>
          </a:xfrm>
          <a:prstGeom prst="rect">
            <a:avLst/>
          </a:prstGeom>
          <a:noFill/>
        </p:spPr>
        <p:txBody>
          <a:bodyPr wrap="none">
            <a:spAutoFit/>
          </a:bodyPr>
          <a:lstStyle/>
          <a:p>
            <a:pPr>
              <a:defRPr sz="1600" b="1">
                <a:solidFill>
                  <a:srgbClr val="C1272D"/>
                </a:solidFill>
              </a:defRPr>
            </a:pPr>
            <a:r>
              <a:t>Program Details</a:t>
            </a:r>
          </a:p>
        </p:txBody>
      </p:sp>
      <p:sp>
        <p:nvSpPr>
          <p:cNvPr id="9" name="TextBox 8"/>
          <p:cNvSpPr txBox="1"/>
          <p:nvPr/>
        </p:nvSpPr>
        <p:spPr>
          <a:xfrm>
            <a:off x="457200" y="3017520"/>
            <a:ext cx="8229600" cy="1371600"/>
          </a:xfrm>
          <a:prstGeom prst="rect">
            <a:avLst/>
          </a:prstGeom>
          <a:noFill/>
        </p:spPr>
        <p:txBody>
          <a:bodyPr wrap="square">
            <a:spAutoFit/>
          </a:bodyPr>
          <a:lstStyle/>
          <a:p>
            <a:pPr>
              <a:defRPr sz="1100">
                <a:solidFill>
                  <a:srgbClr val="1A1A2E"/>
                </a:solidFill>
              </a:defRPr>
            </a:pPr>
            <a:r>
              <a:t>- Topic: Quantum computing fundamentals, quantum gates, algorithms</a:t>
            </a:r>
          </a:p>
          <a:p>
            <a:pPr>
              <a:defRPr sz="1100">
                <a:solidFill>
                  <a:srgbClr val="1A1A2E"/>
                </a:solidFill>
              </a:defRPr>
            </a:pPr>
            <a:r>
              <a:t>- Duration: 3-30 ECTS range (84-840 learning hours)</a:t>
            </a:r>
          </a:p>
          <a:p>
            <a:pPr>
              <a:defRPr sz="1100">
                <a:solidFill>
                  <a:srgbClr val="1A1A2E"/>
                </a:solidFill>
              </a:defRPr>
            </a:pPr>
            <a:r>
              <a:t>- Methods: Blended learning, online modules, hands-on labs</a:t>
            </a:r>
          </a:p>
          <a:p>
            <a:pPr>
              <a:defRPr sz="1100">
                <a:solidFill>
                  <a:srgbClr val="1A1A2E"/>
                </a:solidFill>
              </a:defRPr>
            </a:pPr>
            <a:r>
              <a:t>- Target: Working professionals in technology, physics, engineering</a:t>
            </a:r>
          </a:p>
          <a:p>
            <a:pPr>
              <a:defRPr sz="1100">
                <a:solidFill>
                  <a:srgbClr val="1A1A2E"/>
                </a:solidFill>
              </a:defRPr>
            </a:pPr>
            <a:r>
              <a:t>- Assessment: Project-based + practical exercises + final exam</a:t>
            </a:r>
          </a:p>
        </p:txBody>
      </p:sp>
      <p:sp>
        <p:nvSpPr>
          <p:cNvPr id="10" name="TextBox 9"/>
          <p:cNvSpPr txBox="1"/>
          <p:nvPr/>
        </p:nvSpPr>
        <p:spPr>
          <a:xfrm>
            <a:off x="274320" y="4572000"/>
            <a:ext cx="8595360" cy="320040"/>
          </a:xfrm>
          <a:prstGeom prst="rect">
            <a:avLst/>
          </a:prstGeom>
          <a:noFill/>
        </p:spPr>
        <p:txBody>
          <a:bodyPr wrap="none">
            <a:spAutoFit/>
          </a:bodyPr>
          <a:lstStyle/>
          <a:p>
            <a:pPr>
              <a:defRPr sz="1600" b="1">
                <a:solidFill>
                  <a:srgbClr val="C1272D"/>
                </a:solidFill>
              </a:defRPr>
            </a:pPr>
            <a:r>
              <a:t>Partnership: Quantum Delta NL</a:t>
            </a:r>
          </a:p>
        </p:txBody>
      </p:sp>
      <p:sp>
        <p:nvSpPr>
          <p:cNvPr id="11" name="Rectangle 10"/>
          <p:cNvSpPr/>
          <p:nvPr/>
        </p:nvSpPr>
        <p:spPr>
          <a:xfrm>
            <a:off x="457200" y="4937760"/>
            <a:ext cx="8229600" cy="82296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48640" y="4983480"/>
            <a:ext cx="8046720" cy="731520"/>
          </a:xfrm>
          <a:prstGeom prst="rect">
            <a:avLst/>
          </a:prstGeom>
          <a:noFill/>
        </p:spPr>
        <p:txBody>
          <a:bodyPr wrap="square">
            <a:spAutoFit/>
          </a:bodyPr>
          <a:lstStyle/>
          <a:p>
            <a:pPr>
              <a:defRPr sz="1100">
                <a:solidFill>
                  <a:srgbClr val="1A1A2E"/>
                </a:solidFill>
              </a:defRPr>
            </a:pPr>
            <a:r>
              <a:t>EUR 615 million national investment (2021-2027) | UT is key partner | MC supports talent development pillar</a:t>
            </a:r>
          </a:p>
        </p:txBody>
      </p:sp>
      <p:sp>
        <p:nvSpPr>
          <p:cNvPr id="13" name="TextBox 12"/>
          <p:cNvSpPr txBox="1"/>
          <p:nvPr/>
        </p:nvSpPr>
        <p:spPr>
          <a:xfrm>
            <a:off x="274320" y="5852160"/>
            <a:ext cx="8595360" cy="365760"/>
          </a:xfrm>
          <a:prstGeom prst="rect">
            <a:avLst/>
          </a:prstGeom>
          <a:noFill/>
        </p:spPr>
        <p:txBody>
          <a:bodyPr wrap="square">
            <a:spAutoFit/>
          </a:bodyPr>
          <a:lstStyle/>
          <a:p>
            <a:r>
              <a:rPr sz="900" i="1">
                <a:solidFill>
                  <a:srgbClr val="666666"/>
                </a:solidFill>
              </a:rPr>
              <a:t>Sources: </a:t>
            </a:r>
            <a:r>
              <a:rPr sz="900" i="1" u="sng">
                <a:solidFill>
                  <a:srgbClr val="0066CC"/>
                </a:solidFill>
                <a:hlinkClick r:id="rId2"/>
              </a:rPr>
              <a:t>Quantum Delta NL</a:t>
            </a:r>
            <a:r>
              <a:rPr sz="900" i="1">
                <a:solidFill>
                  <a:srgbClr val="666666"/>
                </a:solidFill>
              </a:rPr>
              <a:t> | </a:t>
            </a:r>
            <a:r>
              <a:rPr sz="900" i="1" u="sng">
                <a:solidFill>
                  <a:srgbClr val="0066CC"/>
                </a:solidFill>
                <a:hlinkClick r:id="rId3"/>
              </a:rPr>
              <a:t>UT TELT</a:t>
            </a:r>
          </a:p>
        </p:txBody>
      </p:sp>
      <p:sp>
        <p:nvSpPr>
          <p:cNvPr id="14" name="TextBox 13"/>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15" name="Picture 14" descr="temp_left_logo.png"/>
          <p:cNvPicPr>
            <a:picLocks noChangeAspect="1"/>
          </p:cNvPicPr>
          <p:nvPr/>
        </p:nvPicPr>
        <p:blipFill>
          <a:blip r:embed="rId4"/>
          <a:stretch>
            <a:fillRect/>
          </a:stretch>
        </p:blipFill>
        <p:spPr>
          <a:xfrm>
            <a:off x="91440" y="6336792"/>
            <a:ext cx="2194560" cy="457200"/>
          </a:xfrm>
          <a:prstGeom prst="rect">
            <a:avLst/>
          </a:prstGeom>
        </p:spPr>
      </p:pic>
      <p:sp>
        <p:nvSpPr>
          <p:cNvPr id="16" name="TextBox 15"/>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17" name="Picture 16" descr="temp_right_logo.jpg"/>
          <p:cNvPicPr>
            <a:picLocks noChangeAspect="1"/>
          </p:cNvPicPr>
          <p:nvPr/>
        </p:nvPicPr>
        <p:blipFill>
          <a:blip r:embed="rId5"/>
          <a:stretch>
            <a:fillRect/>
          </a:stretch>
        </p:blipFill>
        <p:spPr>
          <a:xfrm>
            <a:off x="10981944" y="6446520"/>
            <a:ext cx="786384" cy="310896"/>
          </a:xfrm>
          <a:prstGeom prst="rect">
            <a:avLst/>
          </a:prstGeom>
        </p:spPr>
      </p:pic>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6 of 7</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Wishlist of Microcredentials</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The "Aladdin Moment" - What Would We Want MCs to Look Like?</a:t>
            </a:r>
          </a:p>
        </p:txBody>
      </p:sp>
      <p:sp>
        <p:nvSpPr>
          <p:cNvPr id="6" name="Rectangle 5"/>
          <p:cNvSpPr/>
          <p:nvPr/>
        </p:nvSpPr>
        <p:spPr>
          <a:xfrm>
            <a:off x="457200" y="1371600"/>
            <a:ext cx="8229600" cy="11887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417320"/>
            <a:ext cx="8046720" cy="320040"/>
          </a:xfrm>
          <a:prstGeom prst="rect">
            <a:avLst/>
          </a:prstGeom>
          <a:noFill/>
        </p:spPr>
        <p:txBody>
          <a:bodyPr wrap="none">
            <a:spAutoFit/>
          </a:bodyPr>
          <a:lstStyle/>
          <a:p>
            <a:pPr>
              <a:defRPr sz="1400" b="1">
                <a:solidFill>
                  <a:srgbClr val="C1272D"/>
                </a:solidFill>
              </a:defRPr>
            </a:pPr>
            <a:r>
              <a:t>Wish 1: Legal Recognition for All Learners</a:t>
            </a:r>
          </a:p>
        </p:txBody>
      </p:sp>
      <p:sp>
        <p:nvSpPr>
          <p:cNvPr id="8" name="TextBox 7"/>
          <p:cNvSpPr txBox="1"/>
          <p:nvPr/>
        </p:nvSpPr>
        <p:spPr>
          <a:xfrm>
            <a:off x="548640" y="1783080"/>
            <a:ext cx="8046720" cy="731520"/>
          </a:xfrm>
          <a:prstGeom prst="rect">
            <a:avLst/>
          </a:prstGeom>
          <a:noFill/>
        </p:spPr>
        <p:txBody>
          <a:bodyPr wrap="square">
            <a:spAutoFit/>
          </a:bodyPr>
          <a:lstStyle/>
          <a:p>
            <a:pPr>
              <a:defRPr sz="1100">
                <a:solidFill>
                  <a:srgbClr val="1A1A2E"/>
                </a:solidFill>
              </a:defRPr>
            </a:pPr>
            <a:r>
              <a:t>Enable MCs for degree-seeking students (not just professionals). Current barrier: WHW restrictions.</a:t>
            </a:r>
          </a:p>
        </p:txBody>
      </p:sp>
      <p:sp>
        <p:nvSpPr>
          <p:cNvPr id="9" name="Rectangle 8"/>
          <p:cNvSpPr/>
          <p:nvPr/>
        </p:nvSpPr>
        <p:spPr>
          <a:xfrm>
            <a:off x="457200" y="2743200"/>
            <a:ext cx="8229600" cy="11887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48640" y="2788920"/>
            <a:ext cx="8046720" cy="320040"/>
          </a:xfrm>
          <a:prstGeom prst="rect">
            <a:avLst/>
          </a:prstGeom>
          <a:noFill/>
        </p:spPr>
        <p:txBody>
          <a:bodyPr wrap="none">
            <a:spAutoFit/>
          </a:bodyPr>
          <a:lstStyle/>
          <a:p>
            <a:pPr>
              <a:defRPr sz="1400" b="1">
                <a:solidFill>
                  <a:srgbClr val="C1272D"/>
                </a:solidFill>
              </a:defRPr>
            </a:pPr>
            <a:r>
              <a:t>Wish 2: Strong Employer/Industry Recognition</a:t>
            </a:r>
          </a:p>
        </p:txBody>
      </p:sp>
      <p:sp>
        <p:nvSpPr>
          <p:cNvPr id="11" name="TextBox 10"/>
          <p:cNvSpPr txBox="1"/>
          <p:nvPr/>
        </p:nvSpPr>
        <p:spPr>
          <a:xfrm>
            <a:off x="548640" y="3154680"/>
            <a:ext cx="8046720" cy="731520"/>
          </a:xfrm>
          <a:prstGeom prst="rect">
            <a:avLst/>
          </a:prstGeom>
          <a:noFill/>
        </p:spPr>
        <p:txBody>
          <a:bodyPr wrap="square">
            <a:spAutoFit/>
          </a:bodyPr>
          <a:lstStyle/>
          <a:p>
            <a:pPr>
              <a:defRPr sz="1100">
                <a:solidFill>
                  <a:srgbClr val="1A1A2E"/>
                </a:solidFill>
              </a:defRPr>
            </a:pPr>
            <a:r>
              <a:t>Full employer trust in MC qualifications. Current barrier: 46% don't know how to assess quality.</a:t>
            </a:r>
          </a:p>
        </p:txBody>
      </p:sp>
      <p:sp>
        <p:nvSpPr>
          <p:cNvPr id="12" name="Rectangle 11"/>
          <p:cNvSpPr/>
          <p:nvPr/>
        </p:nvSpPr>
        <p:spPr>
          <a:xfrm>
            <a:off x="457200" y="4114800"/>
            <a:ext cx="8229600" cy="1188720"/>
          </a:xfrm>
          <a:prstGeom prst="rect">
            <a:avLst/>
          </a:prstGeom>
          <a:solidFill>
            <a:srgbClr val="F8F9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48640" y="4160520"/>
            <a:ext cx="8046720" cy="320040"/>
          </a:xfrm>
          <a:prstGeom prst="rect">
            <a:avLst/>
          </a:prstGeom>
          <a:noFill/>
        </p:spPr>
        <p:txBody>
          <a:bodyPr wrap="none">
            <a:spAutoFit/>
          </a:bodyPr>
          <a:lstStyle/>
          <a:p>
            <a:pPr>
              <a:defRPr sz="1400" b="1">
                <a:solidFill>
                  <a:srgbClr val="C1272D"/>
                </a:solidFill>
              </a:defRPr>
            </a:pPr>
            <a:r>
              <a:t>Wish 3: True Stackability</a:t>
            </a:r>
          </a:p>
        </p:txBody>
      </p:sp>
      <p:sp>
        <p:nvSpPr>
          <p:cNvPr id="14" name="TextBox 13"/>
          <p:cNvSpPr txBox="1"/>
          <p:nvPr/>
        </p:nvSpPr>
        <p:spPr>
          <a:xfrm>
            <a:off x="548640" y="4526280"/>
            <a:ext cx="8046720" cy="731520"/>
          </a:xfrm>
          <a:prstGeom prst="rect">
            <a:avLst/>
          </a:prstGeom>
          <a:noFill/>
        </p:spPr>
        <p:txBody>
          <a:bodyPr wrap="square">
            <a:spAutoFit/>
          </a:bodyPr>
          <a:lstStyle/>
          <a:p>
            <a:pPr>
              <a:defRPr sz="1100">
                <a:solidFill>
                  <a:srgbClr val="1A1A2E"/>
                </a:solidFill>
              </a:defRPr>
            </a:pPr>
            <a:r>
              <a:t>Seamless stacking toward larger qualifications. Current barrier: Mutual recognition still complex.</a:t>
            </a:r>
          </a:p>
        </p:txBody>
      </p:sp>
      <p:sp>
        <p:nvSpPr>
          <p:cNvPr id="15" name="Rectangle 14"/>
          <p:cNvSpPr/>
          <p:nvPr/>
        </p:nvSpPr>
        <p:spPr>
          <a:xfrm>
            <a:off x="457200" y="5486400"/>
            <a:ext cx="8229600" cy="82296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48640" y="5532120"/>
            <a:ext cx="8046720" cy="731520"/>
          </a:xfrm>
          <a:prstGeom prst="rect">
            <a:avLst/>
          </a:prstGeom>
          <a:noFill/>
        </p:spPr>
        <p:txBody>
          <a:bodyPr wrap="square">
            <a:spAutoFit/>
          </a:bodyPr>
          <a:lstStyle/>
          <a:p>
            <a:pPr>
              <a:defRPr sz="1200" b="1">
                <a:solidFill>
                  <a:srgbClr val="FFFFFF"/>
                </a:solidFill>
              </a:defRPr>
            </a:pPr>
            <a:r>
              <a:t>Ultimate Vision: </a:t>
            </a:r>
            <a:r>
              <a:rPr sz="1200" b="0">
                <a:solidFill>
                  <a:srgbClr val="FFFFFF"/>
                </a:solidFill>
              </a:rPr>
              <a:t>A flexible, trusted credential ecosystem where learners can mix and match MCs throughout their lives, with full recognition from institutions and employers.</a:t>
            </a:r>
          </a:p>
        </p:txBody>
      </p:sp>
      <p:sp>
        <p:nvSpPr>
          <p:cNvPr id="17" name="TextBox 16"/>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18" name="Picture 17" descr="temp_left_logo.png"/>
          <p:cNvPicPr>
            <a:picLocks noChangeAspect="1"/>
          </p:cNvPicPr>
          <p:nvPr/>
        </p:nvPicPr>
        <p:blipFill>
          <a:blip r:embed="rId2"/>
          <a:stretch>
            <a:fillRect/>
          </a:stretch>
        </p:blipFill>
        <p:spPr>
          <a:xfrm>
            <a:off x="91440" y="6336792"/>
            <a:ext cx="2194560" cy="457200"/>
          </a:xfrm>
          <a:prstGeom prst="rect">
            <a:avLst/>
          </a:prstGeom>
        </p:spPr>
      </p:pic>
      <p:sp>
        <p:nvSpPr>
          <p:cNvPr id="19" name="TextBox 18"/>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0" name="Picture 19" descr="temp_right_logo.jpg"/>
          <p:cNvPicPr>
            <a:picLocks noChangeAspect="1"/>
          </p:cNvPicPr>
          <p:nvPr/>
        </p:nvPicPr>
        <p:blipFill>
          <a:blip r:embed="rId3"/>
          <a:stretch>
            <a:fillRect/>
          </a:stretch>
        </p:blipFill>
        <p:spPr>
          <a:xfrm>
            <a:off x="10981944" y="6446520"/>
            <a:ext cx="786384" cy="310896"/>
          </a:xfrm>
          <a:prstGeom prst="rect">
            <a:avLst/>
          </a:prstGeom>
        </p:spPr>
      </p:pic>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118872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228600"/>
          </a:xfrm>
          <a:prstGeom prst="rect">
            <a:avLst/>
          </a:prstGeom>
          <a:noFill/>
        </p:spPr>
        <p:txBody>
          <a:bodyPr wrap="none">
            <a:spAutoFit/>
          </a:bodyPr>
          <a:lstStyle/>
          <a:p>
            <a:pPr>
              <a:defRPr sz="1100">
                <a:solidFill>
                  <a:srgbClr val="FFFFFF"/>
                </a:solidFill>
              </a:defRPr>
            </a:pPr>
            <a:r>
              <a:t>Slide 7 of 7</a:t>
            </a:r>
          </a:p>
        </p:txBody>
      </p:sp>
      <p:sp>
        <p:nvSpPr>
          <p:cNvPr id="4" name="TextBox 3"/>
          <p:cNvSpPr txBox="1"/>
          <p:nvPr/>
        </p:nvSpPr>
        <p:spPr>
          <a:xfrm>
            <a:off x="274320" y="365760"/>
            <a:ext cx="8595360" cy="457200"/>
          </a:xfrm>
          <a:prstGeom prst="rect">
            <a:avLst/>
          </a:prstGeom>
          <a:noFill/>
        </p:spPr>
        <p:txBody>
          <a:bodyPr wrap="none">
            <a:spAutoFit/>
          </a:bodyPr>
          <a:lstStyle/>
          <a:p>
            <a:pPr>
              <a:defRPr sz="2800" b="1">
                <a:solidFill>
                  <a:srgbClr val="FFFFFF"/>
                </a:solidFill>
              </a:defRPr>
            </a:pPr>
            <a:r>
              <a:t>Concluding Remarks</a:t>
            </a:r>
          </a:p>
        </p:txBody>
      </p:sp>
      <p:sp>
        <p:nvSpPr>
          <p:cNvPr id="5" name="TextBox 4"/>
          <p:cNvSpPr txBox="1"/>
          <p:nvPr/>
        </p:nvSpPr>
        <p:spPr>
          <a:xfrm>
            <a:off x="274320" y="868680"/>
            <a:ext cx="8595360" cy="274320"/>
          </a:xfrm>
          <a:prstGeom prst="rect">
            <a:avLst/>
          </a:prstGeom>
          <a:noFill/>
        </p:spPr>
        <p:txBody>
          <a:bodyPr wrap="none">
            <a:spAutoFit/>
          </a:bodyPr>
          <a:lstStyle/>
          <a:p>
            <a:pPr>
              <a:defRPr sz="1400">
                <a:solidFill>
                  <a:srgbClr val="FFFFFF"/>
                </a:solidFill>
              </a:defRPr>
            </a:pPr>
            <a:r>
              <a:t>Summary and Future Outlook</a:t>
            </a:r>
          </a:p>
        </p:txBody>
      </p:sp>
      <p:sp>
        <p:nvSpPr>
          <p:cNvPr id="6" name="TextBox 5"/>
          <p:cNvSpPr txBox="1"/>
          <p:nvPr/>
        </p:nvSpPr>
        <p:spPr>
          <a:xfrm>
            <a:off x="457200" y="1371600"/>
            <a:ext cx="4114800" cy="320040"/>
          </a:xfrm>
          <a:prstGeom prst="rect">
            <a:avLst/>
          </a:prstGeom>
          <a:noFill/>
        </p:spPr>
        <p:txBody>
          <a:bodyPr wrap="none">
            <a:spAutoFit/>
          </a:bodyPr>
          <a:lstStyle/>
          <a:p>
            <a:pPr>
              <a:defRPr sz="1400" b="1">
                <a:solidFill>
                  <a:srgbClr val="155724"/>
                </a:solidFill>
              </a:defRPr>
            </a:pPr>
            <a:r>
              <a:t>Progress Made</a:t>
            </a:r>
          </a:p>
        </p:txBody>
      </p:sp>
      <p:sp>
        <p:nvSpPr>
          <p:cNvPr id="7" name="TextBox 6"/>
          <p:cNvSpPr txBox="1"/>
          <p:nvPr/>
        </p:nvSpPr>
        <p:spPr>
          <a:xfrm>
            <a:off x="457200" y="1737360"/>
            <a:ext cx="4114800" cy="320040"/>
          </a:xfrm>
          <a:prstGeom prst="rect">
            <a:avLst/>
          </a:prstGeom>
          <a:noFill/>
        </p:spPr>
        <p:txBody>
          <a:bodyPr wrap="none">
            <a:spAutoFit/>
          </a:bodyPr>
          <a:lstStyle/>
          <a:p>
            <a:pPr>
              <a:defRPr sz="1100">
                <a:solidFill>
                  <a:srgbClr val="1A1A2E"/>
                </a:solidFill>
              </a:defRPr>
            </a:pPr>
            <a:r>
              <a:t>+ 34 HEIs in national pilot</a:t>
            </a:r>
          </a:p>
        </p:txBody>
      </p:sp>
      <p:sp>
        <p:nvSpPr>
          <p:cNvPr id="8" name="TextBox 7"/>
          <p:cNvSpPr txBox="1"/>
          <p:nvPr/>
        </p:nvSpPr>
        <p:spPr>
          <a:xfrm>
            <a:off x="457200" y="2103120"/>
            <a:ext cx="4114800" cy="320040"/>
          </a:xfrm>
          <a:prstGeom prst="rect">
            <a:avLst/>
          </a:prstGeom>
          <a:noFill/>
        </p:spPr>
        <p:txBody>
          <a:bodyPr wrap="none">
            <a:spAutoFit/>
          </a:bodyPr>
          <a:lstStyle/>
          <a:p>
            <a:pPr>
              <a:defRPr sz="1100">
                <a:solidFill>
                  <a:srgbClr val="1A1A2E"/>
                </a:solidFill>
              </a:defRPr>
            </a:pPr>
            <a:r>
              <a:t>+ Quality framework established</a:t>
            </a:r>
          </a:p>
        </p:txBody>
      </p:sp>
      <p:sp>
        <p:nvSpPr>
          <p:cNvPr id="9" name="TextBox 8"/>
          <p:cNvSpPr txBox="1"/>
          <p:nvPr/>
        </p:nvSpPr>
        <p:spPr>
          <a:xfrm>
            <a:off x="457200" y="2468880"/>
            <a:ext cx="4114800" cy="320040"/>
          </a:xfrm>
          <a:prstGeom prst="rect">
            <a:avLst/>
          </a:prstGeom>
          <a:noFill/>
        </p:spPr>
        <p:txBody>
          <a:bodyPr wrap="none">
            <a:spAutoFit/>
          </a:bodyPr>
          <a:lstStyle/>
          <a:p>
            <a:pPr>
              <a:defRPr sz="1100">
                <a:solidFill>
                  <a:srgbClr val="1A1A2E"/>
                </a:solidFill>
              </a:defRPr>
            </a:pPr>
            <a:r>
              <a:t>+ Edubadges infrastructure in place</a:t>
            </a:r>
          </a:p>
        </p:txBody>
      </p:sp>
      <p:sp>
        <p:nvSpPr>
          <p:cNvPr id="10" name="TextBox 9"/>
          <p:cNvSpPr txBox="1"/>
          <p:nvPr/>
        </p:nvSpPr>
        <p:spPr>
          <a:xfrm>
            <a:off x="457200" y="2834640"/>
            <a:ext cx="4114800" cy="320040"/>
          </a:xfrm>
          <a:prstGeom prst="rect">
            <a:avLst/>
          </a:prstGeom>
          <a:noFill/>
        </p:spPr>
        <p:txBody>
          <a:bodyPr wrap="none">
            <a:spAutoFit/>
          </a:bodyPr>
          <a:lstStyle/>
          <a:p>
            <a:pPr>
              <a:defRPr sz="1100">
                <a:solidFill>
                  <a:srgbClr val="1A1A2E"/>
                </a:solidFill>
              </a:defRPr>
            </a:pPr>
            <a:r>
              <a:t>+ Active ministry engagement</a:t>
            </a:r>
          </a:p>
        </p:txBody>
      </p:sp>
      <p:sp>
        <p:nvSpPr>
          <p:cNvPr id="11" name="TextBox 10"/>
          <p:cNvSpPr txBox="1"/>
          <p:nvPr/>
        </p:nvSpPr>
        <p:spPr>
          <a:xfrm>
            <a:off x="457200" y="3200400"/>
            <a:ext cx="4114800" cy="320040"/>
          </a:xfrm>
          <a:prstGeom prst="rect">
            <a:avLst/>
          </a:prstGeom>
          <a:noFill/>
        </p:spPr>
        <p:txBody>
          <a:bodyPr wrap="none">
            <a:spAutoFit/>
          </a:bodyPr>
          <a:lstStyle/>
          <a:p>
            <a:pPr>
              <a:defRPr sz="1100">
                <a:solidFill>
                  <a:srgbClr val="1A1A2E"/>
                </a:solidFill>
              </a:defRPr>
            </a:pPr>
            <a:r>
              <a:t>+ Industry partnerships (Quantum Delta NL)</a:t>
            </a:r>
          </a:p>
        </p:txBody>
      </p:sp>
      <p:sp>
        <p:nvSpPr>
          <p:cNvPr id="12" name="TextBox 11"/>
          <p:cNvSpPr txBox="1"/>
          <p:nvPr/>
        </p:nvSpPr>
        <p:spPr>
          <a:xfrm>
            <a:off x="4754880" y="1371600"/>
            <a:ext cx="4114800" cy="320040"/>
          </a:xfrm>
          <a:prstGeom prst="rect">
            <a:avLst/>
          </a:prstGeom>
          <a:noFill/>
        </p:spPr>
        <p:txBody>
          <a:bodyPr wrap="none">
            <a:spAutoFit/>
          </a:bodyPr>
          <a:lstStyle/>
          <a:p>
            <a:pPr>
              <a:defRPr sz="1400" b="1">
                <a:solidFill>
                  <a:srgbClr val="856404"/>
                </a:solidFill>
              </a:defRPr>
            </a:pPr>
            <a:r>
              <a:t>Challenges Remaining</a:t>
            </a:r>
          </a:p>
        </p:txBody>
      </p:sp>
      <p:sp>
        <p:nvSpPr>
          <p:cNvPr id="13" name="TextBox 12"/>
          <p:cNvSpPr txBox="1"/>
          <p:nvPr/>
        </p:nvSpPr>
        <p:spPr>
          <a:xfrm>
            <a:off x="4754880" y="1737360"/>
            <a:ext cx="4114800" cy="320040"/>
          </a:xfrm>
          <a:prstGeom prst="rect">
            <a:avLst/>
          </a:prstGeom>
          <a:noFill/>
        </p:spPr>
        <p:txBody>
          <a:bodyPr wrap="none">
            <a:spAutoFit/>
          </a:bodyPr>
          <a:lstStyle/>
          <a:p>
            <a:pPr>
              <a:defRPr sz="1100">
                <a:solidFill>
                  <a:srgbClr val="1A1A2E"/>
                </a:solidFill>
              </a:defRPr>
            </a:pPr>
            <a:r>
              <a:t>! No formal WHW definition yet</a:t>
            </a:r>
          </a:p>
        </p:txBody>
      </p:sp>
      <p:sp>
        <p:nvSpPr>
          <p:cNvPr id="14" name="TextBox 13"/>
          <p:cNvSpPr txBox="1"/>
          <p:nvPr/>
        </p:nvSpPr>
        <p:spPr>
          <a:xfrm>
            <a:off x="4754880" y="2103120"/>
            <a:ext cx="4114800" cy="320040"/>
          </a:xfrm>
          <a:prstGeom prst="rect">
            <a:avLst/>
          </a:prstGeom>
          <a:noFill/>
        </p:spPr>
        <p:txBody>
          <a:bodyPr wrap="none">
            <a:spAutoFit/>
          </a:bodyPr>
          <a:lstStyle/>
          <a:p>
            <a:pPr>
              <a:defRPr sz="1100">
                <a:solidFill>
                  <a:srgbClr val="1A1A2E"/>
                </a:solidFill>
              </a:defRPr>
            </a:pPr>
            <a:r>
              <a:t>! Restricted to professionals only</a:t>
            </a:r>
          </a:p>
        </p:txBody>
      </p:sp>
      <p:sp>
        <p:nvSpPr>
          <p:cNvPr id="15" name="TextBox 14"/>
          <p:cNvSpPr txBox="1"/>
          <p:nvPr/>
        </p:nvSpPr>
        <p:spPr>
          <a:xfrm>
            <a:off x="4754880" y="2468880"/>
            <a:ext cx="4114800" cy="320040"/>
          </a:xfrm>
          <a:prstGeom prst="rect">
            <a:avLst/>
          </a:prstGeom>
          <a:noFill/>
        </p:spPr>
        <p:txBody>
          <a:bodyPr wrap="none">
            <a:spAutoFit/>
          </a:bodyPr>
          <a:lstStyle/>
          <a:p>
            <a:pPr>
              <a:defRPr sz="1100">
                <a:solidFill>
                  <a:srgbClr val="1A1A2E"/>
                </a:solidFill>
              </a:defRPr>
            </a:pPr>
            <a:r>
              <a:t>! Limited national awareness</a:t>
            </a:r>
          </a:p>
        </p:txBody>
      </p:sp>
      <p:sp>
        <p:nvSpPr>
          <p:cNvPr id="16" name="TextBox 15"/>
          <p:cNvSpPr txBox="1"/>
          <p:nvPr/>
        </p:nvSpPr>
        <p:spPr>
          <a:xfrm>
            <a:off x="4754880" y="2834640"/>
            <a:ext cx="4114800" cy="320040"/>
          </a:xfrm>
          <a:prstGeom prst="rect">
            <a:avLst/>
          </a:prstGeom>
          <a:noFill/>
        </p:spPr>
        <p:txBody>
          <a:bodyPr wrap="none">
            <a:spAutoFit/>
          </a:bodyPr>
          <a:lstStyle/>
          <a:p>
            <a:pPr>
              <a:defRPr sz="1100">
                <a:solidFill>
                  <a:srgbClr val="1A1A2E"/>
                </a:solidFill>
              </a:defRPr>
            </a:pPr>
            <a:r>
              <a:t>! Stackability still developing</a:t>
            </a:r>
          </a:p>
        </p:txBody>
      </p:sp>
      <p:sp>
        <p:nvSpPr>
          <p:cNvPr id="17" name="TextBox 16"/>
          <p:cNvSpPr txBox="1"/>
          <p:nvPr/>
        </p:nvSpPr>
        <p:spPr>
          <a:xfrm>
            <a:off x="4754880" y="3200400"/>
            <a:ext cx="4114800" cy="320040"/>
          </a:xfrm>
          <a:prstGeom prst="rect">
            <a:avLst/>
          </a:prstGeom>
          <a:noFill/>
        </p:spPr>
        <p:txBody>
          <a:bodyPr wrap="none">
            <a:spAutoFit/>
          </a:bodyPr>
          <a:lstStyle/>
          <a:p>
            <a:pPr>
              <a:defRPr sz="1100">
                <a:solidFill>
                  <a:srgbClr val="1A1A2E"/>
                </a:solidFill>
              </a:defRPr>
            </a:pPr>
            <a:r>
              <a:t>! Employer trust not universal</a:t>
            </a:r>
          </a:p>
        </p:txBody>
      </p:sp>
      <p:sp>
        <p:nvSpPr>
          <p:cNvPr id="18" name="TextBox 17"/>
          <p:cNvSpPr txBox="1"/>
          <p:nvPr/>
        </p:nvSpPr>
        <p:spPr>
          <a:xfrm>
            <a:off x="274320" y="3749039"/>
            <a:ext cx="8595360" cy="320040"/>
          </a:xfrm>
          <a:prstGeom prst="rect">
            <a:avLst/>
          </a:prstGeom>
          <a:noFill/>
        </p:spPr>
        <p:txBody>
          <a:bodyPr wrap="none">
            <a:spAutoFit/>
          </a:bodyPr>
          <a:lstStyle/>
          <a:p>
            <a:pPr>
              <a:defRPr sz="1600" b="1">
                <a:solidFill>
                  <a:srgbClr val="C1272D"/>
                </a:solidFill>
              </a:defRPr>
            </a:pPr>
            <a:r>
              <a:t>Implications for GREEN FINANCE Project</a:t>
            </a:r>
          </a:p>
        </p:txBody>
      </p:sp>
      <p:sp>
        <p:nvSpPr>
          <p:cNvPr id="19" name="Rectangle 18"/>
          <p:cNvSpPr/>
          <p:nvPr/>
        </p:nvSpPr>
        <p:spPr>
          <a:xfrm>
            <a:off x="457200" y="4114800"/>
            <a:ext cx="8229600" cy="1097280"/>
          </a:xfrm>
          <a:prstGeom prst="rect">
            <a:avLst/>
          </a:prstGeom>
          <a:solidFill>
            <a:srgbClr val="FFE8E8"/>
          </a:solidFill>
          <a:ln>
            <a:solidFill>
              <a:srgbClr val="C1272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48640" y="4160520"/>
            <a:ext cx="8046720" cy="1005840"/>
          </a:xfrm>
          <a:prstGeom prst="rect">
            <a:avLst/>
          </a:prstGeom>
          <a:noFill/>
        </p:spPr>
        <p:txBody>
          <a:bodyPr wrap="square">
            <a:spAutoFit/>
          </a:bodyPr>
          <a:lstStyle/>
          <a:p>
            <a:pPr>
              <a:defRPr sz="1100">
                <a:solidFill>
                  <a:srgbClr val="1A1A2E"/>
                </a:solidFill>
              </a:defRPr>
            </a:pPr>
            <a:r>
              <a:t>- Start with quality framework before scaling</a:t>
            </a:r>
          </a:p>
          <a:p>
            <a:pPr>
              <a:defRPr sz="1100">
                <a:solidFill>
                  <a:srgbClr val="1A1A2E"/>
                </a:solidFill>
              </a:defRPr>
            </a:pPr>
            <a:r>
              <a:t>- Digital infrastructure builds trust</a:t>
            </a:r>
          </a:p>
          <a:p>
            <a:pPr>
              <a:defRPr sz="1100">
                <a:solidFill>
                  <a:srgbClr val="1A1A2E"/>
                </a:solidFill>
              </a:defRPr>
            </a:pPr>
            <a:r>
              <a:t>- Industry involvement critical for acceptance</a:t>
            </a:r>
          </a:p>
          <a:p>
            <a:pPr>
              <a:defRPr sz="1100">
                <a:solidFill>
                  <a:srgbClr val="1A1A2E"/>
                </a:solidFill>
              </a:defRPr>
            </a:pPr>
            <a:r>
              <a:t>- Pilot first, legislate based on evidence</a:t>
            </a:r>
          </a:p>
        </p:txBody>
      </p:sp>
      <p:sp>
        <p:nvSpPr>
          <p:cNvPr id="21" name="Rectangle 20"/>
          <p:cNvSpPr/>
          <p:nvPr/>
        </p:nvSpPr>
        <p:spPr>
          <a:xfrm>
            <a:off x="457200" y="5394960"/>
            <a:ext cx="8229600" cy="822960"/>
          </a:xfrm>
          <a:prstGeom prst="rect">
            <a:avLst/>
          </a:prstGeom>
          <a:solidFill>
            <a:srgbClr val="C127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48640" y="5440680"/>
            <a:ext cx="8046720" cy="731520"/>
          </a:xfrm>
          <a:prstGeom prst="rect">
            <a:avLst/>
          </a:prstGeom>
          <a:noFill/>
        </p:spPr>
        <p:txBody>
          <a:bodyPr wrap="square">
            <a:spAutoFit/>
          </a:bodyPr>
          <a:lstStyle/>
          <a:p>
            <a:pPr>
              <a:defRPr sz="1200">
                <a:solidFill>
                  <a:srgbClr val="FFFFFF"/>
                </a:solidFill>
              </a:defRPr>
            </a:pPr>
            <a:r>
              <a:t>The Netherlands is on a cautious but steady path toward MC integration. GREEN FINANCE can build on these experiences for sustainable finance education in Southeast Asia.</a:t>
            </a:r>
          </a:p>
        </p:txBody>
      </p:sp>
      <p:sp>
        <p:nvSpPr>
          <p:cNvPr id="23" name="TextBox 22"/>
          <p:cNvSpPr txBox="1"/>
          <p:nvPr/>
        </p:nvSpPr>
        <p:spPr>
          <a:xfrm>
            <a:off x="274320" y="6583680"/>
            <a:ext cx="8595360" cy="228600"/>
          </a:xfrm>
          <a:prstGeom prst="rect">
            <a:avLst/>
          </a:prstGeom>
          <a:noFill/>
        </p:spPr>
        <p:txBody>
          <a:bodyPr wrap="none">
            <a:spAutoFit/>
          </a:bodyPr>
          <a:lstStyle/>
          <a:p>
            <a:pPr>
              <a:defRPr sz="1000">
                <a:solidFill>
                  <a:srgbClr val="666666"/>
                </a:solidFill>
              </a:defRPr>
            </a:pPr>
            <a:r>
              <a:t>University of Twente | GREEN FINANCE</a:t>
            </a:r>
          </a:p>
        </p:txBody>
      </p:sp>
      <p:pic>
        <p:nvPicPr>
          <p:cNvPr id="24" name="Picture 23" descr="temp_left_logo.png"/>
          <p:cNvPicPr>
            <a:picLocks noChangeAspect="1"/>
          </p:cNvPicPr>
          <p:nvPr/>
        </p:nvPicPr>
        <p:blipFill>
          <a:blip r:embed="rId2"/>
          <a:stretch>
            <a:fillRect/>
          </a:stretch>
        </p:blipFill>
        <p:spPr>
          <a:xfrm>
            <a:off x="91440" y="6336792"/>
            <a:ext cx="2194560" cy="457200"/>
          </a:xfrm>
          <a:prstGeom prst="rect">
            <a:avLst/>
          </a:prstGeom>
        </p:spPr>
      </p:pic>
      <p:sp>
        <p:nvSpPr>
          <p:cNvPr id="25" name="TextBox 24"/>
          <p:cNvSpPr txBox="1"/>
          <p:nvPr/>
        </p:nvSpPr>
        <p:spPr>
          <a:xfrm>
            <a:off x="2587752" y="6428232"/>
            <a:ext cx="7799831" cy="329184"/>
          </a:xfrm>
          <a:prstGeom prst="rect">
            <a:avLst/>
          </a:prstGeom>
          <a:noFill/>
        </p:spPr>
        <p:txBody>
          <a:bodyPr wrap="square">
            <a:spAutoFit/>
          </a:bodyPr>
          <a:lstStyle/>
          <a:p>
            <a:pPr>
              <a:defRPr sz="600">
                <a:solidFill>
                  <a:srgbClr val="666666"/>
                </a:solidFill>
              </a:defRPr>
            </a:pPr>
            <a: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p>
        </p:txBody>
      </p:sp>
      <p:pic>
        <p:nvPicPr>
          <p:cNvPr id="26" name="Picture 25" descr="temp_right_logo.jpg"/>
          <p:cNvPicPr>
            <a:picLocks noChangeAspect="1"/>
          </p:cNvPicPr>
          <p:nvPr/>
        </p:nvPicPr>
        <p:blipFill>
          <a:blip r:embed="rId3"/>
          <a:stretch>
            <a:fillRect/>
          </a:stretch>
        </p:blipFill>
        <p:spPr>
          <a:xfrm>
            <a:off x="10981944" y="6446520"/>
            <a:ext cx="786384" cy="31089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