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4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34" autoAdjust="0"/>
    <p:restoredTop sz="95805" autoAdjust="0"/>
  </p:normalViewPr>
  <p:slideViewPr>
    <p:cSldViewPr snapToGrid="0">
      <p:cViewPr varScale="1">
        <p:scale>
          <a:sx n="82" d="100"/>
          <a:sy n="82" d="100"/>
        </p:scale>
        <p:origin x="112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C32A6-9F5D-4545-FD23-CC1D70023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298A6-5D2F-5907-7D0A-2127569552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98109-215E-D4B5-FE87-5B43B831F2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A85DF-549A-CF99-CD60-651B2621C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3BD5D-7529-4E6D-A410-01183DDF9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284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F209D-7A96-742A-3A3F-A66DF2DEB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B25876-A32C-66F4-34B0-42AD026AD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49407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5AE57-95C3-C36B-815B-15CB23B3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21D46-E4BE-E577-253C-EA2FB4DAC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CD2B4-0E85-61A4-FCB7-6C1CFDA33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489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851108-A750-118D-911C-0EA88B6B3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23C6DA-2CA7-E467-B9BD-AC57031D3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B7786-6773-A574-19EA-C46AF7E6F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05869-9BD2-38CF-4A14-BB5E40FA2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D7186-54C0-0CAE-503F-64D83B494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1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49DF8-861E-4B99-BBF9-AEB01A572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03B83-5287-A66C-39C5-DD5FCFB53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9407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FA92C-D112-44F2-B01B-A78DAA9530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BD3B1-40ED-4B6F-4A98-90E36192D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40741-1806-0B66-D77D-9B1F0E30C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60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3A618-9CA6-2086-125E-BC989CA7B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D1DF48-9B24-619F-34A5-B681488E2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CB969-9458-1707-6C2C-43F6290994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B57A9-C909-629D-51F8-0ABC22DF7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356A8-DF21-8B08-5600-8F6206C24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199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D5194-8F24-3759-031C-C3C01189A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8C959-E497-5F92-B3AD-7E9E5AEA52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6F0582-9778-1852-6D54-652F7B74E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89E62-7BA1-7159-1F90-055094A3A5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FFB2A-D7C0-2906-BCF8-A3AD2713F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F892AF-B047-498E-A204-48D245BAA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00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53F86-FCF9-E93A-FA7A-BEB2D4A81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D23CF-F001-5F19-F7DD-DBA298061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72374E-BDD0-BA4C-9043-F2C5B51CF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06C40E-6BA8-2160-929B-EF070802B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B2D4F0-7B61-7361-09BC-7E57659661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19429-A7B5-88A2-F6BA-DB9B189EE4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FB40CF-BF71-8339-4B49-9657EDF44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BD17FF-712E-E603-4410-F00F8C686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669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DFFDE-83B9-FF40-CE75-C4467DC2D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DFC9BC-F8C1-E14D-F342-08A1D6FB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855A4F-26FF-174E-1256-4DE902FFB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50BED-7C0F-8965-CD43-5F462A3D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1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95D803-0AE7-7133-87DC-1A4162B3F9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F4FEE6-D48D-58F6-6D22-1807493C8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EB8045-60E2-4F42-788E-D6553DAD1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35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BB70-3911-965A-D4D9-D46C819D0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D624B-23D5-BB21-9007-A43FF9DA3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DD0F0-BECA-454D-16CF-AB8B55B00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66549-902C-B636-9337-A0D7D5826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69CE0-6CCC-95A9-DD0F-6D04665F6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4F3B6-E515-65FC-347A-BD787475A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40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CEAE4-DB87-A68F-47F4-D2C2C3D98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CCE2F4-8BFB-EC4C-974B-FE8923E0FE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63ABD6-59A6-FF63-D42C-9CFF06502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64287A-8541-D2C8-525A-8112329840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3504DD-3215-DCFA-0F2E-062596DC3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40B89-351B-B728-DE53-5F663D2D5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10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>
            <a:extLst>
              <a:ext uri="{FF2B5EF4-FFF2-40B4-BE49-F238E27FC236}">
                <a16:creationId xmlns:a16="http://schemas.microsoft.com/office/drawing/2014/main" id="{14D5BB18-6ED1-3392-A44D-8FE26CA5C3AC}"/>
              </a:ext>
            </a:extLst>
          </p:cNvPr>
          <p:cNvPicPr/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0983865" y="6442600"/>
            <a:ext cx="783261" cy="313702"/>
          </a:xfrm>
          <a:prstGeom prst="rect">
            <a:avLst/>
          </a:prstGeom>
        </p:spPr>
      </p:pic>
      <p:pic>
        <p:nvPicPr>
          <p:cNvPr id="8" name="object 3">
            <a:extLst>
              <a:ext uri="{FF2B5EF4-FFF2-40B4-BE49-F238E27FC236}">
                <a16:creationId xmlns:a16="http://schemas.microsoft.com/office/drawing/2014/main" id="{59C024E2-9A20-1092-8F91-5CE150FA53A3}"/>
              </a:ext>
            </a:extLst>
          </p:cNvPr>
          <p:cNvPicPr/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94192" y="6336335"/>
            <a:ext cx="2190749" cy="457199"/>
          </a:xfrm>
          <a:prstGeom prst="rect">
            <a:avLst/>
          </a:prstGeom>
        </p:spPr>
      </p:pic>
      <p:sp>
        <p:nvSpPr>
          <p:cNvPr id="9" name="object 11">
            <a:extLst>
              <a:ext uri="{FF2B5EF4-FFF2-40B4-BE49-F238E27FC236}">
                <a16:creationId xmlns:a16="http://schemas.microsoft.com/office/drawing/2014/main" id="{FCE21657-09E0-E3D0-F119-67905A38DCFC}"/>
              </a:ext>
            </a:extLst>
          </p:cNvPr>
          <p:cNvSpPr txBox="1">
            <a:spLocks/>
          </p:cNvSpPr>
          <p:nvPr userDrawn="1"/>
        </p:nvSpPr>
        <p:spPr>
          <a:xfrm>
            <a:off x="2589742" y="6426725"/>
            <a:ext cx="7801168" cy="329577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just">
              <a:spcBef>
                <a:spcPts val="50"/>
              </a:spcBef>
            </a:pPr>
            <a:r>
              <a:rPr lang="en-US" sz="1050" spc="-65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European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Commission's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support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for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1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production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5" dirty="0">
                <a:solidFill>
                  <a:schemeClr val="bg1">
                    <a:lumMod val="65000"/>
                  </a:schemeClr>
                </a:solidFill>
              </a:rPr>
              <a:t>this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publication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does</a:t>
            </a:r>
            <a:r>
              <a:rPr lang="en-US" sz="1050" spc="11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not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constitute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an 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endorsement</a:t>
            </a:r>
            <a:r>
              <a:rPr lang="en-US" sz="1050" spc="17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contents,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which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reflect</a:t>
            </a:r>
            <a:r>
              <a:rPr lang="en-US" sz="1050" spc="17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views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5" dirty="0">
                <a:solidFill>
                  <a:schemeClr val="bg1">
                    <a:lumMod val="65000"/>
                  </a:schemeClr>
                </a:solidFill>
              </a:rPr>
              <a:t>only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7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5" dirty="0">
                <a:solidFill>
                  <a:schemeClr val="bg1">
                    <a:lumMod val="65000"/>
                  </a:schemeClr>
                </a:solidFill>
              </a:rPr>
              <a:t>authors,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and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0" dirty="0">
                <a:solidFill>
                  <a:schemeClr val="bg1">
                    <a:lumMod val="65000"/>
                  </a:schemeClr>
                </a:solidFill>
              </a:rPr>
              <a:t>Commission </a:t>
            </a:r>
            <a:r>
              <a:rPr lang="en-US" sz="1050" spc="-28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cannot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be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held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responsible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for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any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0" dirty="0">
                <a:solidFill>
                  <a:schemeClr val="bg1">
                    <a:lumMod val="65000"/>
                  </a:schemeClr>
                </a:solidFill>
              </a:rPr>
              <a:t>use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which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may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be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0" dirty="0">
                <a:solidFill>
                  <a:schemeClr val="bg1">
                    <a:lumMod val="65000"/>
                  </a:schemeClr>
                </a:solidFill>
              </a:rPr>
              <a:t>made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information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contained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50" dirty="0">
                <a:solidFill>
                  <a:schemeClr val="bg1">
                    <a:lumMod val="65000"/>
                  </a:schemeClr>
                </a:solidFill>
              </a:rPr>
              <a:t>therein.</a:t>
            </a:r>
          </a:p>
        </p:txBody>
      </p:sp>
    </p:spTree>
    <p:extLst>
      <p:ext uri="{BB962C8B-B14F-4D97-AF65-F5344CB8AC3E}">
        <p14:creationId xmlns:p14="http://schemas.microsoft.com/office/powerpoint/2010/main" val="2665587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E9E35D2-9C20-4E49-205B-3DA4DF3C5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/>
          <a:p>
            <a:br>
              <a:rPr lang="en-GB" sz="4700" dirty="0"/>
            </a:br>
            <a:r>
              <a:rPr lang="en-GB" sz="4700" b="1" dirty="0"/>
              <a:t>Foundations of </a:t>
            </a:r>
            <a:r>
              <a:rPr lang="en-GB" sz="4700" b="1" dirty="0" err="1"/>
              <a:t>microcredentials</a:t>
            </a:r>
            <a:br>
              <a:rPr lang="en-GB" sz="4700" b="1" dirty="0"/>
            </a:br>
            <a:endParaRPr lang="en-US" sz="4700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46FE691-D6E3-3CDB-5109-BB66DACD7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/>
          <a:p>
            <a:r>
              <a:rPr lang="en-GB" dirty="0"/>
              <a:t>Day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97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CFC8C8-6038-2E2B-F73E-274F19B8FF05}"/>
              </a:ext>
            </a:extLst>
          </p:cNvPr>
          <p:cNvSpPr txBox="1"/>
          <p:nvPr/>
        </p:nvSpPr>
        <p:spPr>
          <a:xfrm>
            <a:off x="831850" y="1373836"/>
            <a:ext cx="10775432" cy="2852737"/>
          </a:xfrm>
          <a:prstGeom prst="rect">
            <a:avLst/>
          </a:prstGeom>
        </p:spPr>
        <p:txBody>
          <a:bodyPr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700" b="1" noProof="0" dirty="0">
                <a:latin typeface="+mj-lt"/>
                <a:ea typeface="+mj-ea"/>
                <a:cs typeface="+mj-cs"/>
              </a:rPr>
              <a:t>Title presentation: “</a:t>
            </a:r>
            <a:r>
              <a:rPr lang="en-US" sz="4700" b="1" dirty="0">
                <a:latin typeface="+mj-lt"/>
                <a:ea typeface="+mj-ea"/>
                <a:cs typeface="+mj-cs"/>
              </a:rPr>
              <a:t>6 features of MC in our Country and Institutional context”</a:t>
            </a:r>
            <a:endParaRPr lang="en-US" sz="4700" b="1" noProof="0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700" i="1" dirty="0">
                <a:latin typeface="+mj-lt"/>
                <a:ea typeface="+mj-ea"/>
                <a:cs typeface="+mj-cs"/>
              </a:rPr>
              <a:t>Universities’ approach to </a:t>
            </a:r>
            <a:r>
              <a:rPr lang="en-US" sz="4700" i="1" dirty="0" err="1">
                <a:latin typeface="+mj-lt"/>
                <a:ea typeface="+mj-ea"/>
                <a:cs typeface="+mj-cs"/>
              </a:rPr>
              <a:t>microcredentials</a:t>
            </a:r>
            <a:endParaRPr lang="en-US" sz="4700" b="1" i="1" noProof="0" dirty="0">
              <a:latin typeface="+mj-lt"/>
              <a:ea typeface="+mj-ea"/>
              <a:cs typeface="+mj-cs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D79BC3C-A4F6-9D15-852E-775AA8B34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/>
          <a:p>
            <a:r>
              <a:rPr lang="en-US" kern="1200" dirty="0">
                <a:latin typeface="+mn-lt"/>
                <a:ea typeface="+mn-ea"/>
                <a:cs typeface="+mn-cs"/>
              </a:rPr>
              <a:t>Partner: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A820165F-146E-3189-3C73-1194F0EE45FB}"/>
              </a:ext>
            </a:extLst>
          </p:cNvPr>
          <p:cNvSpPr txBox="1">
            <a:spLocks/>
          </p:cNvSpPr>
          <p:nvPr/>
        </p:nvSpPr>
        <p:spPr>
          <a:xfrm>
            <a:off x="831850" y="5031113"/>
            <a:ext cx="11271378" cy="150018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each academic partner provide their PPT (following IHF’s model) to share their experience and vision on </a:t>
            </a:r>
            <a:r>
              <a:rPr lang="en-GB" dirty="0" err="1"/>
              <a:t>Microcredentials</a:t>
            </a:r>
            <a:endParaRPr lang="en-GB" dirty="0"/>
          </a:p>
          <a:p>
            <a:br>
              <a:rPr lang="en-GB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339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240EF-3516-A5D7-6664-0B68E4DC4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CF996A49-BB15-19EC-1B54-F2F2D9C25C39}"/>
              </a:ext>
            </a:extLst>
          </p:cNvPr>
          <p:cNvSpPr txBox="1"/>
          <p:nvPr/>
        </p:nvSpPr>
        <p:spPr>
          <a:xfrm>
            <a:off x="552839" y="454273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 b="1" kern="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1. Regulatory aspects</a:t>
            </a:r>
            <a:endParaRPr lang="en-GB" sz="4800" noProof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2346BE-DF5A-0D04-05EF-3A791E51C42A}"/>
              </a:ext>
            </a:extLst>
          </p:cNvPr>
          <p:cNvSpPr txBox="1"/>
          <p:nvPr/>
        </p:nvSpPr>
        <p:spPr>
          <a:xfrm>
            <a:off x="552839" y="1382249"/>
            <a:ext cx="11184459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/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The current system of </a:t>
            </a:r>
            <a:r>
              <a:rPr lang="en-GB" sz="3200" noProof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microcredentials</a:t>
            </a: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in your country: </a:t>
            </a:r>
            <a:endParaRPr lang="en-GB" sz="3200" noProof="0" dirty="0"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457200" marR="0" lvl="0" indent="-457200">
              <a:buFont typeface="Arial" panose="020B0604020202020204" pitchFamily="34" charset="0"/>
              <a:buChar char="•"/>
            </a:pP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is there a formal / official definition (legal definition of </a:t>
            </a:r>
            <a:r>
              <a:rPr lang="en-GB" sz="3200" noProof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microcredential</a:t>
            </a: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?)</a:t>
            </a:r>
            <a:endParaRPr lang="en-GB" sz="3200" noProof="0" dirty="0"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457200" marR="0" lvl="0" indent="-457200">
              <a:buFont typeface="Arial" panose="020B0604020202020204" pitchFamily="34" charset="0"/>
              <a:buChar char="•"/>
            </a:pP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is there a concept of </a:t>
            </a:r>
            <a:r>
              <a:rPr lang="en-GB" sz="3200" noProof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microcredentials</a:t>
            </a: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adopted only informally by some educational institutions (or even, there is no formal definition and there is no operational concept of </a:t>
            </a:r>
            <a:r>
              <a:rPr lang="en-GB" sz="3200" noProof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microcredentials</a:t>
            </a:r>
            <a:endParaRPr lang="en-GB" sz="3200" noProof="0" dirty="0"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noProof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Microcredentials</a:t>
            </a: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is something that only a few selected practitioners of education have heard of and are not practically implemented</a:t>
            </a:r>
            <a:endParaRPr lang="en-GB" sz="3200" noProof="0" dirty="0">
              <a:effectLst/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070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FEC22-4D52-0CDD-842E-C6DE7AA2B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B614BB5-D4EF-4CD8-1F98-3AADA6ECA8A9}"/>
              </a:ext>
            </a:extLst>
          </p:cNvPr>
          <p:cNvSpPr txBox="1"/>
          <p:nvPr/>
        </p:nvSpPr>
        <p:spPr>
          <a:xfrm>
            <a:off x="552839" y="454273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 b="1" kern="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2. Institutional aspects:</a:t>
            </a:r>
            <a:endParaRPr lang="en-GB" sz="4800" noProof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C23039-7A46-DABC-A5B9-5DFD50CD8B45}"/>
              </a:ext>
            </a:extLst>
          </p:cNvPr>
          <p:cNvSpPr txBox="1"/>
          <p:nvPr/>
        </p:nvSpPr>
        <p:spPr>
          <a:xfrm>
            <a:off x="552839" y="1422630"/>
            <a:ext cx="1094208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/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Is there a unit within the Ministry / Agency for HE devoted to </a:t>
            </a:r>
            <a:r>
              <a:rPr lang="en-GB" sz="3200" noProof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Microcredentials</a:t>
            </a: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?</a:t>
            </a:r>
          </a:p>
          <a:p>
            <a:pPr marL="457200" marR="0" lvl="0" indent="-457200">
              <a:buFont typeface="Arial" panose="020B0604020202020204" pitchFamily="34" charset="0"/>
              <a:buChar char="•"/>
            </a:pP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What is the institutional framework for </a:t>
            </a:r>
            <a:r>
              <a:rPr lang="en-GB" sz="3200" noProof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microcredentials</a:t>
            </a: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?</a:t>
            </a:r>
          </a:p>
          <a:p>
            <a:pPr marL="457200" marR="0" lvl="0" indent="-457200">
              <a:buFont typeface="Arial" panose="020B0604020202020204" pitchFamily="34" charset="0"/>
              <a:buChar char="•"/>
            </a:pP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There is a Task Force, Working Group, </a:t>
            </a:r>
            <a:r>
              <a:rPr lang="en-GB" sz="3200" noProof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Rountable</a:t>
            </a: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on </a:t>
            </a:r>
            <a:r>
              <a:rPr lang="en-GB" sz="3200" noProof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Microcredentials</a:t>
            </a: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?</a:t>
            </a:r>
            <a:endParaRPr lang="en-GB" sz="3200" noProof="0" dirty="0">
              <a:effectLst/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261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A9E27-A932-16A6-59D0-2C603ACD5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25D6413-B76B-219B-C9D6-DC6C2DF9E93A}"/>
              </a:ext>
            </a:extLst>
          </p:cNvPr>
          <p:cNvSpPr txBox="1"/>
          <p:nvPr/>
        </p:nvSpPr>
        <p:spPr>
          <a:xfrm>
            <a:off x="552839" y="454273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 b="1" kern="0" noProof="0" dirty="0">
                <a:latin typeface="Calibri" panose="020F0502020204030204" pitchFamily="34" charset="0"/>
                <a:ea typeface="Times New Roman" panose="02020603050405020304" pitchFamily="18" charset="0"/>
              </a:rPr>
              <a:t>3. Operational</a:t>
            </a:r>
            <a:r>
              <a:rPr lang="en-GB" sz="4800" b="1" kern="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aspects</a:t>
            </a:r>
            <a:endParaRPr lang="en-GB" sz="4800" noProof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877998-1DB9-D441-AC12-C5800FE8FC4E}"/>
              </a:ext>
            </a:extLst>
          </p:cNvPr>
          <p:cNvSpPr txBox="1"/>
          <p:nvPr/>
        </p:nvSpPr>
        <p:spPr>
          <a:xfrm>
            <a:off x="552839" y="1378578"/>
            <a:ext cx="1087366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/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Is there any educational organisation that develops and delivers </a:t>
            </a:r>
            <a:r>
              <a:rPr lang="en-GB" sz="3200" noProof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microcredentials</a:t>
            </a: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in your country (what are others doing?)</a:t>
            </a:r>
          </a:p>
          <a:p>
            <a:pPr marL="457200" marR="0" lvl="0" indent="-457200">
              <a:buFont typeface="Arial" panose="020B0604020202020204" pitchFamily="34" charset="0"/>
              <a:buChar char="•"/>
            </a:pP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If yes, in which topic, area, for which target group?</a:t>
            </a:r>
          </a:p>
          <a:p>
            <a:pPr marL="457200" marR="0" lvl="0" indent="-457200">
              <a:buFont typeface="Arial" panose="020B0604020202020204" pitchFamily="34" charset="0"/>
              <a:buChar char="•"/>
            </a:pP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If “No”, why not? Too difficult, too expensive, too irrelevant, no demand, etc?</a:t>
            </a:r>
          </a:p>
          <a:p>
            <a:pPr marL="457200" marR="0" lvl="0" indent="-457200">
              <a:buFont typeface="Arial" panose="020B0604020202020204" pitchFamily="34" charset="0"/>
              <a:buChar char="•"/>
            </a:pP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Any difficulties encountered in developing and delivering such </a:t>
            </a:r>
            <a:r>
              <a:rPr lang="en-GB" sz="3200" noProof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microcredentials</a:t>
            </a:r>
            <a:endParaRPr lang="en-GB" sz="3200" noProof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457200" marR="0" lvl="0" indent="-457200">
              <a:buFont typeface="Arial" panose="020B0604020202020204" pitchFamily="34" charset="0"/>
              <a:buChar char="•"/>
            </a:pP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Are those </a:t>
            </a:r>
            <a:r>
              <a:rPr lang="en-GB" sz="3200" noProof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microcredentials</a:t>
            </a:r>
            <a:r>
              <a:rPr lang="en-GB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part of a formal curriculum? Are those accredited learning paths (i.e. certification) </a:t>
            </a:r>
            <a:endParaRPr lang="en-GB" sz="3200" noProof="0" dirty="0">
              <a:effectLst/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589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E9A6C-B31C-3B1B-92ED-58FAE108D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B595DCD-DEF0-375A-77A9-93DAE06FFF00}"/>
              </a:ext>
            </a:extLst>
          </p:cNvPr>
          <p:cNvSpPr txBox="1"/>
          <p:nvPr/>
        </p:nvSpPr>
        <p:spPr>
          <a:xfrm>
            <a:off x="552839" y="454273"/>
            <a:ext cx="90742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kern="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4. Perception of the labor market</a:t>
            </a:r>
            <a:endParaRPr lang="en-GB" sz="4800" noProof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8DCFA4-D0D2-5329-3BC4-2D2E106C7613}"/>
              </a:ext>
            </a:extLst>
          </p:cNvPr>
          <p:cNvSpPr txBox="1"/>
          <p:nvPr/>
        </p:nvSpPr>
        <p:spPr>
          <a:xfrm>
            <a:off x="552839" y="1366897"/>
            <a:ext cx="1087366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/>
            <a:r>
              <a:rPr lang="en-GB" sz="3200" dirty="0"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</a:t>
            </a:r>
            <a:r>
              <a:rPr lang="en-US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re employers interested in the concept of microcredentials for upskilling/reskilling? </a:t>
            </a:r>
          </a:p>
          <a:p>
            <a:pPr marR="0" lvl="0"/>
            <a:r>
              <a:rPr lang="en-US" sz="320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Or there is no awareness about microcredentials in the private sector?</a:t>
            </a:r>
            <a:endParaRPr lang="en-GB" sz="3200" noProof="0" dirty="0">
              <a:effectLst/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453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8D0D8-9140-FA9D-C95A-8A1566197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B0EBF1D-CB7D-82EA-1ED7-2FAC64DACE7E}"/>
              </a:ext>
            </a:extLst>
          </p:cNvPr>
          <p:cNvSpPr txBox="1"/>
          <p:nvPr/>
        </p:nvSpPr>
        <p:spPr>
          <a:xfrm>
            <a:off x="552839" y="454273"/>
            <a:ext cx="97212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kern="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5. Example of your microcredential</a:t>
            </a:r>
            <a:endParaRPr lang="en-GB" sz="4800" noProof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2718F5-4552-BCB1-C1F7-0AAAF88E6B89}"/>
              </a:ext>
            </a:extLst>
          </p:cNvPr>
          <p:cNvSpPr txBox="1"/>
          <p:nvPr/>
        </p:nvSpPr>
        <p:spPr>
          <a:xfrm>
            <a:off x="552839" y="1413063"/>
            <a:ext cx="1131570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/>
            <a:r>
              <a:rPr lang="en-GB" sz="3200" dirty="0"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I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 you have any example of microcredentials that are implemented / delivered in your organization:</a:t>
            </a:r>
          </a:p>
          <a:p>
            <a:pPr marL="457200" marR="0" lvl="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Topic</a:t>
            </a:r>
          </a:p>
          <a:p>
            <a:pPr marL="457200" marR="0" lvl="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Duration (in hours of teaching)</a:t>
            </a:r>
          </a:p>
          <a:p>
            <a:pPr marL="457200" marR="0" lvl="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Teaching methods and materials (classroom, blended, digital) / (teaching methods: simulations, workshops, etc.) / (teaching materials: notes, handouts, PPT, text, videos, articles, </a:t>
            </a:r>
            <a:r>
              <a:rPr lang="en-US" sz="3200" dirty="0" err="1"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etc</a:t>
            </a: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)</a:t>
            </a:r>
          </a:p>
          <a:p>
            <a:pPr marL="457200" marR="0" lvl="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Target group</a:t>
            </a:r>
            <a:endParaRPr lang="en-GB" sz="3200" noProof="0" dirty="0">
              <a:effectLst/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767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4F155-2A5B-7966-40BF-C36A4F072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C44C416-017E-09A3-523D-BDAC65EBEC8E}"/>
              </a:ext>
            </a:extLst>
          </p:cNvPr>
          <p:cNvSpPr txBox="1"/>
          <p:nvPr/>
        </p:nvSpPr>
        <p:spPr>
          <a:xfrm>
            <a:off x="552839" y="454273"/>
            <a:ext cx="833923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kern="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6. Wishlist of microcredentials</a:t>
            </a:r>
            <a:endParaRPr lang="en-GB" sz="4800" noProof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747771-65EA-6BC3-32D4-DA9E08899D51}"/>
              </a:ext>
            </a:extLst>
          </p:cNvPr>
          <p:cNvSpPr txBox="1"/>
          <p:nvPr/>
        </p:nvSpPr>
        <p:spPr>
          <a:xfrm>
            <a:off x="438150" y="1696124"/>
            <a:ext cx="113157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/>
            <a:r>
              <a:rPr lang="en-US" sz="3200" dirty="0">
                <a:latin typeface="Calibri" panose="020F050202020403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Alladin moment: what would you want the MC to look like and do</a:t>
            </a:r>
            <a:endParaRPr lang="en-GB" sz="3200" noProof="0" dirty="0">
              <a:effectLst/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70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02619-3B09-163B-11AC-782627834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1014FF-B9C5-B2F5-8CEA-E2489FB9015F}"/>
              </a:ext>
            </a:extLst>
          </p:cNvPr>
          <p:cNvSpPr txBox="1"/>
          <p:nvPr/>
        </p:nvSpPr>
        <p:spPr>
          <a:xfrm>
            <a:off x="552839" y="454273"/>
            <a:ext cx="833923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kern="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Concluding remarks</a:t>
            </a:r>
            <a:endParaRPr lang="en-GB" sz="4800" noProof="0" dirty="0"/>
          </a:p>
        </p:txBody>
      </p:sp>
    </p:spTree>
    <p:extLst>
      <p:ext uri="{BB962C8B-B14F-4D97-AF65-F5344CB8AC3E}">
        <p14:creationId xmlns:p14="http://schemas.microsoft.com/office/powerpoint/2010/main" val="3473615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381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 Foundations of microcredentials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lorenzo costantino</dc:creator>
  <cp:lastModifiedBy>diana</cp:lastModifiedBy>
  <cp:revision>7</cp:revision>
  <dcterms:created xsi:type="dcterms:W3CDTF">2025-11-19T10:48:37Z</dcterms:created>
  <dcterms:modified xsi:type="dcterms:W3CDTF">2025-11-20T08:38:43Z</dcterms:modified>
</cp:coreProperties>
</file>