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678" r:id="rId3"/>
  </p:sldMasterIdLst>
  <p:notesMasterIdLst>
    <p:notesMasterId r:id="rId11"/>
  </p:notesMasterIdLst>
  <p:sldIdLst>
    <p:sldId id="256" r:id="rId4"/>
    <p:sldId id="258" r:id="rId5"/>
    <p:sldId id="259" r:id="rId6"/>
    <p:sldId id="262" r:id="rId7"/>
    <p:sldId id="266" r:id="rId8"/>
    <p:sldId id="264" r:id="rId9"/>
    <p:sldId id="265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949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iF0Uo4tisDuAF8sWrxIgSjEG+s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82"/>
      </p:cViewPr>
      <p:guideLst>
        <p:guide pos="594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676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Google Shape;2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293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5" name="Google Shape;2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048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COST.Programme/" TargetMode="External"/><Relationship Id="rId3" Type="http://schemas.openxmlformats.org/officeDocument/2006/relationships/hyperlink" Target="https://twitter.com/costprogramme?lang=fr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user/COSTOffice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://www.cost.eu/" TargetMode="External"/><Relationship Id="rId10" Type="http://schemas.openxmlformats.org/officeDocument/2006/relationships/hyperlink" Target="https://www.linkedin.com/company/cost-office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COST.Programme/" TargetMode="External"/><Relationship Id="rId3" Type="http://schemas.openxmlformats.org/officeDocument/2006/relationships/hyperlink" Target="https://twitter.com/costprogramme?lang=fr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youtube.com/user/COSTOffice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://www.cost.eu/" TargetMode="External"/><Relationship Id="rId10" Type="http://schemas.openxmlformats.org/officeDocument/2006/relationships/hyperlink" Target="https://www.linkedin.com/company/cost-office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COST.Programme/" TargetMode="External"/><Relationship Id="rId3" Type="http://schemas.openxmlformats.org/officeDocument/2006/relationships/hyperlink" Target="https://twitter.com/costprogramme?lang=fr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youtube.com/user/COSTOffice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://www.cost.eu/" TargetMode="External"/><Relationship Id="rId10" Type="http://schemas.openxmlformats.org/officeDocument/2006/relationships/hyperlink" Target="https://www.linkedin.com/company/cost-office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title">
  <p:cSld name="1_Presentation -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0"/>
          <p:cNvSpPr txBox="1">
            <a:spLocks noGrp="1"/>
          </p:cNvSpPr>
          <p:nvPr>
            <p:ph type="title"/>
          </p:nvPr>
        </p:nvSpPr>
        <p:spPr>
          <a:xfrm>
            <a:off x="1107254" y="396139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body" idx="1"/>
          </p:nvPr>
        </p:nvSpPr>
        <p:spPr>
          <a:xfrm>
            <a:off x="1106771" y="4557940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body" idx="2"/>
          </p:nvPr>
        </p:nvSpPr>
        <p:spPr>
          <a:xfrm>
            <a:off x="1106771" y="5043451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Empty">
  <p:cSld name="Presentation - Empt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1107254" y="3390841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21"/>
          <p:cNvSpPr txBox="1"/>
          <p:nvPr/>
        </p:nvSpPr>
        <p:spPr>
          <a:xfrm>
            <a:off x="1107254" y="4313604"/>
            <a:ext cx="70274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Subscribe to our news: </a:t>
            </a:r>
            <a:r>
              <a:rPr lang="en-US" sz="1600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www.cost.eu/subscribe</a:t>
            </a:r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21"/>
          <p:cNvGrpSpPr/>
          <p:nvPr/>
        </p:nvGrpSpPr>
        <p:grpSpPr>
          <a:xfrm>
            <a:off x="9026219" y="5182889"/>
            <a:ext cx="2200682" cy="1172172"/>
            <a:chOff x="6636485" y="5354057"/>
            <a:chExt cx="2200682" cy="1172172"/>
          </a:xfrm>
        </p:grpSpPr>
        <p:grpSp>
          <p:nvGrpSpPr>
            <p:cNvPr id="72" name="Google Shape;72;p21"/>
            <p:cNvGrpSpPr/>
            <p:nvPr/>
          </p:nvGrpSpPr>
          <p:grpSpPr>
            <a:xfrm>
              <a:off x="6883674" y="5354057"/>
              <a:ext cx="1953493" cy="1172172"/>
              <a:chOff x="6883674" y="5354057"/>
              <a:chExt cx="1953493" cy="1172172"/>
            </a:xfrm>
          </p:grpSpPr>
          <p:pic>
            <p:nvPicPr>
              <p:cNvPr id="73" name="Google Shape;73;p21" descr="Plan de travail 1OFF-Icones.jpg">
                <a:hlinkClick r:id="rId3"/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382903" y="5776143"/>
                <a:ext cx="360000" cy="3306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4" name="Google Shape;74;p21">
                <a:hlinkClick r:id="rId5"/>
              </p:cNvPr>
              <p:cNvSpPr txBox="1"/>
              <p:nvPr/>
            </p:nvSpPr>
            <p:spPr>
              <a:xfrm>
                <a:off x="6935575" y="6218452"/>
                <a:ext cx="190159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www.cost.eu</a:t>
                </a:r>
                <a:endParaRPr sz="14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5" name="Google Shape;75;p21">
                <a:hlinkClick r:id="rId6"/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500289" y="5780684"/>
                <a:ext cx="779907" cy="3310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6" name="Google Shape;76;p21">
                <a:hlinkClick r:id="rId8"/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7069413" y="5781094"/>
                <a:ext cx="330628" cy="3306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" name="Google Shape;77;p21"/>
              <p:cNvSpPr txBox="1"/>
              <p:nvPr/>
            </p:nvSpPr>
            <p:spPr>
              <a:xfrm>
                <a:off x="6883674" y="5354057"/>
                <a:ext cx="190159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dirty="0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Subscribe</a:t>
                </a:r>
                <a:endParaRPr sz="1400" b="1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8" name="Google Shape;78;p21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636485" y="5778159"/>
              <a:ext cx="328612" cy="3286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Empty 2">
  <p:cSld name="Presentation - Empty 2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2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Empty - Empty">
  <p:cSld name="Presentation - Empty - Empt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3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title">
  <p:cSld name="Presentation - 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5"/>
          <p:cNvSpPr txBox="1">
            <a:spLocks noGrp="1"/>
          </p:cNvSpPr>
          <p:nvPr>
            <p:ph type="title"/>
          </p:nvPr>
        </p:nvSpPr>
        <p:spPr>
          <a:xfrm>
            <a:off x="1107254" y="396139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body" idx="1"/>
          </p:nvPr>
        </p:nvSpPr>
        <p:spPr>
          <a:xfrm>
            <a:off x="1106771" y="4557940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body" idx="2"/>
          </p:nvPr>
        </p:nvSpPr>
        <p:spPr>
          <a:xfrm>
            <a:off x="1106771" y="5043451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title">
  <p:cSld name="1_Presentation - titl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107254" y="396139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1106771" y="4557940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body" idx="2"/>
          </p:nvPr>
        </p:nvSpPr>
        <p:spPr>
          <a:xfrm>
            <a:off x="1106771" y="5043451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resentation - title">
  <p:cSld name="2_Presentation - 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7"/>
          <p:cNvSpPr txBox="1">
            <a:spLocks noGrp="1"/>
          </p:cNvSpPr>
          <p:nvPr>
            <p:ph type="title"/>
          </p:nvPr>
        </p:nvSpPr>
        <p:spPr>
          <a:xfrm>
            <a:off x="1107254" y="1159488"/>
            <a:ext cx="8327542" cy="184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body" idx="1"/>
          </p:nvPr>
        </p:nvSpPr>
        <p:spPr>
          <a:xfrm>
            <a:off x="1106771" y="3010626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body" idx="2"/>
          </p:nvPr>
        </p:nvSpPr>
        <p:spPr>
          <a:xfrm>
            <a:off x="1106771" y="3496137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Content">
  <p:cSld name="Presentation -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8"/>
          <p:cNvSpPr txBox="1">
            <a:spLocks noGrp="1"/>
          </p:cNvSpPr>
          <p:nvPr>
            <p:ph type="body" idx="1"/>
          </p:nvPr>
        </p:nvSpPr>
        <p:spPr>
          <a:xfrm>
            <a:off x="874713" y="2102946"/>
            <a:ext cx="10225087" cy="366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title"/>
          </p:nvPr>
        </p:nvSpPr>
        <p:spPr>
          <a:xfrm>
            <a:off x="874713" y="1515179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28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Content 2">
  <p:cSld name="Presentation - Content 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9"/>
          <p:cNvSpPr txBox="1">
            <a:spLocks noGrp="1"/>
          </p:cNvSpPr>
          <p:nvPr>
            <p:ph type="body" idx="1"/>
          </p:nvPr>
        </p:nvSpPr>
        <p:spPr>
          <a:xfrm>
            <a:off x="874713" y="1093982"/>
            <a:ext cx="10225087" cy="384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9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504">
          <p15:clr>
            <a:srgbClr val="FBAE40"/>
          </p15:clr>
        </p15:guide>
        <p15:guide id="3" orient="horz" pos="3113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Empty - Content">
  <p:cSld name="Presentation - Empty -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0"/>
          <p:cNvSpPr txBox="1">
            <a:spLocks noGrp="1"/>
          </p:cNvSpPr>
          <p:nvPr>
            <p:ph type="body" idx="1"/>
          </p:nvPr>
        </p:nvSpPr>
        <p:spPr>
          <a:xfrm>
            <a:off x="874713" y="1093982"/>
            <a:ext cx="10225087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30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Two content shapes">
  <p:cSld name="Presentation - Two content shape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1"/>
          <p:cNvSpPr txBox="1">
            <a:spLocks noGrp="1"/>
          </p:cNvSpPr>
          <p:nvPr>
            <p:ph type="body" idx="1"/>
          </p:nvPr>
        </p:nvSpPr>
        <p:spPr>
          <a:xfrm>
            <a:off x="874713" y="1093983"/>
            <a:ext cx="5078720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31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2"/>
          </p:nvPr>
        </p:nvSpPr>
        <p:spPr>
          <a:xfrm>
            <a:off x="6365967" y="1093983"/>
            <a:ext cx="5039386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resentation - title">
  <p:cSld name="2_Presentation - 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1107254" y="1159488"/>
            <a:ext cx="8327542" cy="184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1106771" y="3010626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2"/>
          </p:nvPr>
        </p:nvSpPr>
        <p:spPr>
          <a:xfrm>
            <a:off x="1106771" y="3496137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Content">
  <p:cSld name="1_Presentation -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2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874713" y="1515179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32"/>
          <p:cNvSpPr>
            <a:spLocks noGrp="1"/>
          </p:cNvSpPr>
          <p:nvPr>
            <p:ph type="tbl" idx="2"/>
          </p:nvPr>
        </p:nvSpPr>
        <p:spPr>
          <a:xfrm>
            <a:off x="874713" y="2103438"/>
            <a:ext cx="10225087" cy="367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Content 2">
  <p:cSld name="1_Presentation - Content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3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3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33"/>
          <p:cNvSpPr>
            <a:spLocks noGrp="1"/>
          </p:cNvSpPr>
          <p:nvPr>
            <p:ph type="tbl" idx="2"/>
          </p:nvPr>
        </p:nvSpPr>
        <p:spPr>
          <a:xfrm>
            <a:off x="874713" y="1093984"/>
            <a:ext cx="10225087" cy="384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504">
          <p15:clr>
            <a:srgbClr val="FBAE40"/>
          </p15:clr>
        </p15:guide>
        <p15:guide id="3" orient="horz" pos="3113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Empty - Content">
  <p:cSld name="1_Presentation - Empty - Conte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4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4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6" name="Google Shape;136;p34"/>
          <p:cNvSpPr>
            <a:spLocks noGrp="1"/>
          </p:cNvSpPr>
          <p:nvPr>
            <p:ph type="tbl" idx="2"/>
          </p:nvPr>
        </p:nvSpPr>
        <p:spPr>
          <a:xfrm>
            <a:off x="874713" y="1093984"/>
            <a:ext cx="10225087" cy="468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Content - Smartart">
  <p:cSld name="Presentation - Content - Smartar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5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5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body" idx="1"/>
          </p:nvPr>
        </p:nvSpPr>
        <p:spPr>
          <a:xfrm>
            <a:off x="874713" y="1093983"/>
            <a:ext cx="2546893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35"/>
          <p:cNvSpPr>
            <a:spLocks noGrp="1"/>
          </p:cNvSpPr>
          <p:nvPr>
            <p:ph type="dgm" idx="2"/>
          </p:nvPr>
        </p:nvSpPr>
        <p:spPr>
          <a:xfrm>
            <a:off x="3598863" y="1093788"/>
            <a:ext cx="8064500" cy="467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Empty">
  <p:cSld name="Presentation - Empt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6"/>
          <p:cNvSpPr txBox="1">
            <a:spLocks noGrp="1"/>
          </p:cNvSpPr>
          <p:nvPr>
            <p:ph type="title"/>
          </p:nvPr>
        </p:nvSpPr>
        <p:spPr>
          <a:xfrm>
            <a:off x="1107254" y="3390841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36"/>
          <p:cNvSpPr txBox="1"/>
          <p:nvPr/>
        </p:nvSpPr>
        <p:spPr>
          <a:xfrm>
            <a:off x="1107254" y="4313604"/>
            <a:ext cx="70274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Subscribe to our news: </a:t>
            </a:r>
            <a:r>
              <a:rPr lang="en-US" sz="1600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www.cost.eu/subscribe</a:t>
            </a:r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" name="Google Shape;147;p36"/>
          <p:cNvGrpSpPr/>
          <p:nvPr/>
        </p:nvGrpSpPr>
        <p:grpSpPr>
          <a:xfrm>
            <a:off x="9026219" y="5182889"/>
            <a:ext cx="2200682" cy="1172172"/>
            <a:chOff x="6636485" y="5354057"/>
            <a:chExt cx="2200682" cy="1172172"/>
          </a:xfrm>
        </p:grpSpPr>
        <p:grpSp>
          <p:nvGrpSpPr>
            <p:cNvPr id="148" name="Google Shape;148;p36"/>
            <p:cNvGrpSpPr/>
            <p:nvPr/>
          </p:nvGrpSpPr>
          <p:grpSpPr>
            <a:xfrm>
              <a:off x="6883674" y="5354057"/>
              <a:ext cx="1953493" cy="1172172"/>
              <a:chOff x="6883674" y="5354057"/>
              <a:chExt cx="1953493" cy="1172172"/>
            </a:xfrm>
          </p:grpSpPr>
          <p:pic>
            <p:nvPicPr>
              <p:cNvPr id="149" name="Google Shape;149;p36" descr="Plan de travail 1OFF-Icones.jpg">
                <a:hlinkClick r:id="rId3"/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382903" y="5776143"/>
                <a:ext cx="360000" cy="3306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0" name="Google Shape;150;p36">
                <a:hlinkClick r:id="rId5"/>
              </p:cNvPr>
              <p:cNvSpPr txBox="1"/>
              <p:nvPr/>
            </p:nvSpPr>
            <p:spPr>
              <a:xfrm>
                <a:off x="6935575" y="6218452"/>
                <a:ext cx="190159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www.cost.eu</a:t>
                </a:r>
                <a:endParaRPr sz="14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1" name="Google Shape;151;p36">
                <a:hlinkClick r:id="rId6"/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500289" y="5780684"/>
                <a:ext cx="779907" cy="3310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" name="Google Shape;152;p36">
                <a:hlinkClick r:id="rId8"/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7069413" y="5781094"/>
                <a:ext cx="330628" cy="3306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3" name="Google Shape;153;p36"/>
              <p:cNvSpPr txBox="1"/>
              <p:nvPr/>
            </p:nvSpPr>
            <p:spPr>
              <a:xfrm>
                <a:off x="6883674" y="5354057"/>
                <a:ext cx="190159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dirty="0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Subscribe</a:t>
                </a:r>
                <a:endParaRPr sz="1400" b="1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54" name="Google Shape;154;p36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636485" y="5778159"/>
              <a:ext cx="328612" cy="3286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Empty 2">
  <p:cSld name="Presentation - Empty 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7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Empty - Empty">
  <p:cSld name="Presentation - Empty - Empt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8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resentation - title">
  <p:cSld name="3_Presentation - 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40"/>
          <p:cNvSpPr txBox="1">
            <a:spLocks noGrp="1"/>
          </p:cNvSpPr>
          <p:nvPr>
            <p:ph type="title"/>
          </p:nvPr>
        </p:nvSpPr>
        <p:spPr>
          <a:xfrm>
            <a:off x="1107254" y="396139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5" name="Google Shape;165;p40"/>
          <p:cNvSpPr txBox="1">
            <a:spLocks noGrp="1"/>
          </p:cNvSpPr>
          <p:nvPr>
            <p:ph type="body" idx="1"/>
          </p:nvPr>
        </p:nvSpPr>
        <p:spPr>
          <a:xfrm>
            <a:off x="1106771" y="4557940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body" idx="2"/>
          </p:nvPr>
        </p:nvSpPr>
        <p:spPr>
          <a:xfrm>
            <a:off x="1106771" y="5043451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resentation - title">
  <p:cSld name="4_Presentation - titl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1"/>
          <p:cNvSpPr txBox="1">
            <a:spLocks noGrp="1"/>
          </p:cNvSpPr>
          <p:nvPr>
            <p:ph type="title"/>
          </p:nvPr>
        </p:nvSpPr>
        <p:spPr>
          <a:xfrm>
            <a:off x="1107254" y="396139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0" name="Google Shape;170;p41"/>
          <p:cNvSpPr txBox="1">
            <a:spLocks noGrp="1"/>
          </p:cNvSpPr>
          <p:nvPr>
            <p:ph type="body" idx="1"/>
          </p:nvPr>
        </p:nvSpPr>
        <p:spPr>
          <a:xfrm>
            <a:off x="1106771" y="4557940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body" idx="2"/>
          </p:nvPr>
        </p:nvSpPr>
        <p:spPr>
          <a:xfrm>
            <a:off x="1106771" y="5043451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resentation - title">
  <p:cSld name="5_Presentation - tit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42"/>
          <p:cNvSpPr txBox="1">
            <a:spLocks noGrp="1"/>
          </p:cNvSpPr>
          <p:nvPr>
            <p:ph type="title"/>
          </p:nvPr>
        </p:nvSpPr>
        <p:spPr>
          <a:xfrm>
            <a:off x="1107254" y="1159488"/>
            <a:ext cx="8327542" cy="184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5" name="Google Shape;175;p42"/>
          <p:cNvSpPr txBox="1">
            <a:spLocks noGrp="1"/>
          </p:cNvSpPr>
          <p:nvPr>
            <p:ph type="body" idx="1"/>
          </p:nvPr>
        </p:nvSpPr>
        <p:spPr>
          <a:xfrm>
            <a:off x="1106771" y="3010626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42"/>
          <p:cNvSpPr txBox="1">
            <a:spLocks noGrp="1"/>
          </p:cNvSpPr>
          <p:nvPr>
            <p:ph type="body" idx="2"/>
          </p:nvPr>
        </p:nvSpPr>
        <p:spPr>
          <a:xfrm>
            <a:off x="1106771" y="3496137"/>
            <a:ext cx="8328025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Content">
  <p:cSld name="Presentation -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874713" y="2102946"/>
            <a:ext cx="10225087" cy="366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74713" y="1515179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13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resentation - Content">
  <p:cSld name="2_Presentation - Conte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3"/>
          <p:cNvSpPr txBox="1">
            <a:spLocks noGrp="1"/>
          </p:cNvSpPr>
          <p:nvPr>
            <p:ph type="body" idx="1"/>
          </p:nvPr>
        </p:nvSpPr>
        <p:spPr>
          <a:xfrm>
            <a:off x="874713" y="2102946"/>
            <a:ext cx="10225087" cy="367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783C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1783C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1783C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1783C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43"/>
          <p:cNvSpPr txBox="1">
            <a:spLocks noGrp="1"/>
          </p:cNvSpPr>
          <p:nvPr>
            <p:ph type="title"/>
          </p:nvPr>
        </p:nvSpPr>
        <p:spPr>
          <a:xfrm>
            <a:off x="874713" y="1515179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1" name="Google Shape;181;p43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resentation - Content 2">
  <p:cSld name="2_Presentation - Content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4"/>
          <p:cNvSpPr txBox="1">
            <a:spLocks noGrp="1"/>
          </p:cNvSpPr>
          <p:nvPr>
            <p:ph type="body" idx="1"/>
          </p:nvPr>
        </p:nvSpPr>
        <p:spPr>
          <a:xfrm>
            <a:off x="874713" y="1093984"/>
            <a:ext cx="10225087" cy="384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783C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1783C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1783C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1783C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44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44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504">
          <p15:clr>
            <a:srgbClr val="FBAE40"/>
          </p15:clr>
        </p15:guide>
        <p15:guide id="3" orient="horz" pos="3113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resentation - Empty - Content">
  <p:cSld name="2_Presentation - Empty - Conte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5"/>
          <p:cNvSpPr txBox="1">
            <a:spLocks noGrp="1"/>
          </p:cNvSpPr>
          <p:nvPr>
            <p:ph type="body" idx="1"/>
          </p:nvPr>
        </p:nvSpPr>
        <p:spPr>
          <a:xfrm>
            <a:off x="874713" y="1093983"/>
            <a:ext cx="10225087" cy="4682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783C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1783C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1783C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1783C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45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1" name="Google Shape;191;p45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Two content shapes">
  <p:cSld name="Presentation - Two content shape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6"/>
          <p:cNvSpPr txBox="1">
            <a:spLocks noGrp="1"/>
          </p:cNvSpPr>
          <p:nvPr>
            <p:ph type="body" idx="1"/>
          </p:nvPr>
        </p:nvSpPr>
        <p:spPr>
          <a:xfrm>
            <a:off x="874713" y="1093983"/>
            <a:ext cx="5078720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46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6" name="Google Shape;196;p46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6"/>
          <p:cNvSpPr txBox="1">
            <a:spLocks noGrp="1"/>
          </p:cNvSpPr>
          <p:nvPr>
            <p:ph type="body" idx="2"/>
          </p:nvPr>
        </p:nvSpPr>
        <p:spPr>
          <a:xfrm>
            <a:off x="6365967" y="1093983"/>
            <a:ext cx="5039386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resentation - Content">
  <p:cSld name="3_Presentation - Conte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7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7"/>
          <p:cNvSpPr txBox="1">
            <a:spLocks noGrp="1"/>
          </p:cNvSpPr>
          <p:nvPr>
            <p:ph type="title"/>
          </p:nvPr>
        </p:nvSpPr>
        <p:spPr>
          <a:xfrm>
            <a:off x="874713" y="1515179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2" name="Google Shape;202;p47"/>
          <p:cNvSpPr>
            <a:spLocks noGrp="1"/>
          </p:cNvSpPr>
          <p:nvPr>
            <p:ph type="tbl" idx="2"/>
          </p:nvPr>
        </p:nvSpPr>
        <p:spPr>
          <a:xfrm>
            <a:off x="874713" y="2103438"/>
            <a:ext cx="10225087" cy="367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resentation - Content 2">
  <p:cSld name="3_Presentation - Content 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8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8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48"/>
          <p:cNvSpPr>
            <a:spLocks noGrp="1"/>
          </p:cNvSpPr>
          <p:nvPr>
            <p:ph type="tbl" idx="2"/>
          </p:nvPr>
        </p:nvSpPr>
        <p:spPr>
          <a:xfrm>
            <a:off x="874713" y="1093984"/>
            <a:ext cx="10225087" cy="384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504">
          <p15:clr>
            <a:srgbClr val="FBAE40"/>
          </p15:clr>
        </p15:guide>
        <p15:guide id="3" orient="horz" pos="3113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resentation - Empty - Content">
  <p:cSld name="3_Presentation - Empty - Conten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9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9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49"/>
          <p:cNvSpPr>
            <a:spLocks noGrp="1"/>
          </p:cNvSpPr>
          <p:nvPr>
            <p:ph type="tbl" idx="2"/>
          </p:nvPr>
        </p:nvSpPr>
        <p:spPr>
          <a:xfrm>
            <a:off x="874713" y="1093984"/>
            <a:ext cx="10225087" cy="468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Content - Smartart">
  <p:cSld name="Presentation - Content - Smartar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50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50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7" name="Google Shape;217;p50"/>
          <p:cNvSpPr txBox="1">
            <a:spLocks noGrp="1"/>
          </p:cNvSpPr>
          <p:nvPr>
            <p:ph type="body" idx="1"/>
          </p:nvPr>
        </p:nvSpPr>
        <p:spPr>
          <a:xfrm>
            <a:off x="874713" y="1093983"/>
            <a:ext cx="2546893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50"/>
          <p:cNvSpPr>
            <a:spLocks noGrp="1"/>
          </p:cNvSpPr>
          <p:nvPr>
            <p:ph type="dgm" idx="2"/>
          </p:nvPr>
        </p:nvSpPr>
        <p:spPr>
          <a:xfrm>
            <a:off x="3598863" y="1093788"/>
            <a:ext cx="8064500" cy="467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Empty">
  <p:cSld name="1_Presentation - Empt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1"/>
          <p:cNvSpPr txBox="1">
            <a:spLocks noGrp="1"/>
          </p:cNvSpPr>
          <p:nvPr>
            <p:ph type="title"/>
          </p:nvPr>
        </p:nvSpPr>
        <p:spPr>
          <a:xfrm>
            <a:off x="1107254" y="3390841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2" name="Google Shape;222;p51"/>
          <p:cNvSpPr txBox="1"/>
          <p:nvPr/>
        </p:nvSpPr>
        <p:spPr>
          <a:xfrm>
            <a:off x="1107254" y="4313604"/>
            <a:ext cx="70274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Subscribe to our news: </a:t>
            </a:r>
            <a:r>
              <a:rPr lang="en-US" sz="1600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www.cost.eu/subscribe</a:t>
            </a:r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" name="Google Shape;223;p51"/>
          <p:cNvGrpSpPr/>
          <p:nvPr/>
        </p:nvGrpSpPr>
        <p:grpSpPr>
          <a:xfrm>
            <a:off x="9026219" y="5182889"/>
            <a:ext cx="2200682" cy="1172172"/>
            <a:chOff x="6636485" y="5354057"/>
            <a:chExt cx="2200682" cy="1172172"/>
          </a:xfrm>
        </p:grpSpPr>
        <p:grpSp>
          <p:nvGrpSpPr>
            <p:cNvPr id="224" name="Google Shape;224;p51"/>
            <p:cNvGrpSpPr/>
            <p:nvPr/>
          </p:nvGrpSpPr>
          <p:grpSpPr>
            <a:xfrm>
              <a:off x="6883674" y="5354057"/>
              <a:ext cx="1953493" cy="1172172"/>
              <a:chOff x="6883674" y="5354057"/>
              <a:chExt cx="1953493" cy="1172172"/>
            </a:xfrm>
          </p:grpSpPr>
          <p:pic>
            <p:nvPicPr>
              <p:cNvPr id="225" name="Google Shape;225;p51" descr="Plan de travail 1OFF-Icones.jpg">
                <a:hlinkClick r:id="rId3"/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382903" y="5776143"/>
                <a:ext cx="360000" cy="3306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6" name="Google Shape;226;p51">
                <a:hlinkClick r:id="rId5"/>
              </p:cNvPr>
              <p:cNvSpPr txBox="1"/>
              <p:nvPr/>
            </p:nvSpPr>
            <p:spPr>
              <a:xfrm>
                <a:off x="6935575" y="6218452"/>
                <a:ext cx="190159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www.cost.eu</a:t>
                </a:r>
                <a:endParaRPr sz="14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7" name="Google Shape;227;p51">
                <a:hlinkClick r:id="rId6"/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500289" y="5780684"/>
                <a:ext cx="779907" cy="3310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51">
                <a:hlinkClick r:id="rId8"/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7069413" y="5781094"/>
                <a:ext cx="330628" cy="3306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9" name="Google Shape;229;p51"/>
              <p:cNvSpPr txBox="1"/>
              <p:nvPr/>
            </p:nvSpPr>
            <p:spPr>
              <a:xfrm>
                <a:off x="6883674" y="5354057"/>
                <a:ext cx="190159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dirty="0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Subscribe</a:t>
                </a:r>
                <a:endParaRPr sz="1400" b="1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30" name="Google Shape;230;p51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636485" y="5778159"/>
              <a:ext cx="328612" cy="3286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Empty 2">
  <p:cSld name="1_Presentation - Empty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52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Empty - Content">
  <p:cSld name="Presentation - Empty -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5"/>
          <p:cNvSpPr txBox="1">
            <a:spLocks noGrp="1"/>
          </p:cNvSpPr>
          <p:nvPr>
            <p:ph type="body" idx="1"/>
          </p:nvPr>
        </p:nvSpPr>
        <p:spPr>
          <a:xfrm>
            <a:off x="874713" y="1093983"/>
            <a:ext cx="10225087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15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Empty - Empty">
  <p:cSld name="1_Presentation - Empty - Empt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3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Two content shapes">
  <p:cSld name="Presentation - Two content shape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74713" y="1093983"/>
            <a:ext cx="5078720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16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2"/>
          </p:nvPr>
        </p:nvSpPr>
        <p:spPr>
          <a:xfrm>
            <a:off x="6365967" y="1093983"/>
            <a:ext cx="5039386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Content">
  <p:cSld name="1_Presentation -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7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7"/>
          <p:cNvSpPr txBox="1">
            <a:spLocks noGrp="1"/>
          </p:cNvSpPr>
          <p:nvPr>
            <p:ph type="title"/>
          </p:nvPr>
        </p:nvSpPr>
        <p:spPr>
          <a:xfrm>
            <a:off x="874713" y="1515179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7"/>
          <p:cNvSpPr>
            <a:spLocks noGrp="1"/>
          </p:cNvSpPr>
          <p:nvPr>
            <p:ph type="tbl" idx="2"/>
          </p:nvPr>
        </p:nvSpPr>
        <p:spPr>
          <a:xfrm>
            <a:off x="874713" y="2103438"/>
            <a:ext cx="10225087" cy="367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Content 2">
  <p:cSld name="1_Presentation - Content 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8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8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8"/>
          <p:cNvSpPr>
            <a:spLocks noGrp="1"/>
          </p:cNvSpPr>
          <p:nvPr>
            <p:ph type="tbl" idx="2"/>
          </p:nvPr>
        </p:nvSpPr>
        <p:spPr>
          <a:xfrm>
            <a:off x="874713" y="1093984"/>
            <a:ext cx="10225087" cy="384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504">
          <p15:clr>
            <a:srgbClr val="FBAE40"/>
          </p15:clr>
        </p15:guide>
        <p15:guide id="3" orient="horz" pos="3113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ation - Empty - Content">
  <p:cSld name="1_Presentation - Empty -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9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9"/>
          <p:cNvSpPr>
            <a:spLocks noGrp="1"/>
          </p:cNvSpPr>
          <p:nvPr>
            <p:ph type="tbl" idx="2"/>
          </p:nvPr>
        </p:nvSpPr>
        <p:spPr>
          <a:xfrm>
            <a:off x="874713" y="1093984"/>
            <a:ext cx="10225087" cy="468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- Content - Smartart">
  <p:cSld name="Presentation - Content - Smartar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0"/>
          <p:cNvSpPr txBox="1"/>
          <p:nvPr/>
        </p:nvSpPr>
        <p:spPr>
          <a:xfrm>
            <a:off x="9413934" y="6216896"/>
            <a:ext cx="2249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0"/>
          <p:cNvSpPr txBox="1">
            <a:spLocks noGrp="1"/>
          </p:cNvSpPr>
          <p:nvPr>
            <p:ph type="title"/>
          </p:nvPr>
        </p:nvSpPr>
        <p:spPr>
          <a:xfrm>
            <a:off x="874713" y="506216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1"/>
          </p:nvPr>
        </p:nvSpPr>
        <p:spPr>
          <a:xfrm>
            <a:off x="874713" y="1093983"/>
            <a:ext cx="2546893" cy="467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0"/>
          <p:cNvSpPr>
            <a:spLocks noGrp="1"/>
          </p:cNvSpPr>
          <p:nvPr>
            <p:ph type="dgm" idx="2"/>
          </p:nvPr>
        </p:nvSpPr>
        <p:spPr>
          <a:xfrm>
            <a:off x="3598863" y="1093788"/>
            <a:ext cx="8064500" cy="467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634">
          <p15:clr>
            <a:srgbClr val="FBAE40"/>
          </p15:clr>
        </p15:guide>
        <p15:guide id="4" pos="699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finiz.singidunum.ac.rs/en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ipm.2021.102848" TargetMode="Externa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308/finiz-2023-143-153" TargetMode="External"/><Relationship Id="rId2" Type="http://schemas.openxmlformats.org/officeDocument/2006/relationships/hyperlink" Target="https://doi.org/10.15308/finiz-2023-154-161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"/>
          <p:cNvSpPr txBox="1">
            <a:spLocks noGrp="1"/>
          </p:cNvSpPr>
          <p:nvPr>
            <p:ph type="title"/>
          </p:nvPr>
        </p:nvSpPr>
        <p:spPr>
          <a:xfrm>
            <a:off x="1241924" y="3741701"/>
            <a:ext cx="8327542" cy="58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</a:pPr>
            <a:r>
              <a:rPr lang="sr-Latn-RS" dirty="0"/>
              <a:t>Serbia</a:t>
            </a:r>
            <a:endParaRPr dirty="0"/>
          </a:p>
        </p:txBody>
      </p:sp>
      <p:sp>
        <p:nvSpPr>
          <p:cNvPr id="242" name="Google Shape;242;p1"/>
          <p:cNvSpPr txBox="1">
            <a:spLocks noGrp="1"/>
          </p:cNvSpPr>
          <p:nvPr>
            <p:ph type="body" idx="1"/>
          </p:nvPr>
        </p:nvSpPr>
        <p:spPr>
          <a:xfrm>
            <a:off x="1241924" y="4545018"/>
            <a:ext cx="9002006" cy="8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sz="2800" dirty="0"/>
              <a:t>Country Updates, MC Meeting, </a:t>
            </a:r>
            <a:r>
              <a:rPr lang="en-US" sz="2800" dirty="0" smtClean="0"/>
              <a:t>30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April</a:t>
            </a:r>
            <a:r>
              <a:rPr lang="en-US" sz="2800" dirty="0" smtClean="0"/>
              <a:t>, 202</a:t>
            </a:r>
            <a:r>
              <a:rPr lang="en-US" sz="2800" dirty="0"/>
              <a:t>4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sz="2800" dirty="0"/>
          </a:p>
        </p:txBody>
      </p:sp>
      <p:pic>
        <p:nvPicPr>
          <p:cNvPr id="243" name="Google Shape;24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4" y="82479"/>
            <a:ext cx="1744279" cy="164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"/>
          <p:cNvSpPr txBox="1">
            <a:spLocks noGrp="1"/>
          </p:cNvSpPr>
          <p:nvPr>
            <p:ph type="body" idx="1"/>
          </p:nvPr>
        </p:nvSpPr>
        <p:spPr>
          <a:xfrm>
            <a:off x="969886" y="4007300"/>
            <a:ext cx="3686420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dirty="0"/>
              <a:t>Contribution Topics: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dirty="0"/>
              <a:t>WG1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dirty="0"/>
              <a:t>WG2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dirty="0"/>
              <a:t>WG3</a:t>
            </a:r>
            <a:endParaRPr dirty="0"/>
          </a:p>
        </p:txBody>
      </p:sp>
      <p:sp>
        <p:nvSpPr>
          <p:cNvPr id="258" name="Google Shape;258;p3"/>
          <p:cNvSpPr txBox="1">
            <a:spLocks noGrp="1"/>
          </p:cNvSpPr>
          <p:nvPr>
            <p:ph type="body" idx="2"/>
          </p:nvPr>
        </p:nvSpPr>
        <p:spPr>
          <a:xfrm>
            <a:off x="1106769" y="4011477"/>
            <a:ext cx="5324011" cy="154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endParaRPr u="sng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endParaRPr u="sng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endParaRPr u="sng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endParaRPr u="sng" dirty="0"/>
          </a:p>
        </p:txBody>
      </p:sp>
      <p:sp>
        <p:nvSpPr>
          <p:cNvPr id="259" name="Google Shape;259;p3"/>
          <p:cNvSpPr txBox="1"/>
          <p:nvPr/>
        </p:nvSpPr>
        <p:spPr>
          <a:xfrm>
            <a:off x="4656306" y="3088780"/>
            <a:ext cx="7302230" cy="46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2"/>
                </a:solidFill>
              </a:rPr>
              <a:t>COST 19130 FinAI Serbian team: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lang="en-US" sz="2400" dirty="0">
              <a:solidFill>
                <a:schemeClr val="dk2"/>
              </a:solidFill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</a:pPr>
            <a:r>
              <a:rPr lang="sr-Latn-RS" sz="1600" dirty="0">
                <a:solidFill>
                  <a:schemeClr val="dk2"/>
                </a:solidFill>
              </a:rPr>
              <a:t>1. </a:t>
            </a:r>
            <a:r>
              <a:rPr lang="en-US" sz="1600" dirty="0">
                <a:solidFill>
                  <a:schemeClr val="dk2"/>
                </a:solidFill>
              </a:rPr>
              <a:t>Dr. Vladimir Simovi</a:t>
            </a:r>
            <a:r>
              <a:rPr lang="sr-Latn-RS" sz="1600" dirty="0">
                <a:solidFill>
                  <a:schemeClr val="dk2"/>
                </a:solidFill>
              </a:rPr>
              <a:t>ć, MC member, Institute of economic sciences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</a:pPr>
            <a:r>
              <a:rPr lang="sr-Latn-RS" sz="1600" dirty="0">
                <a:solidFill>
                  <a:schemeClr val="dk2"/>
                </a:solidFill>
              </a:rPr>
              <a:t>2. Prof. dr. Lidija Bajraktarović, MC member, Singidunum University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</a:pPr>
            <a:r>
              <a:rPr lang="sr-Latn-RS" sz="1600" dirty="0">
                <a:solidFill>
                  <a:schemeClr val="dk2"/>
                </a:solidFill>
              </a:rPr>
              <a:t>3. Prof. dr. Miljan Vučetić, MC substitute, Vlatacom Institute, AI department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</a:pPr>
            <a:r>
              <a:rPr lang="en-US" sz="1600" dirty="0">
                <a:solidFill>
                  <a:schemeClr val="dk2"/>
                </a:solidFill>
              </a:rPr>
              <a:t>4</a:t>
            </a:r>
            <a:r>
              <a:rPr lang="sr-Latn-RS" sz="1600" dirty="0">
                <a:solidFill>
                  <a:schemeClr val="dk2"/>
                </a:solidFill>
              </a:rPr>
              <a:t>. Marko Bajraktarović, School of electrical enginering, University of Belgrade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</a:pPr>
            <a:r>
              <a:rPr lang="en-US" sz="1600" dirty="0">
                <a:solidFill>
                  <a:schemeClr val="dk2"/>
                </a:solidFill>
              </a:rPr>
              <a:t>5</a:t>
            </a:r>
            <a:r>
              <a:rPr lang="sr-Latn-RS" sz="1600" dirty="0">
                <a:solidFill>
                  <a:schemeClr val="dk2"/>
                </a:solidFill>
              </a:rPr>
              <a:t>. Dr. Ivan Nikolić, Institute of economic sciences</a:t>
            </a:r>
            <a:endParaRPr dirty="0"/>
          </a:p>
        </p:txBody>
      </p:sp>
      <p:sp>
        <p:nvSpPr>
          <p:cNvPr id="260" name="Google Shape;260;p3"/>
          <p:cNvSpPr txBox="1"/>
          <p:nvPr/>
        </p:nvSpPr>
        <p:spPr>
          <a:xfrm>
            <a:off x="1593152" y="4242137"/>
            <a:ext cx="5168572" cy="1890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endParaRPr dirty="0"/>
          </a:p>
        </p:txBody>
      </p:sp>
      <p:pic>
        <p:nvPicPr>
          <p:cNvPr id="261" name="Google Shape;26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50571" cy="1750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4712" y="753979"/>
            <a:ext cx="10082045" cy="1348968"/>
          </a:xfrm>
        </p:spPr>
        <p:txBody>
          <a:bodyPr/>
          <a:lstStyle/>
          <a:p>
            <a:pPr algn="just"/>
            <a:r>
              <a:rPr lang="en-US" sz="2000" b="0" dirty="0">
                <a:latin typeface="Cambria" panose="02040503050406030204" pitchFamily="18" charset="0"/>
              </a:rPr>
              <a:t/>
            </a:r>
            <a:br>
              <a:rPr lang="en-US" sz="2000" b="0" dirty="0">
                <a:latin typeface="Cambria" panose="02040503050406030204" pitchFamily="18" charset="0"/>
              </a:rPr>
            </a:br>
            <a:r>
              <a:rPr lang="en-US" sz="2000" b="0" dirty="0">
                <a:latin typeface="Cambria" panose="02040503050406030204" pitchFamily="18" charset="0"/>
              </a:rPr>
              <a:t/>
            </a:r>
            <a:br>
              <a:rPr lang="en-US" sz="2000" b="0" dirty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/>
            </a:r>
            <a:br>
              <a:rPr lang="en-US" dirty="0">
                <a:latin typeface="Cambria" panose="02040503050406030204" pitchFamily="18" charset="0"/>
              </a:rPr>
            </a:b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FAB38B95-0BF0-404D-8E1D-21526571B3BE}"/>
              </a:ext>
            </a:extLst>
          </p:cNvPr>
          <p:cNvSpPr txBox="1">
            <a:spLocks/>
          </p:cNvSpPr>
          <p:nvPr/>
        </p:nvSpPr>
        <p:spPr>
          <a:xfrm>
            <a:off x="874711" y="1428463"/>
            <a:ext cx="10082045" cy="13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600" dirty="0">
                <a:latin typeface="Cambria" panose="02040503050406030204" pitchFamily="18" charset="0"/>
              </a:rPr>
              <a:t>Conferences, presentations</a:t>
            </a:r>
            <a:r>
              <a:rPr lang="sr-Latn-RS" sz="2600" dirty="0">
                <a:latin typeface="Cambria" panose="02040503050406030204" pitchFamily="18" charset="0"/>
              </a:rPr>
              <a:t>, talks</a:t>
            </a:r>
            <a:r>
              <a:rPr lang="en-US" sz="2600" dirty="0">
                <a:latin typeface="Cambria" panose="02040503050406030204" pitchFamily="18" charset="0"/>
              </a:rPr>
              <a:t> and meetings: </a:t>
            </a:r>
            <a:endParaRPr lang="sr-Latn-RS" sz="2600" dirty="0">
              <a:latin typeface="Cambria" panose="02040503050406030204" pitchFamily="18" charset="0"/>
            </a:endParaRPr>
          </a:p>
          <a:p>
            <a:pPr algn="just"/>
            <a:endParaRPr lang="sr-Latn-RS" sz="2400" dirty="0"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r-Latn-RS" sz="2400" b="0" dirty="0">
                <a:latin typeface="Cambria" panose="02040503050406030204" pitchFamily="18" charset="0"/>
              </a:rPr>
              <a:t>International scientific conference FINIZ 2020 Belgrade 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400" b="0" dirty="0">
                <a:latin typeface="Cambria" panose="02040503050406030204" pitchFamily="18" charset="0"/>
              </a:rPr>
              <a:t>Project presentation at a plenary session</a:t>
            </a:r>
          </a:p>
          <a:p>
            <a:pPr marL="342900" lvl="2" indent="-342900" algn="just">
              <a:buFont typeface="Wingdings" panose="05000000000000000000" pitchFamily="2" charset="2"/>
              <a:buChar char="ü"/>
            </a:pPr>
            <a:r>
              <a:rPr lang="sr-Latn-RS" sz="1400" b="0" dirty="0">
                <a:latin typeface="Cambria" panose="02040503050406030204" pitchFamily="18" charset="0"/>
              </a:rPr>
              <a:t>One research paper published in book of </a:t>
            </a:r>
            <a:r>
              <a:rPr lang="sr-Latn-RS" sz="1400" b="0" dirty="0" err="1">
                <a:latin typeface="Cambria" panose="02040503050406030204" pitchFamily="18" charset="0"/>
              </a:rPr>
              <a:t>proceedings</a:t>
            </a:r>
            <a:endParaRPr lang="sr-Latn-RS" sz="1400" b="0" dirty="0">
              <a:latin typeface="Cambria" panose="020405030504060302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ü"/>
            </a:pPr>
            <a:r>
              <a:rPr lang="sr-Latn-RS" sz="1400" b="0" dirty="0">
                <a:latin typeface="Cambria" panose="02040503050406030204" pitchFamily="18" charset="0"/>
              </a:rPr>
              <a:t>Promotions: two announcement on professional portals and video report about the plenary session at LinkedIn FINIZ </a:t>
            </a:r>
          </a:p>
          <a:p>
            <a:pPr lvl="2" algn="just"/>
            <a:endParaRPr lang="sr-Latn-RS" sz="1400" dirty="0"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r-Latn-RS" sz="2400" b="0" dirty="0">
                <a:latin typeface="Cambria" panose="02040503050406030204" pitchFamily="18" charset="0"/>
              </a:rPr>
              <a:t>International scientific conference FINIZ 2021 Belgrade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400" dirty="0">
                <a:latin typeface="Cambria" panose="02040503050406030204" pitchFamily="18" charset="0"/>
              </a:rPr>
              <a:t>One session organized as panel discussion in cooperation with CFA Society Serbia on the topic: Fintech in the corona era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400" dirty="0">
                <a:latin typeface="Cambria" panose="02040503050406030204" pitchFamily="18" charset="0"/>
              </a:rPr>
              <a:t>Intesa Invest Belgrade and Erste bank Serbia were panel participants </a:t>
            </a:r>
            <a:endParaRPr lang="sr-Latn-RS" sz="1400" b="0" dirty="0">
              <a:latin typeface="Cambria" panose="020405030504060302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ü"/>
            </a:pPr>
            <a:r>
              <a:rPr lang="sr-Latn-RS" sz="1400" b="0" dirty="0">
                <a:latin typeface="Cambria" panose="02040503050406030204" pitchFamily="18" charset="0"/>
              </a:rPr>
              <a:t>Promotions: two announcement on professional portals and video report about the panel discussion at LinkedIn FINIZ </a:t>
            </a:r>
          </a:p>
          <a:p>
            <a:pPr lvl="2" algn="just"/>
            <a:endParaRPr lang="sr-Latn-RS" sz="1400" dirty="0"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r-Latn-RS" sz="1600" dirty="0">
                <a:solidFill>
                  <a:schemeClr val="bg2"/>
                </a:solidFill>
                <a:latin typeface="Cambria" panose="02040503050406030204" pitchFamily="18" charset="0"/>
              </a:rPr>
              <a:t>Espoo 2022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600" dirty="0">
                <a:solidFill>
                  <a:schemeClr val="bg2"/>
                </a:solidFill>
                <a:latin typeface="Cambria" panose="02040503050406030204" pitchFamily="18" charset="0"/>
              </a:rPr>
              <a:t>Research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sr-Latn-RS" sz="1600" dirty="0">
                <a:solidFill>
                  <a:schemeClr val="bg2"/>
                </a:solidFill>
                <a:latin typeface="Cambria" panose="02040503050406030204" pitchFamily="18" charset="0"/>
              </a:rPr>
              <a:t>results presentation at WG3 session: </a:t>
            </a:r>
            <a:endParaRPr lang="en-US" sz="1600" dirty="0" smtClean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lvl="1" algn="just"/>
            <a:r>
              <a:rPr lang="en-U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	Overview 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</a:rPr>
              <a:t>of Sustainable Banking in the </a:t>
            </a:r>
            <a:endParaRPr lang="en-US" sz="1600" dirty="0" smtClean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lvl="1" algn="just"/>
            <a:r>
              <a:rPr lang="en-U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	Western 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</a:rPr>
              <a:t>Balkan Region</a:t>
            </a:r>
          </a:p>
          <a:p>
            <a:pPr lvl="1" algn="just"/>
            <a:endParaRPr lang="en-US" sz="1600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algn="just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F6FCD6-D0F7-42FD-B6F8-246422F0C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86" y="861391"/>
            <a:ext cx="2632403" cy="188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2D0406-934A-410B-A459-837E042A8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654" y="4719242"/>
            <a:ext cx="2576080" cy="1818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581CB1E-D1F0-429B-8EBB-C4B1BB51379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7549" y="4599022"/>
            <a:ext cx="3099737" cy="193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5543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4712" y="753979"/>
            <a:ext cx="10082045" cy="1348968"/>
          </a:xfrm>
        </p:spPr>
        <p:txBody>
          <a:bodyPr/>
          <a:lstStyle/>
          <a:p>
            <a:pPr algn="just"/>
            <a:r>
              <a:rPr lang="en-US" sz="2000" b="0" dirty="0">
                <a:latin typeface="Cambria" panose="02040503050406030204" pitchFamily="18" charset="0"/>
              </a:rPr>
              <a:t/>
            </a:r>
            <a:br>
              <a:rPr lang="en-US" sz="2000" b="0" dirty="0">
                <a:latin typeface="Cambria" panose="02040503050406030204" pitchFamily="18" charset="0"/>
              </a:rPr>
            </a:br>
            <a:r>
              <a:rPr lang="en-US" sz="2000" b="0" dirty="0">
                <a:latin typeface="Cambria" panose="02040503050406030204" pitchFamily="18" charset="0"/>
              </a:rPr>
              <a:t/>
            </a:r>
            <a:br>
              <a:rPr lang="en-US" sz="2000" b="0" dirty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/>
            </a:r>
            <a:br>
              <a:rPr lang="en-US" dirty="0">
                <a:latin typeface="Cambria" panose="02040503050406030204" pitchFamily="18" charset="0"/>
              </a:rPr>
            </a:b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FAB38B95-0BF0-404D-8E1D-21526571B3BE}"/>
              </a:ext>
            </a:extLst>
          </p:cNvPr>
          <p:cNvSpPr txBox="1">
            <a:spLocks/>
          </p:cNvSpPr>
          <p:nvPr/>
        </p:nvSpPr>
        <p:spPr>
          <a:xfrm>
            <a:off x="874712" y="1428463"/>
            <a:ext cx="10082045" cy="13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600" dirty="0">
                <a:solidFill>
                  <a:schemeClr val="bg2"/>
                </a:solidFill>
                <a:latin typeface="Cambria" panose="02040503050406030204" pitchFamily="18" charset="0"/>
              </a:rPr>
              <a:t>Conferences, presentations</a:t>
            </a:r>
            <a:r>
              <a:rPr lang="sr-Latn-RS" sz="2600" dirty="0">
                <a:solidFill>
                  <a:schemeClr val="bg2"/>
                </a:solidFill>
                <a:latin typeface="Cambria" panose="02040503050406030204" pitchFamily="18" charset="0"/>
              </a:rPr>
              <a:t>, talks</a:t>
            </a:r>
            <a:r>
              <a:rPr lang="en-US" sz="2600" dirty="0">
                <a:solidFill>
                  <a:schemeClr val="bg2"/>
                </a:solidFill>
                <a:latin typeface="Cambria" panose="02040503050406030204" pitchFamily="18" charset="0"/>
              </a:rPr>
              <a:t> and meetings: </a:t>
            </a:r>
            <a:endParaRPr lang="sr-Latn-RS" sz="2600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lvl="2" algn="just"/>
            <a:endParaRPr lang="sr-Latn-RS" sz="1400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International 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</a:rPr>
              <a:t>conference of economics and business </a:t>
            </a:r>
            <a:endParaRPr lang="sr-Latn-RS" sz="1600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</a:rPr>
              <a:t>Presented one research paper</a:t>
            </a:r>
          </a:p>
          <a:p>
            <a:pPr lvl="1" algn="just"/>
            <a:endParaRPr lang="sr-Latn-RS" sz="1600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r-Latn-RS" sz="1600" dirty="0">
                <a:solidFill>
                  <a:schemeClr val="bg2"/>
                </a:solidFill>
                <a:latin typeface="Cambria" panose="02040503050406030204" pitchFamily="18" charset="0"/>
              </a:rPr>
              <a:t>International scientific conference FINIZ </a:t>
            </a:r>
            <a:r>
              <a:rPr lang="sr-Latn-R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202</a:t>
            </a:r>
            <a:r>
              <a:rPr lang="en-U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2</a:t>
            </a:r>
            <a:r>
              <a:rPr lang="sr-Latn-R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sr-Latn-RS" sz="1600" dirty="0">
                <a:solidFill>
                  <a:schemeClr val="bg2"/>
                </a:solidFill>
                <a:latin typeface="Cambria" panose="02040503050406030204" pitchFamily="18" charset="0"/>
              </a:rPr>
              <a:t>Belgrade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b="0" dirty="0" smtClean="0">
                <a:solidFill>
                  <a:schemeClr val="bg2"/>
                </a:solidFill>
                <a:latin typeface="Cambria" panose="02040503050406030204" pitchFamily="18" charset="0"/>
              </a:rPr>
              <a:t>It was held on 02</a:t>
            </a:r>
            <a:r>
              <a:rPr lang="en-US" sz="1600" b="0" baseline="30000" dirty="0" smtClean="0">
                <a:solidFill>
                  <a:schemeClr val="bg2"/>
                </a:solidFill>
                <a:latin typeface="Cambria" panose="02040503050406030204" pitchFamily="18" charset="0"/>
              </a:rPr>
              <a:t>nd</a:t>
            </a:r>
            <a:r>
              <a:rPr lang="en-US" sz="1600" b="0" dirty="0" smtClean="0">
                <a:solidFill>
                  <a:schemeClr val="bg2"/>
                </a:solidFill>
                <a:latin typeface="Cambria" panose="02040503050406030204" pitchFamily="18" charset="0"/>
              </a:rPr>
              <a:t> of December in 2022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1600" b="0" dirty="0">
                <a:solidFill>
                  <a:schemeClr val="bg2"/>
                </a:solidFill>
                <a:latin typeface="Cambria" panose="02040503050406030204" pitchFamily="18" charset="0"/>
              </a:rPr>
              <a:t>Panel discussion in cooperation with CFA Society Serbia on the </a:t>
            </a:r>
            <a:r>
              <a:rPr lang="sr-Latn-RS" sz="1600" b="0" dirty="0" smtClean="0">
                <a:solidFill>
                  <a:schemeClr val="bg2"/>
                </a:solidFill>
                <a:latin typeface="Cambria" panose="02040503050406030204" pitchFamily="18" charset="0"/>
              </a:rPr>
              <a:t>topic</a:t>
            </a:r>
            <a:r>
              <a:rPr lang="en-US" sz="1600" b="0" dirty="0" smtClean="0">
                <a:solidFill>
                  <a:schemeClr val="bg2"/>
                </a:solidFill>
                <a:latin typeface="Cambria" panose="02040503050406030204" pitchFamily="18" charset="0"/>
              </a:rPr>
              <a:t>: Fintech in a changing world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1600" b="0" dirty="0">
                <a:solidFill>
                  <a:schemeClr val="bg2"/>
                </a:solidFill>
                <a:latin typeface="Cambria" panose="02040503050406030204" pitchFamily="18" charset="0"/>
              </a:rPr>
              <a:t>Promotions: two announcement on professional portals and video report about the panel discussion at LinkedIn FINIZ </a:t>
            </a:r>
            <a:endParaRPr lang="en-US" sz="1600" b="0" dirty="0" smtClean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1600" b="0" dirty="0" smtClean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r-Latn-R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International </a:t>
            </a:r>
            <a:r>
              <a:rPr lang="sr-Latn-RS" sz="1600" dirty="0">
                <a:solidFill>
                  <a:schemeClr val="bg2"/>
                </a:solidFill>
                <a:latin typeface="Cambria" panose="02040503050406030204" pitchFamily="18" charset="0"/>
              </a:rPr>
              <a:t>scientific conference FINIZ 2023 Belgrade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It was held on 07</a:t>
            </a:r>
            <a:r>
              <a:rPr lang="en-US" sz="1600" baseline="30000" dirty="0" smtClean="0">
                <a:solidFill>
                  <a:schemeClr val="bg2"/>
                </a:solidFill>
                <a:latin typeface="Cambria" panose="02040503050406030204" pitchFamily="18" charset="0"/>
              </a:rPr>
              <a:t>th</a:t>
            </a:r>
            <a:r>
              <a:rPr lang="en-U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of December in 2023 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Panel </a:t>
            </a:r>
            <a:r>
              <a:rPr lang="sr-Latn-RS" sz="1600" dirty="0">
                <a:solidFill>
                  <a:schemeClr val="bg2"/>
                </a:solidFill>
                <a:latin typeface="Cambria" panose="02040503050406030204" pitchFamily="18" charset="0"/>
              </a:rPr>
              <a:t>discussion in cooperation with CFA Society Serbia on the topic: </a:t>
            </a:r>
            <a:r>
              <a:rPr lang="sr-Latn-R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Fintech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as a response to a sustainable business of financial sector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600" b="0" dirty="0" smtClean="0">
                <a:solidFill>
                  <a:schemeClr val="bg2"/>
                </a:solidFill>
                <a:latin typeface="Cambria" panose="02040503050406030204" pitchFamily="18" charset="0"/>
              </a:rPr>
              <a:t>Promotions: two announcement on professional portals and video report about the panel discussion at LinkedIn FINIZ </a:t>
            </a:r>
            <a:endParaRPr lang="en-US" sz="1600" b="0" dirty="0" smtClean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lvl="2" algn="just"/>
            <a:endParaRPr lang="sr-Latn-RS" sz="1600" b="0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lvl="2" indent="-342900" algn="just">
              <a:lnSpc>
                <a:spcPct val="90000"/>
              </a:lnSpc>
              <a:buClr>
                <a:schemeClr val="dk2"/>
              </a:buClr>
              <a:buSzPts val="2800"/>
              <a:buFont typeface="Wingdings" panose="05000000000000000000" pitchFamily="2" charset="2"/>
              <a:buChar char="§"/>
            </a:pPr>
            <a:r>
              <a:rPr lang="sr-Latn-RS" sz="1600" b="1" dirty="0" err="1">
                <a:solidFill>
                  <a:schemeClr val="bg2"/>
                </a:solidFill>
                <a:latin typeface="Cambria" panose="02040503050406030204" pitchFamily="18" charset="0"/>
              </a:rPr>
              <a:t>Woman</a:t>
            </a:r>
            <a:r>
              <a:rPr lang="sr-Latn-RS" sz="1600" b="1" dirty="0">
                <a:solidFill>
                  <a:schemeClr val="bg2"/>
                </a:solidFill>
                <a:latin typeface="Cambria" panose="02040503050406030204" pitchFamily="18" charset="0"/>
              </a:rPr>
              <a:t> in </a:t>
            </a:r>
            <a:r>
              <a:rPr lang="sr-Latn-RS" sz="1600" b="1" dirty="0" err="1">
                <a:solidFill>
                  <a:schemeClr val="bg2"/>
                </a:solidFill>
                <a:latin typeface="Cambria" panose="02040503050406030204" pitchFamily="18" charset="0"/>
              </a:rPr>
              <a:t>Fintech</a:t>
            </a:r>
            <a:r>
              <a:rPr lang="sr-Latn-RS" sz="1600" b="1" dirty="0">
                <a:solidFill>
                  <a:schemeClr val="bg2"/>
                </a:solidFill>
                <a:latin typeface="Cambria" panose="02040503050406030204" pitchFamily="18" charset="0"/>
              </a:rPr>
              <a:t> – </a:t>
            </a:r>
            <a:r>
              <a:rPr lang="sr-Latn-RS" sz="1600" b="1" dirty="0" err="1">
                <a:solidFill>
                  <a:schemeClr val="bg2"/>
                </a:solidFill>
                <a:latin typeface="Cambria" panose="02040503050406030204" pitchFamily="18" charset="0"/>
              </a:rPr>
              <a:t>Coimbra</a:t>
            </a:r>
            <a:r>
              <a:rPr lang="sr-Latn-RS" sz="1600" b="1" dirty="0">
                <a:solidFill>
                  <a:schemeClr val="bg2"/>
                </a:solidFill>
                <a:latin typeface="Cambria" panose="02040503050406030204" pitchFamily="18" charset="0"/>
              </a:rPr>
              <a:t> 2023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600" dirty="0" err="1">
                <a:solidFill>
                  <a:schemeClr val="bg2"/>
                </a:solidFill>
                <a:latin typeface="Cambria" panose="02040503050406030204" pitchFamily="18" charset="0"/>
              </a:rPr>
              <a:t>Research</a:t>
            </a:r>
            <a:r>
              <a:rPr lang="sr-Latn-RS" sz="1600" dirty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sr-Latn-RS" sz="1600" dirty="0" err="1">
                <a:solidFill>
                  <a:schemeClr val="bg2"/>
                </a:solidFill>
                <a:latin typeface="Cambria" panose="02040503050406030204" pitchFamily="18" charset="0"/>
              </a:rPr>
              <a:t>results</a:t>
            </a:r>
            <a:r>
              <a:rPr lang="sr-Latn-RS" sz="1600" dirty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</a:rPr>
              <a:t>presentation </a:t>
            </a:r>
            <a:r>
              <a:rPr lang="sr-Latn-RS" sz="1600" dirty="0">
                <a:solidFill>
                  <a:schemeClr val="bg2"/>
                </a:solidFill>
                <a:latin typeface="Cambria" panose="02040503050406030204" pitchFamily="18" charset="0"/>
              </a:rPr>
              <a:t>in cooperation with University of Economics Bratislava: </a:t>
            </a:r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</a:rPr>
              <a:t>Linguistic summaries in explaining, classifying and ranking entities in the context of financial </a:t>
            </a:r>
            <a:r>
              <a:rPr lang="en-US" sz="1600" dirty="0" smtClean="0">
                <a:solidFill>
                  <a:schemeClr val="bg2"/>
                </a:solidFill>
                <a:latin typeface="Cambria" panose="02040503050406030204" pitchFamily="18" charset="0"/>
              </a:rPr>
              <a:t>data</a:t>
            </a:r>
          </a:p>
          <a:p>
            <a:pPr lvl="1" algn="just"/>
            <a:endParaRPr lang="sr-Latn-RS" sz="1600" b="0" dirty="0">
              <a:solidFill>
                <a:schemeClr val="bg2">
                  <a:lumMod val="40000"/>
                  <a:lumOff val="60000"/>
                </a:schemeClr>
              </a:solidFill>
              <a:latin typeface="Cambria" panose="02040503050406030204" pitchFamily="18" charset="0"/>
            </a:endParaRPr>
          </a:p>
          <a:p>
            <a:pPr algn="just"/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43A1319-9A9D-4532-99E8-80146CD4E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757" y="3525702"/>
            <a:ext cx="1152947" cy="2297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1581BD7-6F24-41AF-864C-A9DB6BB6A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149" y="1536019"/>
            <a:ext cx="2945851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01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4712" y="753979"/>
            <a:ext cx="10082045" cy="1348968"/>
          </a:xfrm>
        </p:spPr>
        <p:txBody>
          <a:bodyPr/>
          <a:lstStyle/>
          <a:p>
            <a:pPr algn="just"/>
            <a:r>
              <a:rPr lang="en-US" sz="2000" b="0" dirty="0">
                <a:latin typeface="Cambria" panose="02040503050406030204" pitchFamily="18" charset="0"/>
              </a:rPr>
              <a:t/>
            </a:r>
            <a:br>
              <a:rPr lang="en-US" sz="2000" b="0" dirty="0">
                <a:latin typeface="Cambria" panose="02040503050406030204" pitchFamily="18" charset="0"/>
              </a:rPr>
            </a:br>
            <a:r>
              <a:rPr lang="en-US" sz="2000" b="0" dirty="0">
                <a:latin typeface="Cambria" panose="02040503050406030204" pitchFamily="18" charset="0"/>
              </a:rPr>
              <a:t/>
            </a:r>
            <a:br>
              <a:rPr lang="en-US" sz="2000" b="0" dirty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/>
            </a:r>
            <a:br>
              <a:rPr lang="en-US" dirty="0">
                <a:latin typeface="Cambria" panose="02040503050406030204" pitchFamily="18" charset="0"/>
              </a:rPr>
            </a:b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FAB38B95-0BF0-404D-8E1D-21526571B3BE}"/>
              </a:ext>
            </a:extLst>
          </p:cNvPr>
          <p:cNvSpPr txBox="1">
            <a:spLocks/>
          </p:cNvSpPr>
          <p:nvPr/>
        </p:nvSpPr>
        <p:spPr>
          <a:xfrm>
            <a:off x="874781" y="1421837"/>
            <a:ext cx="10082045" cy="13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rgbClr val="737373"/>
              </a:buClr>
            </a:pPr>
            <a:r>
              <a:rPr lang="sr-Latn-RS" sz="2600" dirty="0">
                <a:solidFill>
                  <a:srgbClr val="737373"/>
                </a:solidFill>
                <a:latin typeface="Cambria" panose="02040503050406030204" pitchFamily="18" charset="0"/>
              </a:rPr>
              <a:t>Planned Activities</a:t>
            </a:r>
          </a:p>
          <a:p>
            <a:pPr algn="just">
              <a:buClr>
                <a:srgbClr val="737373"/>
              </a:buClr>
            </a:pPr>
            <a:endParaRPr lang="sr-Latn-RS" sz="2400" dirty="0">
              <a:solidFill>
                <a:srgbClr val="737373"/>
              </a:solidFill>
              <a:latin typeface="Cambria" panose="02040503050406030204" pitchFamily="18" charset="0"/>
            </a:endParaRPr>
          </a:p>
          <a:p>
            <a:pPr marL="342900" indent="-342900" algn="just">
              <a:buClr>
                <a:srgbClr val="737373"/>
              </a:buClr>
              <a:buFont typeface="Wingdings" panose="05000000000000000000" pitchFamily="2" charset="2"/>
              <a:buChar char="§"/>
            </a:pPr>
            <a:r>
              <a:rPr lang="sr-Latn-RS" sz="2200" b="0" dirty="0">
                <a:solidFill>
                  <a:srgbClr val="737373"/>
                </a:solidFill>
                <a:latin typeface="Cambria" panose="02040503050406030204" pitchFamily="18" charset="0"/>
              </a:rPr>
              <a:t>International scientific conference FINIZ </a:t>
            </a:r>
            <a:r>
              <a:rPr lang="sr-Latn-RS" sz="2200" b="0" dirty="0" smtClean="0">
                <a:solidFill>
                  <a:srgbClr val="737373"/>
                </a:solidFill>
                <a:latin typeface="Cambria" panose="02040503050406030204" pitchFamily="18" charset="0"/>
              </a:rPr>
              <a:t>202</a:t>
            </a:r>
            <a:r>
              <a:rPr lang="en-US" sz="2200" b="0" dirty="0" smtClean="0">
                <a:solidFill>
                  <a:srgbClr val="737373"/>
                </a:solidFill>
                <a:latin typeface="Cambria" panose="02040503050406030204" pitchFamily="18" charset="0"/>
              </a:rPr>
              <a:t>4</a:t>
            </a:r>
            <a:r>
              <a:rPr lang="sr-Latn-RS" sz="2200" b="0" dirty="0" smtClean="0">
                <a:solidFill>
                  <a:srgbClr val="737373"/>
                </a:solidFill>
                <a:latin typeface="Cambria" panose="02040503050406030204" pitchFamily="18" charset="0"/>
              </a:rPr>
              <a:t> </a:t>
            </a:r>
            <a:r>
              <a:rPr lang="sr-Latn-RS" sz="2200" b="0" dirty="0">
                <a:solidFill>
                  <a:srgbClr val="737373"/>
                </a:solidFill>
                <a:latin typeface="Cambria" panose="02040503050406030204" pitchFamily="18" charset="0"/>
              </a:rPr>
              <a:t>Belgrade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400" dirty="0">
                <a:latin typeface="Cambria" panose="02040503050406030204" pitchFamily="18" charset="0"/>
              </a:rPr>
              <a:t>It will be organized on December </a:t>
            </a:r>
            <a:r>
              <a:rPr lang="en-US" sz="1400" dirty="0" smtClean="0">
                <a:latin typeface="Cambria" panose="02040503050406030204" pitchFamily="18" charset="0"/>
              </a:rPr>
              <a:t>5t</a:t>
            </a:r>
            <a:r>
              <a:rPr lang="sr-Latn-RS" sz="1400" baseline="30000" dirty="0" smtClean="0">
                <a:latin typeface="Cambria" panose="02040503050406030204" pitchFamily="18" charset="0"/>
              </a:rPr>
              <a:t>h</a:t>
            </a:r>
            <a:r>
              <a:rPr lang="sr-Latn-RS" sz="1400" dirty="0" smtClean="0">
                <a:latin typeface="Cambria" panose="02040503050406030204" pitchFamily="18" charset="0"/>
              </a:rPr>
              <a:t> 202</a:t>
            </a:r>
            <a:r>
              <a:rPr lang="en-US" sz="1400" dirty="0" smtClean="0">
                <a:latin typeface="Cambria" panose="02040503050406030204" pitchFamily="18" charset="0"/>
              </a:rPr>
              <a:t>4</a:t>
            </a:r>
            <a:endParaRPr lang="sr-Latn-RS" sz="1400" dirty="0">
              <a:latin typeface="Cambria" panose="02040503050406030204" pitchFamily="18" charset="0"/>
            </a:endParaRP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400" dirty="0">
                <a:solidFill>
                  <a:srgbClr val="0070C0"/>
                </a:solidFill>
                <a:latin typeface="Cambria" panose="020405030504060302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https://finiz.singidunum.ac.rs/en/</a:t>
            </a:r>
            <a:endParaRPr lang="sr-Latn-RS" sz="1400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mbria" panose="02040503050406030204" pitchFamily="18" charset="0"/>
              </a:rPr>
              <a:t>Presentation of achieved results of the project COST CA 19130</a:t>
            </a: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400" dirty="0" smtClean="0">
                <a:latin typeface="Cambria" panose="02040503050406030204" pitchFamily="18" charset="0"/>
              </a:rPr>
              <a:t>Panel </a:t>
            </a:r>
            <a:r>
              <a:rPr lang="sr-Latn-RS" sz="1400" dirty="0">
                <a:latin typeface="Cambria" panose="02040503050406030204" pitchFamily="18" charset="0"/>
              </a:rPr>
              <a:t>discussion in cooperation with CFA Society </a:t>
            </a:r>
            <a:r>
              <a:rPr lang="sr-Latn-RS" sz="1400" dirty="0" smtClean="0">
                <a:latin typeface="Cambria" panose="02040503050406030204" pitchFamily="18" charset="0"/>
              </a:rPr>
              <a:t>Serbia</a:t>
            </a:r>
            <a:r>
              <a:rPr lang="en-US" sz="1400" dirty="0" smtClean="0">
                <a:latin typeface="Cambria" panose="02040503050406030204" pitchFamily="18" charset="0"/>
              </a:rPr>
              <a:t> </a:t>
            </a:r>
            <a:endParaRPr lang="sr-Latn-RS" sz="1400" dirty="0">
              <a:latin typeface="Cambria" panose="02040503050406030204" pitchFamily="18" charset="0"/>
            </a:endParaRPr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sr-Latn-RS" sz="1400" dirty="0">
                <a:latin typeface="Cambria" panose="02040503050406030204" pitchFamily="18" charset="0"/>
              </a:rPr>
              <a:t>Project promotions: website, social networks and professional portals</a:t>
            </a:r>
          </a:p>
          <a:p>
            <a:pPr lvl="2" algn="just"/>
            <a:endParaRPr lang="sr-Latn-RS" sz="1400" dirty="0">
              <a:latin typeface="Cambria" panose="02040503050406030204" pitchFamily="18" charset="0"/>
            </a:endParaRPr>
          </a:p>
          <a:p>
            <a:pPr algn="just">
              <a:buClr>
                <a:srgbClr val="737373"/>
              </a:buClr>
            </a:pPr>
            <a:endParaRPr lang="en-US" dirty="0">
              <a:solidFill>
                <a:srgbClr val="737373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166026" y="775496"/>
            <a:ext cx="3574870" cy="2456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2" y="3666494"/>
            <a:ext cx="3428452" cy="227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3666495"/>
            <a:ext cx="3218688" cy="2277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61" y="3693839"/>
            <a:ext cx="3166235" cy="21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F5C550-3582-42BC-97A5-DBFA628C0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01" y="5154561"/>
            <a:ext cx="3583259" cy="17034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4712" y="753979"/>
            <a:ext cx="10082045" cy="1348968"/>
          </a:xfrm>
        </p:spPr>
        <p:txBody>
          <a:bodyPr/>
          <a:lstStyle/>
          <a:p>
            <a:pPr algn="just"/>
            <a:r>
              <a:rPr lang="en-US" sz="2000" b="0" dirty="0">
                <a:latin typeface="Cambria" panose="02040503050406030204" pitchFamily="18" charset="0"/>
              </a:rPr>
              <a:t/>
            </a:r>
            <a:br>
              <a:rPr lang="en-US" sz="2000" b="0" dirty="0">
                <a:latin typeface="Cambria" panose="02040503050406030204" pitchFamily="18" charset="0"/>
              </a:rPr>
            </a:br>
            <a:r>
              <a:rPr lang="en-US" sz="2000" b="0" dirty="0">
                <a:latin typeface="Cambria" panose="02040503050406030204" pitchFamily="18" charset="0"/>
              </a:rPr>
              <a:t/>
            </a:r>
            <a:br>
              <a:rPr lang="en-US" sz="2000" b="0" dirty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/>
            </a:r>
            <a:br>
              <a:rPr lang="en-US" dirty="0">
                <a:latin typeface="Cambria" panose="02040503050406030204" pitchFamily="18" charset="0"/>
              </a:rPr>
            </a:b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FAB38B95-0BF0-404D-8E1D-21526571B3BE}"/>
              </a:ext>
            </a:extLst>
          </p:cNvPr>
          <p:cNvSpPr txBox="1">
            <a:spLocks/>
          </p:cNvSpPr>
          <p:nvPr/>
        </p:nvSpPr>
        <p:spPr>
          <a:xfrm>
            <a:off x="99391" y="1421836"/>
            <a:ext cx="10857435" cy="253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sr-Latn-RS" sz="2600" dirty="0">
                <a:latin typeface="Cambria" panose="02040503050406030204" pitchFamily="18" charset="0"/>
              </a:rPr>
              <a:t>Publications: </a:t>
            </a:r>
          </a:p>
          <a:p>
            <a:pPr algn="just"/>
            <a:r>
              <a:rPr lang="en-US" sz="1200" dirty="0">
                <a:latin typeface="Cambria" panose="02040503050406030204" pitchFamily="18" charset="0"/>
              </a:rPr>
              <a:t>    </a:t>
            </a:r>
            <a:r>
              <a:rPr lang="sr-Latn-RS" sz="1200" dirty="0">
                <a:latin typeface="Cambria" panose="02040503050406030204" pitchFamily="18" charset="0"/>
              </a:rPr>
              <a:t>Proceedings: </a:t>
            </a:r>
          </a:p>
          <a:p>
            <a:pPr lvl="2" algn="just"/>
            <a:r>
              <a:rPr lang="en-US" sz="1200" dirty="0">
                <a:latin typeface="Cambria" panose="02040503050406030204" pitchFamily="18" charset="0"/>
              </a:rPr>
              <a:t>    </a:t>
            </a:r>
            <a:r>
              <a:rPr lang="sr-Latn-RS" sz="1200" u="sng" dirty="0">
                <a:latin typeface="Cambria" panose="02040503050406030204" pitchFamily="18" charset="0"/>
              </a:rPr>
              <a:t>Barjaktarović, L., Barjaktarović, M., </a:t>
            </a:r>
            <a:r>
              <a:rPr lang="sr-Latn-RS" sz="1200" dirty="0" err="1">
                <a:latin typeface="Cambria" panose="02040503050406030204" pitchFamily="18" charset="0"/>
              </a:rPr>
              <a:t>Konjikušić</a:t>
            </a:r>
            <a:r>
              <a:rPr lang="sr-Latn-RS" sz="1200" dirty="0">
                <a:latin typeface="Cambria" panose="02040503050406030204" pitchFamily="18" charset="0"/>
              </a:rPr>
              <a:t>, S. (2020). </a:t>
            </a:r>
            <a:r>
              <a:rPr lang="sr-Latn-RS" sz="1200" dirty="0" err="1">
                <a:latin typeface="Cambria" panose="02040503050406030204" pitchFamily="18" charset="0"/>
              </a:rPr>
              <a:t>Echo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State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Networks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Usage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for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</a:p>
          <a:p>
            <a:pPr lvl="2" algn="just"/>
            <a:r>
              <a:rPr lang="sr-Latn-RS" sz="1200" dirty="0">
                <a:latin typeface="Cambria" panose="02040503050406030204" pitchFamily="18" charset="0"/>
              </a:rPr>
              <a:t>    </a:t>
            </a:r>
            <a:r>
              <a:rPr lang="sr-Latn-RS" sz="1200" dirty="0" err="1">
                <a:latin typeface="Cambria" panose="02040503050406030204" pitchFamily="18" charset="0"/>
              </a:rPr>
              <a:t>Stock</a:t>
            </a:r>
            <a:r>
              <a:rPr lang="sr-Latn-RS" sz="1200" dirty="0">
                <a:latin typeface="Cambria" panose="02040503050406030204" pitchFamily="18" charset="0"/>
              </a:rPr>
              <a:t> Price </a:t>
            </a:r>
            <a:r>
              <a:rPr lang="sr-Latn-RS" sz="1200" dirty="0" err="1">
                <a:latin typeface="Cambria" panose="02040503050406030204" pitchFamily="18" charset="0"/>
              </a:rPr>
              <a:t>Predictions</a:t>
            </a:r>
            <a:r>
              <a:rPr lang="sr-Latn-RS" sz="1200" dirty="0">
                <a:latin typeface="Cambria" panose="02040503050406030204" pitchFamily="18" charset="0"/>
              </a:rPr>
              <a:t>. </a:t>
            </a:r>
            <a:r>
              <a:rPr lang="sr-Latn-RS" sz="1200" dirty="0" err="1">
                <a:latin typeface="Cambria" panose="02040503050406030204" pitchFamily="18" charset="0"/>
              </a:rPr>
              <a:t>Paper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presented</a:t>
            </a:r>
            <a:r>
              <a:rPr lang="sr-Latn-RS" sz="1200" dirty="0">
                <a:latin typeface="Cambria" panose="02040503050406030204" pitchFamily="18" charset="0"/>
              </a:rPr>
              <a:t> at FINIZ 2020 - </a:t>
            </a:r>
            <a:r>
              <a:rPr lang="sr-Latn-RS" sz="1200" dirty="0" err="1">
                <a:latin typeface="Cambria" panose="02040503050406030204" pitchFamily="18" charset="0"/>
              </a:rPr>
              <a:t>People</a:t>
            </a:r>
            <a:r>
              <a:rPr lang="sr-Latn-RS" sz="1200" dirty="0">
                <a:latin typeface="Cambria" panose="02040503050406030204" pitchFamily="18" charset="0"/>
              </a:rPr>
              <a:t> in </a:t>
            </a:r>
            <a:r>
              <a:rPr lang="sr-Latn-RS" sz="1200" dirty="0" err="1">
                <a:latin typeface="Cambria" panose="02040503050406030204" pitchFamily="18" charset="0"/>
              </a:rPr>
              <a:t>the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focus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of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process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</a:p>
          <a:p>
            <a:pPr lvl="2" algn="just"/>
            <a:r>
              <a:rPr lang="sr-Latn-RS" sz="1200" dirty="0">
                <a:latin typeface="Cambria" panose="02040503050406030204" pitchFamily="18" charset="0"/>
              </a:rPr>
              <a:t>    </a:t>
            </a:r>
            <a:r>
              <a:rPr lang="sr-Latn-RS" sz="1200" dirty="0" err="1">
                <a:latin typeface="Cambria" panose="02040503050406030204" pitchFamily="18" charset="0"/>
              </a:rPr>
              <a:t>automation</a:t>
            </a:r>
            <a:r>
              <a:rPr lang="sr-Latn-RS" sz="1200" dirty="0">
                <a:latin typeface="Cambria" panose="02040503050406030204" pitchFamily="18" charset="0"/>
              </a:rPr>
              <a:t>. doi:10.15308/finiz-2020-97-102</a:t>
            </a:r>
            <a:endParaRPr lang="en-US" sz="1200" dirty="0">
              <a:latin typeface="Cambria" panose="02040503050406030204" pitchFamily="18" charset="0"/>
            </a:endParaRPr>
          </a:p>
          <a:p>
            <a:pPr lvl="2" algn="just"/>
            <a:endParaRPr lang="en-US" sz="1200" dirty="0">
              <a:latin typeface="Cambria" panose="02040503050406030204" pitchFamily="18" charset="0"/>
            </a:endParaRPr>
          </a:p>
          <a:p>
            <a:pPr lvl="2" algn="just"/>
            <a:r>
              <a:rPr lang="en-US" sz="1200" b="1" dirty="0">
                <a:solidFill>
                  <a:schemeClr val="dk2"/>
                </a:solidFill>
                <a:latin typeface="Cambria" panose="02040503050406030204" pitchFamily="18" charset="0"/>
              </a:rPr>
              <a:t>    Journals</a:t>
            </a:r>
            <a:r>
              <a:rPr lang="sr-Latn-RS" sz="1200" dirty="0">
                <a:latin typeface="Cambria" panose="02040503050406030204" pitchFamily="18" charset="0"/>
              </a:rPr>
              <a:t>: </a:t>
            </a:r>
            <a:endParaRPr lang="en-US" sz="1200" dirty="0">
              <a:latin typeface="Cambria" panose="02040503050406030204" pitchFamily="18" charset="0"/>
            </a:endParaRPr>
          </a:p>
          <a:p>
            <a:pPr lvl="2" algn="just"/>
            <a:r>
              <a:rPr lang="en-US" sz="1200" dirty="0">
                <a:latin typeface="Cambria" panose="02040503050406030204" pitchFamily="18" charset="0"/>
              </a:rPr>
              <a:t>    J</a:t>
            </a:r>
            <a:r>
              <a:rPr lang="sr-Latn-RS" sz="1200" dirty="0" err="1">
                <a:latin typeface="Cambria" panose="02040503050406030204" pitchFamily="18" charset="0"/>
              </a:rPr>
              <a:t>ović</a:t>
            </a:r>
            <a:r>
              <a:rPr lang="sr-Latn-RS" sz="1200" dirty="0">
                <a:latin typeface="Cambria" panose="02040503050406030204" pitchFamily="18" charset="0"/>
              </a:rPr>
              <a:t>, Ž. </a:t>
            </a:r>
            <a:r>
              <a:rPr lang="en-US" sz="1200" dirty="0">
                <a:latin typeface="Cambria" panose="02040503050406030204" pitchFamily="18" charset="0"/>
              </a:rPr>
              <a:t>&amp; </a:t>
            </a:r>
            <a:r>
              <a:rPr lang="sr-Latn-RS" sz="1200" u="sng" dirty="0">
                <a:latin typeface="Cambria" panose="02040503050406030204" pitchFamily="18" charset="0"/>
              </a:rPr>
              <a:t>Nikolić</a:t>
            </a:r>
            <a:r>
              <a:rPr lang="en-US" sz="1200" u="sng" dirty="0">
                <a:latin typeface="Cambria" panose="02040503050406030204" pitchFamily="18" charset="0"/>
              </a:rPr>
              <a:t>, I.</a:t>
            </a:r>
            <a:r>
              <a:rPr lang="sr-Latn-RS" sz="1200" u="sng" dirty="0">
                <a:latin typeface="Cambria" panose="02040503050406030204" pitchFamily="18" charset="0"/>
              </a:rPr>
              <a:t> </a:t>
            </a:r>
            <a:r>
              <a:rPr lang="sr-Latn-RS" sz="1200" dirty="0">
                <a:latin typeface="Cambria" panose="02040503050406030204" pitchFamily="18" charset="0"/>
              </a:rPr>
              <a:t>(2022)</a:t>
            </a:r>
            <a:r>
              <a:rPr lang="en-US" sz="1200" dirty="0">
                <a:latin typeface="Cambria" panose="02040503050406030204" pitchFamily="18" charset="0"/>
              </a:rPr>
              <a:t>.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The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Darker</a:t>
            </a:r>
            <a:r>
              <a:rPr lang="sr-Latn-RS" sz="1200" dirty="0">
                <a:latin typeface="Cambria" panose="02040503050406030204" pitchFamily="18" charset="0"/>
              </a:rPr>
              <a:t> Side </a:t>
            </a:r>
            <a:r>
              <a:rPr lang="sr-Latn-RS" sz="1200" dirty="0" err="1">
                <a:latin typeface="Cambria" panose="02040503050406030204" pitchFamily="18" charset="0"/>
              </a:rPr>
              <a:t>of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Fintech</a:t>
            </a:r>
            <a:r>
              <a:rPr lang="sr-Latn-RS" sz="1200" dirty="0">
                <a:latin typeface="Cambria" panose="02040503050406030204" pitchFamily="18" charset="0"/>
              </a:rPr>
              <a:t>: </a:t>
            </a:r>
            <a:r>
              <a:rPr lang="sr-Latn-RS" sz="1200" dirty="0" err="1">
                <a:latin typeface="Cambria" panose="02040503050406030204" pitchFamily="18" charset="0"/>
              </a:rPr>
              <a:t>the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Emergence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of</a:t>
            </a:r>
            <a:r>
              <a:rPr lang="sr-Latn-RS" sz="1200" dirty="0">
                <a:latin typeface="Cambria" panose="02040503050406030204" pitchFamily="18" charset="0"/>
              </a:rPr>
              <a:t> New </a:t>
            </a:r>
            <a:r>
              <a:rPr lang="sr-Latn-RS" sz="1200" dirty="0" err="1">
                <a:latin typeface="Cambria" panose="02040503050406030204" pitchFamily="18" charset="0"/>
              </a:rPr>
              <a:t>Risks</a:t>
            </a:r>
            <a:r>
              <a:rPr lang="en-US" sz="1200" dirty="0">
                <a:latin typeface="Cambria" panose="02040503050406030204" pitchFamily="18" charset="0"/>
              </a:rPr>
              <a:t>.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endParaRPr lang="en-US" sz="1200" dirty="0">
              <a:latin typeface="Cambria" panose="02040503050406030204" pitchFamily="18" charset="0"/>
            </a:endParaRPr>
          </a:p>
          <a:p>
            <a:pPr lvl="2" algn="just"/>
            <a:r>
              <a:rPr lang="en-US" sz="1200" dirty="0">
                <a:latin typeface="Cambria" panose="02040503050406030204" pitchFamily="18" charset="0"/>
              </a:rPr>
              <a:t>    </a:t>
            </a:r>
            <a:r>
              <a:rPr lang="sr-Latn-RS" sz="1200" dirty="0">
                <a:latin typeface="Cambria" panose="02040503050406030204" pitchFamily="18" charset="0"/>
              </a:rPr>
              <a:t>Zagreb </a:t>
            </a:r>
            <a:r>
              <a:rPr lang="sr-Latn-RS" sz="1200" dirty="0" err="1">
                <a:latin typeface="Cambria" panose="02040503050406030204" pitchFamily="18" charset="0"/>
              </a:rPr>
              <a:t>International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Review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of</a:t>
            </a:r>
            <a:r>
              <a:rPr lang="sr-Latn-RS" sz="1200" dirty="0">
                <a:latin typeface="Cambria" panose="02040503050406030204" pitchFamily="18" charset="0"/>
              </a:rPr>
              <a:t> </a:t>
            </a:r>
            <a:r>
              <a:rPr lang="sr-Latn-RS" sz="1200" dirty="0" err="1">
                <a:latin typeface="Cambria" panose="02040503050406030204" pitchFamily="18" charset="0"/>
              </a:rPr>
              <a:t>Economics</a:t>
            </a:r>
            <a:r>
              <a:rPr lang="sr-Latn-RS" sz="1200" dirty="0">
                <a:latin typeface="Cambria" panose="02040503050406030204" pitchFamily="18" charset="0"/>
              </a:rPr>
              <a:t> and Business, Zagreb, 25(s1):45-63, </a:t>
            </a:r>
            <a:endParaRPr lang="en-US" sz="1200" dirty="0">
              <a:latin typeface="Cambria" panose="02040503050406030204" pitchFamily="18" charset="0"/>
            </a:endParaRPr>
          </a:p>
          <a:p>
            <a:pPr lvl="2" algn="just"/>
            <a:r>
              <a:rPr lang="en-US" sz="1200" dirty="0">
                <a:latin typeface="Cambria" panose="02040503050406030204" pitchFamily="18" charset="0"/>
              </a:rPr>
              <a:t>    </a:t>
            </a:r>
            <a:r>
              <a:rPr lang="en-US" sz="1200" dirty="0" err="1">
                <a:latin typeface="Cambria" panose="02040503050406030204" pitchFamily="18" charset="0"/>
              </a:rPr>
              <a:t>doi</a:t>
            </a:r>
            <a:r>
              <a:rPr lang="sr-Latn-RS" sz="1200" dirty="0">
                <a:latin typeface="Cambria" panose="02040503050406030204" pitchFamily="18" charset="0"/>
              </a:rPr>
              <a:t>: 10.2478/zireb-2022-0024</a:t>
            </a:r>
            <a:r>
              <a:rPr lang="en-US" sz="1200" dirty="0">
                <a:latin typeface="Cambria" panose="02040503050406030204" pitchFamily="18" charset="0"/>
              </a:rPr>
              <a:t>.</a:t>
            </a:r>
          </a:p>
          <a:p>
            <a:pPr lvl="2" algn="just"/>
            <a:endParaRPr lang="en-US" sz="1200" dirty="0">
              <a:latin typeface="Cambria" panose="02040503050406030204" pitchFamily="18" charset="0"/>
            </a:endParaRPr>
          </a:p>
          <a:p>
            <a:pPr lvl="2" algn="just"/>
            <a:r>
              <a:rPr lang="en-US" sz="1200" b="1" dirty="0">
                <a:solidFill>
                  <a:schemeClr val="dk2"/>
                </a:solidFill>
                <a:latin typeface="Cambria" panose="02040503050406030204" pitchFamily="18" charset="0"/>
              </a:rPr>
              <a:t>    Q1 Journals</a:t>
            </a:r>
            <a:r>
              <a:rPr lang="sr-Latn-RS" sz="1200" dirty="0">
                <a:latin typeface="Cambria" panose="02040503050406030204" pitchFamily="18" charset="0"/>
              </a:rPr>
              <a:t>: </a:t>
            </a:r>
            <a:endParaRPr lang="en-US" sz="1200" dirty="0">
              <a:latin typeface="Cambria" panose="02040503050406030204" pitchFamily="18" charset="0"/>
            </a:endParaRPr>
          </a:p>
          <a:p>
            <a:pPr lvl="2" algn="just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1200" u="sng" dirty="0">
                <a:latin typeface="Cambria" panose="02040503050406030204" pitchFamily="18" charset="0"/>
                <a:ea typeface="Cambria" panose="02040503050406030204" pitchFamily="18" charset="0"/>
              </a:rPr>
              <a:t>Vučetić, M.,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Brokešová, Z., Hudec, M., Pastoráková, E. (2022). Financial literacy and </a:t>
            </a:r>
          </a:p>
          <a:p>
            <a:pPr lvl="2" algn="just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   psychological disaster preparedness: applicability of approach based on fuzzy functional </a:t>
            </a:r>
          </a:p>
          <a:p>
            <a:pPr lvl="2" algn="just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   dependencies, Information Processing &amp; Management, 59(2), 102848,</a:t>
            </a:r>
          </a:p>
          <a:p>
            <a:pPr lvl="2" algn="just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https://doi.org/10.1016/j.ipm.2021.102848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2" algn="just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2" algn="just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   Hudec, M., </a:t>
            </a:r>
            <a:r>
              <a:rPr lang="en-US" sz="1200" u="sng" dirty="0">
                <a:latin typeface="Cambria" panose="02040503050406030204" pitchFamily="18" charset="0"/>
                <a:ea typeface="Cambria" panose="02040503050406030204" pitchFamily="18" charset="0"/>
              </a:rPr>
              <a:t>Vučetić, M.,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Bar</a:t>
            </a:r>
            <a:r>
              <a:rPr lang="sr-Latn-R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čakov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á, </a:t>
            </a:r>
            <a:r>
              <a:rPr lang="sr-Latn-RS" sz="1200" dirty="0">
                <a:latin typeface="Cambria" panose="02040503050406030204" pitchFamily="18" charset="0"/>
                <a:ea typeface="Cambria" panose="02040503050406030204" pitchFamily="18" charset="0"/>
              </a:rPr>
              <a:t>N.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(202</a:t>
            </a:r>
            <a:r>
              <a:rPr lang="sr-Latn-RS" sz="12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). An extended proximity relation and quantified aggregation</a:t>
            </a:r>
          </a:p>
          <a:p>
            <a:pPr lvl="2" algn="just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   for designing robust fuzzy query engine, Knowledge-based systems, under review.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0A8602-7662-421D-B09C-F2A863D43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462" y="346522"/>
            <a:ext cx="4297525" cy="3512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8C13C4-8705-4D63-A0A2-A744A96B1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462" y="3894076"/>
            <a:ext cx="4563773" cy="1552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60A3BFC-44CA-44D2-8C6A-CC8AC3334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600" y="5436163"/>
            <a:ext cx="5726400" cy="12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4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>
              <a:buFont typeface="Wingdings" panose="05000000000000000000" pitchFamily="2" charset="2"/>
              <a:buChar char="§"/>
            </a:pPr>
            <a:r>
              <a:rPr lang="sr-Latn-RS" sz="1200" u="sng" dirty="0" smtClean="0">
                <a:latin typeface="Calibri" panose="020F0502020204030204" pitchFamily="34" charset="0"/>
              </a:rPr>
              <a:t>Barjaktarović</a:t>
            </a:r>
            <a:r>
              <a:rPr lang="sr-Latn-RS" sz="1200" u="sng" dirty="0">
                <a:latin typeface="Calibri" panose="020F0502020204030204" pitchFamily="34" charset="0"/>
              </a:rPr>
              <a:t>, L., Barjaktarović, M., </a:t>
            </a:r>
            <a:r>
              <a:rPr lang="en-US" sz="1200" dirty="0" err="1" smtClean="0">
                <a:latin typeface="Calibri" panose="020F0502020204030204" pitchFamily="34" charset="0"/>
              </a:rPr>
              <a:t>Todorovi</a:t>
            </a:r>
            <a:r>
              <a:rPr lang="sr-Latn-RS" sz="1200" dirty="0" smtClean="0">
                <a:latin typeface="Calibri" panose="020F0502020204030204" pitchFamily="34" charset="0"/>
              </a:rPr>
              <a:t>ć</a:t>
            </a:r>
            <a:r>
              <a:rPr lang="en-US" sz="1200" dirty="0" smtClean="0">
                <a:latin typeface="Calibri" panose="020F0502020204030204" pitchFamily="34" charset="0"/>
              </a:rPr>
              <a:t>, M.,</a:t>
            </a:r>
            <a:r>
              <a:rPr lang="en-US" sz="1200" dirty="0" err="1" smtClean="0">
                <a:latin typeface="Calibri" panose="020F0502020204030204" pitchFamily="34" charset="0"/>
              </a:rPr>
              <a:t>Obradovi</a:t>
            </a:r>
            <a:r>
              <a:rPr lang="sr-Latn-RS" sz="1200" dirty="0" smtClean="0">
                <a:latin typeface="Calibri" panose="020F0502020204030204" pitchFamily="34" charset="0"/>
              </a:rPr>
              <a:t>ć</a:t>
            </a:r>
            <a:r>
              <a:rPr lang="en-US" sz="1200" dirty="0" smtClean="0">
                <a:latin typeface="Calibri" panose="020F0502020204030204" pitchFamily="34" charset="0"/>
              </a:rPr>
              <a:t>, A. (2023) </a:t>
            </a:r>
            <a:r>
              <a:rPr lang="en-US" sz="1200" dirty="0">
                <a:latin typeface="Calibri" panose="020F0502020204030204" pitchFamily="34" charset="0"/>
              </a:rPr>
              <a:t>Toward Stock Price Forecasting on Newly Acquired BELEX Dataset, The book of proceedings – FINIZ 2023, </a:t>
            </a:r>
            <a:r>
              <a:rPr lang="en-US" sz="1200" dirty="0" smtClean="0">
                <a:latin typeface="Calibri" panose="020F0502020204030204" pitchFamily="34" charset="0"/>
              </a:rPr>
              <a:t>07</a:t>
            </a:r>
            <a:r>
              <a:rPr lang="en-US" sz="1200" baseline="30000" dirty="0" smtClean="0">
                <a:latin typeface="Calibri" panose="020F0502020204030204" pitchFamily="34" charset="0"/>
              </a:rPr>
              <a:t>th</a:t>
            </a:r>
            <a:r>
              <a:rPr lang="en-US" sz="1200" dirty="0" smtClean="0">
                <a:latin typeface="Calibri" panose="020F0502020204030204" pitchFamily="34" charset="0"/>
              </a:rPr>
              <a:t>  </a:t>
            </a:r>
            <a:r>
              <a:rPr lang="en-US" sz="1200" dirty="0">
                <a:latin typeface="Calibri" panose="020F0502020204030204" pitchFamily="34" charset="0"/>
              </a:rPr>
              <a:t>December, Belgrade, p. </a:t>
            </a:r>
            <a:r>
              <a:rPr lang="en-US" sz="1200" dirty="0" smtClean="0">
                <a:latin typeface="Calibri" panose="020F0502020204030204" pitchFamily="34" charset="0"/>
              </a:rPr>
              <a:t>154-161, DOI: </a:t>
            </a:r>
            <a:r>
              <a:rPr lang="en-US" sz="1200" u="sng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en-US" sz="1200" u="sng" dirty="0" smtClean="0">
                <a:latin typeface="Calibri" panose="020F0502020204030204" pitchFamily="34" charset="0"/>
                <a:hlinkClick r:id="rId2"/>
              </a:rPr>
              <a:t>doi.org/10.15308/finiz-2023-154-161</a:t>
            </a:r>
            <a:endParaRPr lang="en-US" sz="1200" u="sng" dirty="0">
              <a:latin typeface="Calibri" panose="020F0502020204030204" pitchFamily="34" charset="0"/>
            </a:endParaRP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sr-Latn-RS" sz="1200" u="sng" dirty="0">
                <a:latin typeface="Calibri" panose="020F0502020204030204" pitchFamily="34" charset="0"/>
              </a:rPr>
              <a:t>Barjaktarović</a:t>
            </a:r>
            <a:r>
              <a:rPr lang="sr-Latn-RS" sz="1200" u="sng" dirty="0" smtClean="0">
                <a:latin typeface="Calibri" panose="020F0502020204030204" pitchFamily="34" charset="0"/>
              </a:rPr>
              <a:t>,</a:t>
            </a:r>
            <a:r>
              <a:rPr lang="en-US" sz="1200" u="sng" dirty="0" smtClean="0">
                <a:latin typeface="Calibri" panose="020F0502020204030204" pitchFamily="34" charset="0"/>
              </a:rPr>
              <a:t> L., </a:t>
            </a:r>
            <a:r>
              <a:rPr lang="en-US" sz="1200" dirty="0" err="1" smtClean="0">
                <a:latin typeface="Calibri" panose="020F0502020204030204" pitchFamily="34" charset="0"/>
              </a:rPr>
              <a:t>Kalkan</a:t>
            </a:r>
            <a:r>
              <a:rPr lang="en-US" sz="1200" dirty="0" smtClean="0">
                <a:latin typeface="Calibri" panose="020F0502020204030204" pitchFamily="34" charset="0"/>
              </a:rPr>
              <a:t>, D. (2023) Are Serbian Companies ready for the German Supply Chain Due Diligence Act?, The book of proceedings – FINIZ 2023. 07</a:t>
            </a:r>
            <a:r>
              <a:rPr lang="en-US" sz="1200" baseline="30000" dirty="0" smtClean="0">
                <a:latin typeface="Calibri" panose="020F0502020204030204" pitchFamily="34" charset="0"/>
              </a:rPr>
              <a:t>th</a:t>
            </a:r>
            <a:r>
              <a:rPr lang="en-US" sz="1200" dirty="0" smtClean="0">
                <a:latin typeface="Calibri" panose="020F0502020204030204" pitchFamily="34" charset="0"/>
              </a:rPr>
              <a:t> December, Belgrade, p. 143-153, DOI: </a:t>
            </a:r>
            <a:r>
              <a:rPr lang="en-US" sz="1200" dirty="0">
                <a:latin typeface="Calibri" panose="020F0502020204030204" pitchFamily="34" charset="0"/>
                <a:hlinkClick r:id="rId3"/>
              </a:rPr>
              <a:t>https://</a:t>
            </a:r>
            <a:r>
              <a:rPr lang="en-US" sz="1200" dirty="0" smtClean="0">
                <a:latin typeface="Calibri" panose="020F0502020204030204" pitchFamily="34" charset="0"/>
                <a:hlinkClick r:id="rId3"/>
              </a:rPr>
              <a:t>doi.org/10.15308/finiz-2023-143-153</a:t>
            </a:r>
            <a:endParaRPr lang="en-US" sz="1200" dirty="0" smtClean="0">
              <a:latin typeface="Calibri" panose="020F0502020204030204" pitchFamily="34" charset="0"/>
            </a:endParaRP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</a:rPr>
              <a:t>G. </a:t>
            </a:r>
            <a:r>
              <a:rPr lang="en-US" sz="1200" dirty="0" err="1">
                <a:latin typeface="Calibri" panose="020F0502020204030204" pitchFamily="34" charset="0"/>
              </a:rPr>
              <a:t>Pisoni</a:t>
            </a:r>
            <a:r>
              <a:rPr lang="en-US" sz="1200" dirty="0">
                <a:latin typeface="Calibri" panose="020F0502020204030204" pitchFamily="34" charset="0"/>
              </a:rPr>
              <a:t>, E. </a:t>
            </a:r>
            <a:r>
              <a:rPr lang="en-US" sz="1200" dirty="0" err="1">
                <a:latin typeface="Calibri" panose="020F0502020204030204" pitchFamily="34" charset="0"/>
              </a:rPr>
              <a:t>Mináriková</a:t>
            </a:r>
            <a:r>
              <a:rPr lang="en-US" sz="1200" dirty="0">
                <a:latin typeface="Calibri" panose="020F0502020204030204" pitchFamily="34" charset="0"/>
              </a:rPr>
              <a:t>, M. </a:t>
            </a:r>
            <a:r>
              <a:rPr lang="en-US" sz="1200" dirty="0" err="1">
                <a:latin typeface="Calibri" panose="020F0502020204030204" pitchFamily="34" charset="0"/>
              </a:rPr>
              <a:t>Hudec</a:t>
            </a:r>
            <a:r>
              <a:rPr lang="en-US" sz="1200" dirty="0">
                <a:latin typeface="Calibri" panose="020F0502020204030204" pitchFamily="34" charset="0"/>
              </a:rPr>
              <a:t>, H. </a:t>
            </a:r>
            <a:r>
              <a:rPr lang="en-US" sz="1200" dirty="0" err="1">
                <a:latin typeface="Calibri" panose="020F0502020204030204" pitchFamily="34" charset="0"/>
              </a:rPr>
              <a:t>Skaftadottir</a:t>
            </a:r>
            <a:r>
              <a:rPr lang="en-US" sz="1200" dirty="0">
                <a:latin typeface="Calibri" panose="020F0502020204030204" pitchFamily="34" charset="0"/>
              </a:rPr>
              <a:t>, B. </a:t>
            </a:r>
            <a:r>
              <a:rPr lang="en-US" sz="1200" dirty="0" err="1">
                <a:latin typeface="Calibri" panose="020F0502020204030204" pitchFamily="34" charset="0"/>
              </a:rPr>
              <a:t>Molnár</a:t>
            </a:r>
            <a:r>
              <a:rPr lang="en-US" sz="1200" dirty="0">
                <a:latin typeface="Calibri" panose="020F0502020204030204" pitchFamily="34" charset="0"/>
              </a:rPr>
              <a:t>, </a:t>
            </a:r>
            <a:r>
              <a:rPr lang="en-US" sz="1200" u="sng" dirty="0">
                <a:latin typeface="Calibri" panose="020F0502020204030204" pitchFamily="34" charset="0"/>
              </a:rPr>
              <a:t>M. </a:t>
            </a:r>
            <a:r>
              <a:rPr lang="en-US" sz="1200" u="sng" dirty="0" err="1">
                <a:latin typeface="Calibri" panose="020F0502020204030204" pitchFamily="34" charset="0"/>
              </a:rPr>
              <a:t>Vučetić</a:t>
            </a:r>
            <a:r>
              <a:rPr lang="en-US" sz="1200" u="sng" dirty="0">
                <a:latin typeface="Calibri" panose="020F0502020204030204" pitchFamily="34" charset="0"/>
              </a:rPr>
              <a:t>, </a:t>
            </a:r>
            <a:r>
              <a:rPr lang="en-US" sz="1200" dirty="0">
                <a:latin typeface="Calibri" panose="020F0502020204030204" pitchFamily="34" charset="0"/>
              </a:rPr>
              <a:t>D. </a:t>
            </a:r>
            <a:r>
              <a:rPr lang="en-US" sz="1200" dirty="0" err="1">
                <a:latin typeface="Calibri" panose="020F0502020204030204" pitchFamily="34" charset="0"/>
              </a:rPr>
              <a:t>Sedláková</a:t>
            </a:r>
            <a:r>
              <a:rPr lang="en-US" sz="1200" dirty="0">
                <a:latin typeface="Calibri" panose="020F0502020204030204" pitchFamily="34" charset="0"/>
              </a:rPr>
              <a:t>, Reducing Complexity by using Linguistic Summaries for Business Intelligence Reporting, 17th IADIS INTERNATIONAL CONFERENCE INFORMATION SYSTEMS 2024, pp. 174 - 178, Mar, 2024, Porto Portugal</a:t>
            </a:r>
            <a:r>
              <a:rPr lang="en-US" sz="1200" dirty="0" smtClean="0">
                <a:latin typeface="Calibri" panose="020F0502020204030204" pitchFamily="34" charset="0"/>
              </a:rPr>
              <a:t> </a:t>
            </a:r>
          </a:p>
          <a:p>
            <a:pPr marL="1016000" lvl="2" indent="0" algn="just">
              <a:buNone/>
            </a:pPr>
            <a:endParaRPr lang="en-US" sz="1200" dirty="0">
              <a:latin typeface="Calibri" panose="020F0502020204030204" pitchFamily="34" charset="0"/>
            </a:endParaRP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Calibri" panose="020F0502020204030204" pitchFamily="34" charset="0"/>
              </a:rPr>
              <a:t>M. </a:t>
            </a:r>
            <a:r>
              <a:rPr lang="en-US" sz="1200" dirty="0" err="1">
                <a:latin typeface="Calibri" panose="020F0502020204030204" pitchFamily="34" charset="0"/>
              </a:rPr>
              <a:t>Hudec</a:t>
            </a:r>
            <a:r>
              <a:rPr lang="en-US" sz="1200" dirty="0">
                <a:latin typeface="Calibri" panose="020F0502020204030204" pitchFamily="34" charset="0"/>
              </a:rPr>
              <a:t>, </a:t>
            </a:r>
            <a:r>
              <a:rPr lang="en-US" sz="1200" u="sng" dirty="0">
                <a:latin typeface="Calibri" panose="020F0502020204030204" pitchFamily="34" charset="0"/>
              </a:rPr>
              <a:t>M. </a:t>
            </a:r>
            <a:r>
              <a:rPr lang="en-US" sz="1200" u="sng" dirty="0" err="1">
                <a:latin typeface="Calibri" panose="020F0502020204030204" pitchFamily="34" charset="0"/>
              </a:rPr>
              <a:t>Vučetić</a:t>
            </a:r>
            <a:r>
              <a:rPr lang="en-US" sz="1200" u="sng" dirty="0">
                <a:latin typeface="Calibri" panose="020F0502020204030204" pitchFamily="34" charset="0"/>
              </a:rPr>
              <a:t>,</a:t>
            </a:r>
            <a:r>
              <a:rPr lang="en-US" sz="1200" dirty="0">
                <a:latin typeface="Calibri" panose="020F0502020204030204" pitchFamily="34" charset="0"/>
              </a:rPr>
              <a:t> N. </a:t>
            </a:r>
            <a:r>
              <a:rPr lang="en-US" sz="1200" dirty="0" err="1">
                <a:latin typeface="Calibri" panose="020F0502020204030204" pitchFamily="34" charset="0"/>
              </a:rPr>
              <a:t>Barčáková</a:t>
            </a:r>
            <a:r>
              <a:rPr lang="en-US" sz="1200" dirty="0">
                <a:latin typeface="Calibri" panose="020F0502020204030204" pitchFamily="34" charset="0"/>
              </a:rPr>
              <a:t>, An extended proximity relation and quantified aggregation for designing robust fuzzy query engine, KNOWLEDGE-BASED SYSTEMS, Vol. 290, Feb, 2024 – Q1 journal IF = </a:t>
            </a:r>
            <a:r>
              <a:rPr lang="en-US" sz="1200" dirty="0" smtClean="0">
                <a:latin typeface="Calibri" panose="020F0502020204030204" pitchFamily="34" charset="0"/>
              </a:rPr>
              <a:t>8.8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latin typeface="Cambria" panose="02040503050406030204" pitchFamily="18" charset="0"/>
              </a:rPr>
              <a:t>Publications: 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/>
            </a:r>
            <a:br>
              <a:rPr lang="en-US" dirty="0">
                <a:latin typeface="Cambria" panose="02040503050406030204" pitchFamily="18" charset="0"/>
              </a:rPr>
            </a:br>
            <a:r>
              <a:rPr lang="en-US" sz="1200" dirty="0" smtClean="0">
                <a:latin typeface="Cambria" panose="02040503050406030204" pitchFamily="18" charset="0"/>
              </a:rPr>
              <a:t>Proceedings:</a:t>
            </a:r>
            <a:r>
              <a:rPr lang="sr-Latn-RS" dirty="0">
                <a:latin typeface="Cambria" panose="02040503050406030204" pitchFamily="18" charset="0"/>
              </a:rPr>
              <a:t/>
            </a:r>
            <a:br>
              <a:rPr lang="sr-Latn-RS" dirty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                    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sz="1200" dirty="0">
                <a:latin typeface="Cambria" panose="02040503050406030204" pitchFamily="18" charset="0"/>
              </a:rPr>
              <a:t>Q1 Journals</a:t>
            </a:r>
            <a:r>
              <a:rPr lang="sr-Latn-RS" sz="1200" dirty="0">
                <a:latin typeface="Cambria" panose="02040503050406030204" pitchFamily="18" charset="0"/>
              </a:rPr>
              <a:t>: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168" y="4206240"/>
            <a:ext cx="3947417" cy="2414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271" y="4206240"/>
            <a:ext cx="3685033" cy="24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92300"/>
      </p:ext>
    </p:extLst>
  </p:cSld>
  <p:clrMapOvr>
    <a:masterClrMapping/>
  </p:clrMapOvr>
</p:sld>
</file>

<file path=ppt/theme/theme1.xml><?xml version="1.0" encoding="utf-8"?>
<a:theme xmlns:a="http://schemas.openxmlformats.org/drawingml/2006/main" name="COST_ppt-16_9-color_1">
  <a:themeElements>
    <a:clrScheme name="COST THEME FUSHIA">
      <a:dk1>
        <a:srgbClr val="000000"/>
      </a:dk1>
      <a:lt1>
        <a:srgbClr val="FFFFFF"/>
      </a:lt1>
      <a:dk2>
        <a:srgbClr val="737373"/>
      </a:dk2>
      <a:lt2>
        <a:srgbClr val="D2D2CD"/>
      </a:lt2>
      <a:accent1>
        <a:srgbClr val="961E64"/>
      </a:accent1>
      <a:accent2>
        <a:srgbClr val="6E82BE"/>
      </a:accent2>
      <a:accent3>
        <a:srgbClr val="692364"/>
      </a:accent3>
      <a:accent4>
        <a:srgbClr val="2D3778"/>
      </a:accent4>
      <a:accent5>
        <a:srgbClr val="E1783C"/>
      </a:accent5>
      <a:accent6>
        <a:srgbClr val="00AB9D"/>
      </a:accent6>
      <a:hlink>
        <a:srgbClr val="D7D2C3"/>
      </a:hlink>
      <a:folHlink>
        <a:srgbClr val="9B9B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ST_ppt-16_9-color_2">
  <a:themeElements>
    <a:clrScheme name="COST THEME GREEN">
      <a:dk1>
        <a:srgbClr val="000000"/>
      </a:dk1>
      <a:lt1>
        <a:srgbClr val="FFFFFF"/>
      </a:lt1>
      <a:dk2>
        <a:srgbClr val="737373"/>
      </a:dk2>
      <a:lt2>
        <a:srgbClr val="D2D2CD"/>
      </a:lt2>
      <a:accent1>
        <a:srgbClr val="00AB9D"/>
      </a:accent1>
      <a:accent2>
        <a:srgbClr val="6E82BE"/>
      </a:accent2>
      <a:accent3>
        <a:srgbClr val="2D3778"/>
      </a:accent3>
      <a:accent4>
        <a:srgbClr val="961E64"/>
      </a:accent4>
      <a:accent5>
        <a:srgbClr val="692364"/>
      </a:accent5>
      <a:accent6>
        <a:srgbClr val="E1783C"/>
      </a:accent6>
      <a:hlink>
        <a:srgbClr val="D7D2C3"/>
      </a:hlink>
      <a:folHlink>
        <a:srgbClr val="9B9B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ST_ppt-16_9-color_3">
  <a:themeElements>
    <a:clrScheme name="COST THEME GREEN">
      <a:dk1>
        <a:srgbClr val="000000"/>
      </a:dk1>
      <a:lt1>
        <a:srgbClr val="FFFFFF"/>
      </a:lt1>
      <a:dk2>
        <a:srgbClr val="737373"/>
      </a:dk2>
      <a:lt2>
        <a:srgbClr val="D2D2CD"/>
      </a:lt2>
      <a:accent1>
        <a:srgbClr val="00AB9D"/>
      </a:accent1>
      <a:accent2>
        <a:srgbClr val="6E82BE"/>
      </a:accent2>
      <a:accent3>
        <a:srgbClr val="2D3778"/>
      </a:accent3>
      <a:accent4>
        <a:srgbClr val="961E64"/>
      </a:accent4>
      <a:accent5>
        <a:srgbClr val="692364"/>
      </a:accent5>
      <a:accent6>
        <a:srgbClr val="E1783C"/>
      </a:accent6>
      <a:hlink>
        <a:srgbClr val="D7D2C3"/>
      </a:hlink>
      <a:folHlink>
        <a:srgbClr val="9B9B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803</Words>
  <Application>Microsoft Office PowerPoint</Application>
  <PresentationFormat>Widescreen</PresentationFormat>
  <Paragraphs>85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Noto Sans Symbols</vt:lpstr>
      <vt:lpstr>Wingdings</vt:lpstr>
      <vt:lpstr>COST_ppt-16_9-color_1</vt:lpstr>
      <vt:lpstr>COST_ppt-16_9-color_2</vt:lpstr>
      <vt:lpstr>COST_ppt-16_9-color_3</vt:lpstr>
      <vt:lpstr>Serbia</vt:lpstr>
      <vt:lpstr>PowerPoint Presentation</vt:lpstr>
      <vt:lpstr>   </vt:lpstr>
      <vt:lpstr>   </vt:lpstr>
      <vt:lpstr>   </vt:lpstr>
      <vt:lpstr>   </vt:lpstr>
      <vt:lpstr>Publications:   Proceedings:                        Q1 Journals: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Serbia</dc:title>
  <dc:creator>Bernardete Ribeiro</dc:creator>
  <cp:lastModifiedBy>Lidija Barjaktarovic</cp:lastModifiedBy>
  <cp:revision>55</cp:revision>
  <dcterms:created xsi:type="dcterms:W3CDTF">2020-11-09T16:12:43Z</dcterms:created>
  <dcterms:modified xsi:type="dcterms:W3CDTF">2024-04-29T09:44:25Z</dcterms:modified>
</cp:coreProperties>
</file>