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5949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jFzTwae+8vgnv8AQ3FQlRUE196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949"/>
        <p:guide pos="216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e38f1c238d_0_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2e38f1c238d_0_3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2" name="Google Shape;112;g2e38f1c238d_0_3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e38f1c238d_0_6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g2e38f1c238d_0_6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1" name="Google Shape;121;g2e38f1c238d_0_6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e38f1c238d_0_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2e38f1c238d_0_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g2e38f1c238d_0_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p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e38f1c238d_0_10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g2e38f1c238d_0_10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g2e38f1c238d_0_10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hyperlink" Target="https://twitter.com/costprogramme?lang=fr" TargetMode="External"/><Relationship Id="rId4" Type="http://schemas.openxmlformats.org/officeDocument/2006/relationships/image" Target="../media/image9.jpg"/><Relationship Id="rId11" Type="http://schemas.openxmlformats.org/officeDocument/2006/relationships/image" Target="../media/image10.png"/><Relationship Id="rId10" Type="http://schemas.openxmlformats.org/officeDocument/2006/relationships/hyperlink" Target="https://www.linkedin.com/company/cost-office" TargetMode="External"/><Relationship Id="rId9" Type="http://schemas.openxmlformats.org/officeDocument/2006/relationships/image" Target="../media/image8.png"/><Relationship Id="rId5" Type="http://schemas.openxmlformats.org/officeDocument/2006/relationships/hyperlink" Target="http://www.cost.eu/" TargetMode="External"/><Relationship Id="rId6" Type="http://schemas.openxmlformats.org/officeDocument/2006/relationships/hyperlink" Target="https://www.youtube.com/user/COSTOffice" TargetMode="External"/><Relationship Id="rId7" Type="http://schemas.openxmlformats.org/officeDocument/2006/relationships/image" Target="../media/image11.png"/><Relationship Id="rId8" Type="http://schemas.openxmlformats.org/officeDocument/2006/relationships/hyperlink" Target="https://www.facebook.com/COST.Programme/" TargetMode="Externa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title">
  <p:cSld name="Presentation - 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0"/>
          <p:cNvSpPr txBox="1"/>
          <p:nvPr>
            <p:ph type="title"/>
          </p:nvPr>
        </p:nvSpPr>
        <p:spPr>
          <a:xfrm>
            <a:off x="1107254" y="396139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b="1" i="0" sz="3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" type="body"/>
          </p:nvPr>
        </p:nvSpPr>
        <p:spPr>
          <a:xfrm>
            <a:off x="1106771" y="4557940"/>
            <a:ext cx="8328025" cy="469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2" type="body"/>
          </p:nvPr>
        </p:nvSpPr>
        <p:spPr>
          <a:xfrm>
            <a:off x="1106771" y="5043451"/>
            <a:ext cx="8328025" cy="469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Presentation - Empty - Content">
  <p:cSld name="1_Presentation - Empty - Conten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9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9"/>
          <p:cNvSpPr txBox="1"/>
          <p:nvPr>
            <p:ph type="title"/>
          </p:nvPr>
        </p:nvSpPr>
        <p:spPr>
          <a:xfrm>
            <a:off x="874713" y="50621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19"/>
          <p:cNvSpPr/>
          <p:nvPr>
            <p:ph idx="2" type="tbl"/>
          </p:nvPr>
        </p:nvSpPr>
        <p:spPr>
          <a:xfrm>
            <a:off x="874713" y="1093984"/>
            <a:ext cx="10225087" cy="46822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1253">
          <p15:clr>
            <a:srgbClr val="FBAE40"/>
          </p15:clr>
        </p15:guide>
        <p15:guide id="3" orient="horz" pos="3634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Content - Smartart">
  <p:cSld name="Presentation - Content - Smartar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0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0"/>
          <p:cNvSpPr txBox="1"/>
          <p:nvPr>
            <p:ph type="title"/>
          </p:nvPr>
        </p:nvSpPr>
        <p:spPr>
          <a:xfrm>
            <a:off x="874713" y="50621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20"/>
          <p:cNvSpPr txBox="1"/>
          <p:nvPr>
            <p:ph idx="1" type="body"/>
          </p:nvPr>
        </p:nvSpPr>
        <p:spPr>
          <a:xfrm>
            <a:off x="874713" y="1093983"/>
            <a:ext cx="2546893" cy="46749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Noto Sans Symbols"/>
              <a:buChar char="▪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20"/>
          <p:cNvSpPr/>
          <p:nvPr>
            <p:ph idx="2" type="dgm"/>
          </p:nvPr>
        </p:nvSpPr>
        <p:spPr>
          <a:xfrm>
            <a:off x="3598863" y="1093788"/>
            <a:ext cx="8064500" cy="4675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1253">
          <p15:clr>
            <a:srgbClr val="FBAE40"/>
          </p15:clr>
        </p15:guide>
        <p15:guide id="3" orient="horz" pos="3634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Empty">
  <p:cSld name="Presentation - Empt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1"/>
          <p:cNvSpPr txBox="1"/>
          <p:nvPr>
            <p:ph type="title"/>
          </p:nvPr>
        </p:nvSpPr>
        <p:spPr>
          <a:xfrm>
            <a:off x="1107254" y="3390841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b="1" i="0" sz="3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21"/>
          <p:cNvSpPr txBox="1"/>
          <p:nvPr/>
        </p:nvSpPr>
        <p:spPr>
          <a:xfrm>
            <a:off x="1107254" y="4313604"/>
            <a:ext cx="702742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Subscribe to our news: </a:t>
            </a:r>
            <a:r>
              <a:rPr b="0" i="0" lang="en-GB" sz="16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www.cost.eu/subscribe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1" name="Google Shape;71;p21"/>
          <p:cNvGrpSpPr/>
          <p:nvPr/>
        </p:nvGrpSpPr>
        <p:grpSpPr>
          <a:xfrm>
            <a:off x="9026219" y="5182889"/>
            <a:ext cx="2200682" cy="1172172"/>
            <a:chOff x="6636485" y="5354057"/>
            <a:chExt cx="2200682" cy="1172172"/>
          </a:xfrm>
        </p:grpSpPr>
        <p:grpSp>
          <p:nvGrpSpPr>
            <p:cNvPr id="72" name="Google Shape;72;p21"/>
            <p:cNvGrpSpPr/>
            <p:nvPr/>
          </p:nvGrpSpPr>
          <p:grpSpPr>
            <a:xfrm>
              <a:off x="6883674" y="5354057"/>
              <a:ext cx="1953493" cy="1172172"/>
              <a:chOff x="6883674" y="5354057"/>
              <a:chExt cx="1953493" cy="1172172"/>
            </a:xfrm>
          </p:grpSpPr>
          <p:pic>
            <p:nvPicPr>
              <p:cNvPr descr="Plan de travail 1OFF-Icones.jpg" id="73" name="Google Shape;73;p21">
                <a:hlinkClick r:id="rId3"/>
              </p:cNvPr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8382903" y="5776143"/>
                <a:ext cx="360000" cy="33062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4" name="Google Shape;74;p21">
                <a:hlinkClick r:id="rId5"/>
              </p:cNvPr>
              <p:cNvSpPr txBox="1"/>
              <p:nvPr/>
            </p:nvSpPr>
            <p:spPr>
              <a:xfrm>
                <a:off x="6935575" y="6218452"/>
                <a:ext cx="190159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en-GB" sz="14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www.cost.eu</a:t>
                </a:r>
                <a:endParaRPr b="0" i="0" sz="1400" u="none" cap="none" strike="noStrik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75" name="Google Shape;75;p21">
                <a:hlinkClick r:id="rId6"/>
              </p:cNvPr>
              <p:cNvPicPr preferRelativeResize="0"/>
              <p:nvPr/>
            </p:nvPicPr>
            <p:blipFill rotWithShape="1">
              <a:blip r:embed="rId7">
                <a:alphaModFix/>
              </a:blip>
              <a:srcRect b="0" l="0" r="0" t="0"/>
              <a:stretch/>
            </p:blipFill>
            <p:spPr>
              <a:xfrm>
                <a:off x="7500289" y="5780684"/>
                <a:ext cx="779907" cy="33103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6" name="Google Shape;76;p21">
                <a:hlinkClick r:id="rId8"/>
              </p:cNvPr>
              <p:cNvPicPr preferRelativeResize="0"/>
              <p:nvPr/>
            </p:nvPicPr>
            <p:blipFill rotWithShape="1">
              <a:blip r:embed="rId9">
                <a:alphaModFix/>
              </a:blip>
              <a:srcRect b="0" l="0" r="0" t="0"/>
              <a:stretch/>
            </p:blipFill>
            <p:spPr>
              <a:xfrm>
                <a:off x="7069413" y="5781094"/>
                <a:ext cx="330628" cy="33062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7" name="Google Shape;77;p21"/>
              <p:cNvSpPr txBox="1"/>
              <p:nvPr/>
            </p:nvSpPr>
            <p:spPr>
              <a:xfrm>
                <a:off x="6883674" y="5354057"/>
                <a:ext cx="190159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1" i="0" lang="en-GB" sz="14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Subscribe</a:t>
                </a:r>
                <a:endParaRPr b="1" i="0" sz="1400" u="none" cap="none" strike="noStrik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78" name="Google Shape;78;p21">
              <a:hlinkClick r:id="rId10"/>
            </p:cNvPr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6636485" y="5778159"/>
              <a:ext cx="328612" cy="32861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1253">
          <p15:clr>
            <a:srgbClr val="FBAE40"/>
          </p15:clr>
        </p15:guide>
        <p15:guide id="3" orient="horz" pos="3634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Empty 2">
  <p:cSld name="Presentation - Empty 2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22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Empty - Empty">
  <p:cSld name="Presentation - Empty - Empt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23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1253">
          <p15:clr>
            <a:srgbClr val="FBAE40"/>
          </p15:clr>
        </p15:guide>
        <p15:guide id="3" orient="horz" pos="3634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Content">
  <p:cSld name="Presentation -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1"/>
          <p:cNvSpPr txBox="1"/>
          <p:nvPr>
            <p:ph idx="1" type="body"/>
          </p:nvPr>
        </p:nvSpPr>
        <p:spPr>
          <a:xfrm>
            <a:off x="874713" y="2102946"/>
            <a:ext cx="10225087" cy="36660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Noto Sans Symbols"/>
              <a:buChar char="▪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11"/>
          <p:cNvSpPr txBox="1"/>
          <p:nvPr>
            <p:ph type="title"/>
          </p:nvPr>
        </p:nvSpPr>
        <p:spPr>
          <a:xfrm>
            <a:off x="874713" y="1515179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11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1253">
          <p15:clr>
            <a:srgbClr val="FBAE40"/>
          </p15:clr>
        </p15:guide>
        <p15:guide id="3" orient="horz" pos="3634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Presentation - title">
  <p:cSld name="1_Presentation - 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2"/>
          <p:cNvSpPr txBox="1"/>
          <p:nvPr>
            <p:ph type="title"/>
          </p:nvPr>
        </p:nvSpPr>
        <p:spPr>
          <a:xfrm>
            <a:off x="1107254" y="396139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b="1" i="0" sz="3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1106771" y="4557940"/>
            <a:ext cx="8328025" cy="469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12"/>
          <p:cNvSpPr txBox="1"/>
          <p:nvPr>
            <p:ph idx="2" type="body"/>
          </p:nvPr>
        </p:nvSpPr>
        <p:spPr>
          <a:xfrm>
            <a:off x="1106771" y="5043451"/>
            <a:ext cx="8328025" cy="469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Presentation - title">
  <p:cSld name="2_Presentation - 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13"/>
          <p:cNvSpPr txBox="1"/>
          <p:nvPr>
            <p:ph type="title"/>
          </p:nvPr>
        </p:nvSpPr>
        <p:spPr>
          <a:xfrm>
            <a:off x="1107254" y="1159488"/>
            <a:ext cx="8327542" cy="1842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rial"/>
              <a:buNone/>
              <a:defRPr b="1" i="0" sz="3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13"/>
          <p:cNvSpPr txBox="1"/>
          <p:nvPr>
            <p:ph idx="1" type="body"/>
          </p:nvPr>
        </p:nvSpPr>
        <p:spPr>
          <a:xfrm>
            <a:off x="1106771" y="3010626"/>
            <a:ext cx="8328025" cy="469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13"/>
          <p:cNvSpPr txBox="1"/>
          <p:nvPr>
            <p:ph idx="2" type="body"/>
          </p:nvPr>
        </p:nvSpPr>
        <p:spPr>
          <a:xfrm>
            <a:off x="1106771" y="3496137"/>
            <a:ext cx="8328025" cy="469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5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Content 2">
  <p:cSld name="Presentation - Content 2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4"/>
          <p:cNvSpPr txBox="1"/>
          <p:nvPr>
            <p:ph idx="1" type="body"/>
          </p:nvPr>
        </p:nvSpPr>
        <p:spPr>
          <a:xfrm>
            <a:off x="874713" y="1093982"/>
            <a:ext cx="10225087" cy="38479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Noto Sans Symbols"/>
              <a:buChar char="▪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14"/>
          <p:cNvSpPr txBox="1"/>
          <p:nvPr>
            <p:ph type="title"/>
          </p:nvPr>
        </p:nvSpPr>
        <p:spPr>
          <a:xfrm>
            <a:off x="874713" y="50621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4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504">
          <p15:clr>
            <a:srgbClr val="FBAE40"/>
          </p15:clr>
        </p15:guide>
        <p15:guide id="3" orient="horz" pos="3113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Empty - Content">
  <p:cSld name="Presentation - Empty - Conte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5"/>
          <p:cNvSpPr txBox="1"/>
          <p:nvPr>
            <p:ph idx="1" type="body"/>
          </p:nvPr>
        </p:nvSpPr>
        <p:spPr>
          <a:xfrm>
            <a:off x="874713" y="1093983"/>
            <a:ext cx="10225087" cy="46749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Noto Sans Symbols"/>
              <a:buChar char="▪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15"/>
          <p:cNvSpPr txBox="1"/>
          <p:nvPr>
            <p:ph type="title"/>
          </p:nvPr>
        </p:nvSpPr>
        <p:spPr>
          <a:xfrm>
            <a:off x="874713" y="50621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5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1253">
          <p15:clr>
            <a:srgbClr val="FBAE40"/>
          </p15:clr>
        </p15:guide>
        <p15:guide id="3" orient="horz" pos="3634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esentation - Two content shapes">
  <p:cSld name="Presentation - Two content shape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874713" y="1093983"/>
            <a:ext cx="5078720" cy="46749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Noto Sans Symbols"/>
              <a:buChar char="▪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6"/>
          <p:cNvSpPr txBox="1"/>
          <p:nvPr>
            <p:ph type="title"/>
          </p:nvPr>
        </p:nvSpPr>
        <p:spPr>
          <a:xfrm>
            <a:off x="874713" y="50621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16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6"/>
          <p:cNvSpPr txBox="1"/>
          <p:nvPr>
            <p:ph idx="2" type="body"/>
          </p:nvPr>
        </p:nvSpPr>
        <p:spPr>
          <a:xfrm>
            <a:off x="6365967" y="1093983"/>
            <a:ext cx="5039386" cy="46749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Noto Sans Symbols"/>
              <a:buChar char="▪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1253">
          <p15:clr>
            <a:srgbClr val="FBAE40"/>
          </p15:clr>
        </p15:guide>
        <p15:guide id="3" orient="horz" pos="3634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Presentation - Content">
  <p:cSld name="1_Presentation - Conten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7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7"/>
          <p:cNvSpPr txBox="1"/>
          <p:nvPr>
            <p:ph type="title"/>
          </p:nvPr>
        </p:nvSpPr>
        <p:spPr>
          <a:xfrm>
            <a:off x="874713" y="1515179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17"/>
          <p:cNvSpPr/>
          <p:nvPr>
            <p:ph idx="2" type="tbl"/>
          </p:nvPr>
        </p:nvSpPr>
        <p:spPr>
          <a:xfrm>
            <a:off x="874713" y="2103438"/>
            <a:ext cx="10225087" cy="3673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1253">
          <p15:clr>
            <a:srgbClr val="FBAE40"/>
          </p15:clr>
        </p15:guide>
        <p15:guide id="3" orient="horz" pos="3634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Presentation - Content 2">
  <p:cSld name="1_Presentation - Content 2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8"/>
          <p:cNvSpPr txBox="1"/>
          <p:nvPr/>
        </p:nvSpPr>
        <p:spPr>
          <a:xfrm>
            <a:off x="9413934" y="6216896"/>
            <a:ext cx="22497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en-GB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8"/>
          <p:cNvSpPr txBox="1"/>
          <p:nvPr>
            <p:ph type="title"/>
          </p:nvPr>
        </p:nvSpPr>
        <p:spPr>
          <a:xfrm>
            <a:off x="874713" y="50621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18"/>
          <p:cNvSpPr/>
          <p:nvPr>
            <p:ph idx="2" type="tbl"/>
          </p:nvPr>
        </p:nvSpPr>
        <p:spPr>
          <a:xfrm>
            <a:off x="874713" y="1093984"/>
            <a:ext cx="10225087" cy="38479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51">
          <p15:clr>
            <a:srgbClr val="FBAE40"/>
          </p15:clr>
        </p15:guide>
        <p15:guide id="2" orient="horz" pos="504">
          <p15:clr>
            <a:srgbClr val="FBAE40"/>
          </p15:clr>
        </p15:guide>
        <p15:guide id="3" orient="horz" pos="3113">
          <p15:clr>
            <a:srgbClr val="FBAE40"/>
          </p15:clr>
        </p15:guide>
        <p15:guide id="4" pos="699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oi.org/10.48550/arXiv.2106.06364" TargetMode="External"/><Relationship Id="rId4" Type="http://schemas.openxmlformats.org/officeDocument/2006/relationships/hyperlink" Target="http://doi.org/10.3389/frai.2021.794996" TargetMode="External"/><Relationship Id="rId9" Type="http://schemas.openxmlformats.org/officeDocument/2006/relationships/hyperlink" Target="http://doi.org/10.1007/s42521-022-00063-9" TargetMode="External"/><Relationship Id="rId5" Type="http://schemas.openxmlformats.org/officeDocument/2006/relationships/hyperlink" Target="http://doi.org/10.48550/arXiv.2208.07254" TargetMode="External"/><Relationship Id="rId6" Type="http://schemas.openxmlformats.org/officeDocument/2006/relationships/hyperlink" Target="http://doi.org/10.48550/arXiv.2208.07168" TargetMode="External"/><Relationship Id="rId7" Type="http://schemas.openxmlformats.org/officeDocument/2006/relationships/hyperlink" Target="http://doi.org/10.48550/arXiv.2206.13138" TargetMode="External"/><Relationship Id="rId8" Type="http://schemas.openxmlformats.org/officeDocument/2006/relationships/hyperlink" Target="http://doi.org/10.3389/frai.2022.1007074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oi.org/10.48550/arXiv.2207.00493" TargetMode="External"/><Relationship Id="rId4" Type="http://schemas.openxmlformats.org/officeDocument/2006/relationships/hyperlink" Target="http://doi.org/10.48550/arXiv.2206.14267" TargetMode="External"/><Relationship Id="rId5" Type="http://schemas.openxmlformats.org/officeDocument/2006/relationships/hyperlink" Target="http://dx.doi.org/10.2139/ssrn.4324860" TargetMode="External"/><Relationship Id="rId6" Type="http://schemas.openxmlformats.org/officeDocument/2006/relationships/hyperlink" Target="http://doi.org/10.12688/openreseurope.15386.1" TargetMode="External"/><Relationship Id="rId7" Type="http://schemas.openxmlformats.org/officeDocument/2006/relationships/hyperlink" Target="https://doi.org/10.48550/arXiv.2307.09617" TargetMode="External"/><Relationship Id="rId8" Type="http://schemas.openxmlformats.org/officeDocument/2006/relationships/hyperlink" Target="http://doi.org/10.12688/openreseurope.16278.1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doi.org/10.12688/openreseurope.16436.1" TargetMode="External"/><Relationship Id="rId4" Type="http://schemas.openxmlformats.org/officeDocument/2006/relationships/hyperlink" Target="http://doi.org/10.3389/frai.2023.1276804" TargetMode="External"/><Relationship Id="rId5" Type="http://schemas.openxmlformats.org/officeDocument/2006/relationships/hyperlink" Target="http://doi.org/10.1016/j.frl.2023.104549" TargetMode="External"/><Relationship Id="rId6" Type="http://schemas.openxmlformats.org/officeDocument/2006/relationships/hyperlink" Target="http://doi.org/10.3389/fams.2023.1265254" TargetMode="External"/><Relationship Id="rId7" Type="http://schemas.openxmlformats.org/officeDocument/2006/relationships/hyperlink" Target="http://doi.org/10.1016/j.eswa.2024.124100" TargetMode="External"/><Relationship Id="rId8" Type="http://schemas.openxmlformats.org/officeDocument/2006/relationships/hyperlink" Target="http://dx.doi.org/10.2139/ssrn.4548038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doi.org/10.12688/openreseurope.16513.1" TargetMode="External"/><Relationship Id="rId4" Type="http://schemas.openxmlformats.org/officeDocument/2006/relationships/hyperlink" Target="http://dx.doi.org/10.2139/ssrn.4698153" TargetMode="External"/><Relationship Id="rId5" Type="http://schemas.openxmlformats.org/officeDocument/2006/relationships/hyperlink" Target="http://doi.org/10.1016/j.frl.2024.105308" TargetMode="External"/><Relationship Id="rId6" Type="http://schemas.openxmlformats.org/officeDocument/2006/relationships/hyperlink" Target="http://doi.org/10.48550/arXiv.2107.06008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1107254" y="3961396"/>
            <a:ext cx="8327542" cy="587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</a:pPr>
            <a:r>
              <a:rPr lang="en-GB"/>
              <a:t>COST Fin AI Country Update</a:t>
            </a:r>
            <a:endParaRPr/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1106771" y="4557940"/>
            <a:ext cx="8328025" cy="469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GB"/>
              <a:t>Switzerland</a:t>
            </a:r>
            <a:endParaRPr/>
          </a:p>
        </p:txBody>
      </p:sp>
      <p:sp>
        <p:nvSpPr>
          <p:cNvPr id="91" name="Google Shape;91;p1"/>
          <p:cNvSpPr txBox="1"/>
          <p:nvPr>
            <p:ph idx="2" type="body"/>
          </p:nvPr>
        </p:nvSpPr>
        <p:spPr>
          <a:xfrm>
            <a:off x="1106771" y="5043451"/>
            <a:ext cx="8328025" cy="469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</a:pPr>
            <a:r>
              <a:rPr lang="en-GB"/>
              <a:t>Created by Gabin Taibi</a:t>
            </a:r>
            <a:endParaRPr/>
          </a:p>
        </p:txBody>
      </p:sp>
      <p:pic>
        <p:nvPicPr>
          <p:cNvPr id="92" name="Google Shape;92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9800" y="2565575"/>
            <a:ext cx="3834431" cy="36565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idx="1" type="body"/>
          </p:nvPr>
        </p:nvSpPr>
        <p:spPr>
          <a:xfrm>
            <a:off x="874712" y="2102946"/>
            <a:ext cx="10502689" cy="3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b="1" lang="en-GB" sz="1800">
                <a:solidFill>
                  <a:schemeClr val="dk1"/>
                </a:solidFill>
              </a:rPr>
              <a:t>Prof. Dr. Jörg Robert Osterrieder</a:t>
            </a:r>
            <a:r>
              <a:rPr lang="en-GB" sz="1800">
                <a:solidFill>
                  <a:schemeClr val="dk1"/>
                </a:solidFill>
              </a:rPr>
              <a:t> (</a:t>
            </a:r>
            <a:r>
              <a:rPr lang="en-GB" sz="1800">
                <a:solidFill>
                  <a:schemeClr val="dk1"/>
                </a:solidFill>
              </a:rPr>
              <a:t>Action Chair), Professor of Sustainable Finance at Bern University of Applied Sciences and Associate Professor Fintech and Artificial Intelligence at University of Twente (Netherlands)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b="1" lang="en-GB" sz="1800">
                <a:solidFill>
                  <a:schemeClr val="dk1"/>
                </a:solidFill>
              </a:rPr>
              <a:t>Prof. Dr. Branka Hadji Misheva</a:t>
            </a:r>
            <a:r>
              <a:rPr lang="en-GB" sz="1800">
                <a:solidFill>
                  <a:schemeClr val="dk1"/>
                </a:solidFill>
              </a:rPr>
              <a:t> (Action Grant Holder), Professor in Applied Data Science &amp; Finance at Bern University of Applied Sciences 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b="1" lang="en-GB" sz="1800">
                <a:solidFill>
                  <a:schemeClr val="dk1"/>
                </a:solidFill>
              </a:rPr>
              <a:t>Prof. Dr. Christian Hopp</a:t>
            </a:r>
            <a:r>
              <a:rPr lang="en-GB" sz="1800">
                <a:solidFill>
                  <a:schemeClr val="dk1"/>
                </a:solidFill>
              </a:rPr>
              <a:t> (Member), Head of Division "Methods and Tools" at Bern University of Applied Sciences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b="1" lang="en-GB" sz="1800">
                <a:solidFill>
                  <a:schemeClr val="dk1"/>
                </a:solidFill>
              </a:rPr>
              <a:t>Prof. Dr. Peter Schwendner</a:t>
            </a:r>
            <a:r>
              <a:rPr lang="en-GB" sz="1800">
                <a:solidFill>
                  <a:schemeClr val="dk1"/>
                </a:solidFill>
              </a:rPr>
              <a:t> (MC Member), Head of Institute of Wealth &amp; Asset Management and Head of Center for Asset Management at Zurich University of Applied Sciences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b="1" lang="en-GB" sz="1800">
                <a:solidFill>
                  <a:schemeClr val="dk1"/>
                </a:solidFill>
              </a:rPr>
              <a:t>Dr. Lucía Gómez Teijeiro</a:t>
            </a:r>
            <a:r>
              <a:rPr lang="en-GB" sz="1800">
                <a:solidFill>
                  <a:schemeClr val="dk1"/>
                </a:solidFill>
              </a:rPr>
              <a:t> (Member), Tenure Track Lecturer at Bern University of Applied Sciences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b="1" lang="en-GB" sz="1800">
                <a:solidFill>
                  <a:schemeClr val="dk1"/>
                </a:solidFill>
              </a:rPr>
              <a:t>Yiting Liu</a:t>
            </a:r>
            <a:r>
              <a:rPr lang="en-GB" sz="1800">
                <a:solidFill>
                  <a:schemeClr val="dk1"/>
                </a:solidFill>
              </a:rPr>
              <a:t> (Member), Ph.D. Student at Bern University of Applied Sciences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b="1" lang="en-GB" sz="1800">
                <a:solidFill>
                  <a:schemeClr val="dk1"/>
                </a:solidFill>
              </a:rPr>
              <a:t>Lennart John Baals</a:t>
            </a:r>
            <a:r>
              <a:rPr lang="en-GB" sz="1800">
                <a:solidFill>
                  <a:schemeClr val="dk1"/>
                </a:solidFill>
              </a:rPr>
              <a:t> (Member), Ph.D. Student at Bern University of Applied Sciences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b="1" lang="en-GB" sz="1800">
                <a:solidFill>
                  <a:schemeClr val="dk1"/>
                </a:solidFill>
              </a:rPr>
              <a:t>Gabin Taibi</a:t>
            </a:r>
            <a:r>
              <a:rPr lang="en-GB" sz="1800">
                <a:solidFill>
                  <a:schemeClr val="dk1"/>
                </a:solidFill>
              </a:rPr>
              <a:t> (Member), Ph.D. Student at Bern University of Applied Sciences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99" name="Google Shape;99;p2"/>
          <p:cNvSpPr txBox="1"/>
          <p:nvPr>
            <p:ph type="title"/>
          </p:nvPr>
        </p:nvSpPr>
        <p:spPr>
          <a:xfrm>
            <a:off x="874713" y="1515179"/>
            <a:ext cx="83274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Switzerland Core Members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874712" y="2102946"/>
            <a:ext cx="10502689" cy="3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</p:txBody>
      </p:sp>
      <p:sp>
        <p:nvSpPr>
          <p:cNvPr id="106" name="Google Shape;106;p3"/>
          <p:cNvSpPr txBox="1"/>
          <p:nvPr>
            <p:ph type="title"/>
          </p:nvPr>
        </p:nvSpPr>
        <p:spPr>
          <a:xfrm>
            <a:off x="874713" y="1515179"/>
            <a:ext cx="83274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Papers</a:t>
            </a:r>
            <a:endParaRPr/>
          </a:p>
        </p:txBody>
      </p:sp>
      <p:sp>
        <p:nvSpPr>
          <p:cNvPr id="107" name="Google Shape;107;p3"/>
          <p:cNvSpPr txBox="1"/>
          <p:nvPr/>
        </p:nvSpPr>
        <p:spPr>
          <a:xfrm>
            <a:off x="1978429" y="2310938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814599" y="2202050"/>
            <a:ext cx="10873200" cy="3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Generative Adversarial Networks in finance: an overview;</a:t>
            </a:r>
            <a:r>
              <a:rPr b="0" i="0" lang="en-GB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/>
              <a:t>F. Eckerli, J. Osterrieder; </a:t>
            </a:r>
            <a:r>
              <a:rPr lang="en-GB" sz="1800" u="sng">
                <a:solidFill>
                  <a:schemeClr val="hlink"/>
                </a:solidFill>
                <a:hlinkClick r:id="rId3"/>
              </a:rPr>
              <a:t>doi.org/10.48550/arXiv.2106.06364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Audience-Dependent Explanations for AI-Based Risk Management Tools: A Survey; B. Hadji Misheva, D. Jaggi, J-A. Posth, T. Gramespacher, J. Osterrieder; </a:t>
            </a:r>
            <a:r>
              <a:rPr lang="en-GB" sz="1800" u="sng">
                <a:solidFill>
                  <a:schemeClr val="hlink"/>
                </a:solidFill>
                <a:hlinkClick r:id="rId4"/>
              </a:rPr>
              <a:t>doi.org/10.3389/frai.2021.794996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The Efficient Market Hypothesis for Bitcoin in the context of neural networks; M. Kraehenbuehl, J. Osterrieder; </a:t>
            </a:r>
            <a:r>
              <a:rPr lang="en-GB" sz="1800" u="sng">
                <a:solidFill>
                  <a:schemeClr val="hlink"/>
                </a:solidFill>
                <a:hlinkClick r:id="rId5"/>
              </a:rPr>
              <a:t>doi.org/10.48550/arXiv.2208.07254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AI for trading strategies; D. Jevtic, R. Deleze, J. Osterrieder; </a:t>
            </a:r>
            <a:r>
              <a:rPr lang="en-GB" sz="1800" u="sng">
                <a:solidFill>
                  <a:schemeClr val="hlink"/>
                </a:solidFill>
                <a:hlinkClick r:id="rId6"/>
              </a:rPr>
              <a:t>doi.org/10.48550/arXiv.2208.07168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High-Frequency Causality in the VIX Index and its derivatives: Empirical Evidence; K. Farokhnia, J. Osterrieder; </a:t>
            </a:r>
            <a:r>
              <a:rPr lang="en-GB" sz="1800" u="sng">
                <a:solidFill>
                  <a:schemeClr val="hlink"/>
                </a:solidFill>
                <a:hlinkClick r:id="rId7"/>
              </a:rPr>
              <a:t>doi.org/10.48550/arXiv.2206.13138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Editorial: Artificial intelligence in finance and industry: Highlights from 6 European COST conferences; A. Henrici, </a:t>
            </a:r>
            <a:r>
              <a:rPr lang="en-GB" sz="1800">
                <a:solidFill>
                  <a:schemeClr val="dk1"/>
                </a:solidFill>
              </a:rPr>
              <a:t>J. Osterrieder; </a:t>
            </a:r>
            <a:r>
              <a:rPr lang="en-GB" sz="1800" u="sng">
                <a:solidFill>
                  <a:schemeClr val="hlink"/>
                </a:solidFill>
                <a:hlinkClick r:id="rId8"/>
              </a:rPr>
              <a:t>doi.org/10.3389/frai.2022.1007074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>
                <a:solidFill>
                  <a:schemeClr val="dk1"/>
                </a:solidFill>
              </a:rPr>
              <a:t>Discussion on: “Programmable money: next generation blockchain based conditional payments” by Ingo Weber and Mark Staples; J. Osterrieder; </a:t>
            </a:r>
            <a:r>
              <a:rPr lang="en-GB" sz="1800" u="sng">
                <a:solidFill>
                  <a:schemeClr val="hlink"/>
                </a:solidFill>
                <a:hlinkClick r:id="rId9"/>
              </a:rPr>
              <a:t>doi.org/10.1007/s42521-022-00063-9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e38f1c238d_0_37"/>
          <p:cNvSpPr txBox="1"/>
          <p:nvPr>
            <p:ph idx="1" type="body"/>
          </p:nvPr>
        </p:nvSpPr>
        <p:spPr>
          <a:xfrm>
            <a:off x="874712" y="2102946"/>
            <a:ext cx="10502700" cy="3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</p:txBody>
      </p:sp>
      <p:sp>
        <p:nvSpPr>
          <p:cNvPr id="115" name="Google Shape;115;g2e38f1c238d_0_37"/>
          <p:cNvSpPr txBox="1"/>
          <p:nvPr>
            <p:ph type="title"/>
          </p:nvPr>
        </p:nvSpPr>
        <p:spPr>
          <a:xfrm>
            <a:off x="874713" y="1515179"/>
            <a:ext cx="83274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Papers</a:t>
            </a:r>
            <a:endParaRPr/>
          </a:p>
        </p:txBody>
      </p:sp>
      <p:sp>
        <p:nvSpPr>
          <p:cNvPr id="116" name="Google Shape;116;g2e38f1c238d_0_37"/>
          <p:cNvSpPr txBox="1"/>
          <p:nvPr/>
        </p:nvSpPr>
        <p:spPr>
          <a:xfrm>
            <a:off x="1978429" y="2310938"/>
            <a:ext cx="184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g2e38f1c238d_0_37"/>
          <p:cNvSpPr txBox="1"/>
          <p:nvPr/>
        </p:nvSpPr>
        <p:spPr>
          <a:xfrm>
            <a:off x="814599" y="2202050"/>
            <a:ext cx="10873200" cy="3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/>
              <a:t>Simulating financial time series using attention; W. Fu, A. Hirsa, J. Osterrieder; </a:t>
            </a:r>
            <a:r>
              <a:rPr lang="en-GB" sz="1800" u="sng">
                <a:solidFill>
                  <a:schemeClr val="hlink"/>
                </a:solidFill>
                <a:hlinkClick r:id="rId3"/>
              </a:rPr>
              <a:t>doi.org/10.48550/arXiv.2207.00493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Applications of Reinforcement Learning in Finance -- Trading with a Double Deep Q-Network; F. Zejnullahu, M. Moser, J. Osterrieder; </a:t>
            </a:r>
            <a:r>
              <a:rPr lang="en-GB" sz="1800" u="sng">
                <a:solidFill>
                  <a:schemeClr val="hlink"/>
                </a:solidFill>
                <a:hlinkClick r:id="rId4"/>
              </a:rPr>
              <a:t>doi.org/10.48550/arXiv.2206.14267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A Primer on Narrative Finance; J. Osterrieder; </a:t>
            </a:r>
            <a:r>
              <a:rPr lang="en-GB" sz="1800" u="sng">
                <a:solidFill>
                  <a:schemeClr val="hlink"/>
                </a:solidFill>
                <a:hlinkClick r:id="rId5"/>
              </a:rPr>
              <a:t>dx.doi.org/10.2139/ssrn.4324860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Digital Finance: Reaching New Frontiers; J. Osterrieder, B. Hadji Misheva, M. Machado; </a:t>
            </a:r>
            <a:r>
              <a:rPr lang="en-GB" sz="1800" u="sng">
                <a:solidFill>
                  <a:schemeClr val="hlink"/>
                </a:solidFill>
                <a:hlinkClick r:id="rId6"/>
              </a:rPr>
              <a:t>doi.org/10.12688/openreseurope.15386.1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The Great Deception: A Comprehensive Study of Execution Strategies in Corporate Share Buy-Backs; M. Seigne, J. Osterrieder; </a:t>
            </a:r>
            <a:r>
              <a:rPr lang="en-GB" sz="1800" u="sng">
                <a:solidFill>
                  <a:schemeClr val="hlink"/>
                </a:solidFill>
                <a:hlinkClick r:id="rId7"/>
              </a:rPr>
              <a:t>https://doi.org/10.48550/arXiv.2307.09617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Navigating the Environmental, Social, and Governance (ESG) landscape: constructing a robust and reliable scoring engine - insights into Data Source Selection, Indicator Determination, Weighting and Aggregation Techniques, and Validation Processes for Comprehensive ESG Scoring Systems; Y. Liu, J. Osterrieder, </a:t>
            </a:r>
            <a:r>
              <a:rPr lang="en-GB" sz="1800">
                <a:solidFill>
                  <a:schemeClr val="dk1"/>
                </a:solidFill>
              </a:rPr>
              <a:t>B. Hadji Misheva, N. Koenigstein, L. Baals; </a:t>
            </a:r>
            <a:r>
              <a:rPr lang="en-GB" sz="1800" u="sng">
                <a:solidFill>
                  <a:schemeClr val="hlink"/>
                </a:solidFill>
                <a:hlinkClick r:id="rId8"/>
              </a:rPr>
              <a:t>doi.org/10.12688/openreseurope.16278.1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e38f1c238d_0_67"/>
          <p:cNvSpPr txBox="1"/>
          <p:nvPr>
            <p:ph idx="1" type="body"/>
          </p:nvPr>
        </p:nvSpPr>
        <p:spPr>
          <a:xfrm>
            <a:off x="874712" y="2102946"/>
            <a:ext cx="10502700" cy="3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</p:txBody>
      </p:sp>
      <p:sp>
        <p:nvSpPr>
          <p:cNvPr id="124" name="Google Shape;124;g2e38f1c238d_0_67"/>
          <p:cNvSpPr txBox="1"/>
          <p:nvPr>
            <p:ph type="title"/>
          </p:nvPr>
        </p:nvSpPr>
        <p:spPr>
          <a:xfrm>
            <a:off x="874713" y="1515179"/>
            <a:ext cx="83274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Papers</a:t>
            </a:r>
            <a:endParaRPr/>
          </a:p>
        </p:txBody>
      </p:sp>
      <p:sp>
        <p:nvSpPr>
          <p:cNvPr id="125" name="Google Shape;125;g2e38f1c238d_0_67"/>
          <p:cNvSpPr txBox="1"/>
          <p:nvPr/>
        </p:nvSpPr>
        <p:spPr>
          <a:xfrm>
            <a:off x="1978429" y="2310938"/>
            <a:ext cx="184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g2e38f1c238d_0_67"/>
          <p:cNvSpPr txBox="1"/>
          <p:nvPr/>
        </p:nvSpPr>
        <p:spPr>
          <a:xfrm>
            <a:off x="814599" y="2202050"/>
            <a:ext cx="10873200" cy="3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/>
              <a:t>Unraveling market mysteries: a comprehensive review of financial anomalies and puzzles</a:t>
            </a:r>
            <a:r>
              <a:rPr lang="en-GB" sz="1800"/>
              <a:t>; J. Osterrieder, M. Seigne; </a:t>
            </a:r>
            <a:r>
              <a:rPr lang="en-GB" sz="1800" u="sng">
                <a:solidFill>
                  <a:schemeClr val="hlink"/>
                </a:solidFill>
                <a:hlinkClick r:id="rId3"/>
              </a:rPr>
              <a:t>doi.org/10.12688/openreseurope.16436.1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Share buybacks: a theoretical exploration of genetic algorithms and mathematical optionality; J. Osterrieder; </a:t>
            </a:r>
            <a:r>
              <a:rPr lang="en-GB" sz="1800" u="sng">
                <a:solidFill>
                  <a:schemeClr val="hlink"/>
                </a:solidFill>
                <a:hlinkClick r:id="rId4"/>
              </a:rPr>
              <a:t>doi.org/10.3389/frai.2023.1276804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Modelling taxpayers’ behaviour based on prediction of trust using sentiment analysis; I-F. Coita, S. Belbe, C. Mare, J. Osterrieder, C. Hopp; </a:t>
            </a:r>
            <a:r>
              <a:rPr lang="en-GB" sz="1800" u="sng">
                <a:solidFill>
                  <a:schemeClr val="hlink"/>
                </a:solidFill>
                <a:hlinkClick r:id="rId5"/>
              </a:rPr>
              <a:t>doi.org/10.1016/j.frl.2023.104549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Examining share repurchase executions: insights and synthesis from the existing literature; J. </a:t>
            </a:r>
            <a:r>
              <a:rPr lang="en-GB" sz="1800">
                <a:solidFill>
                  <a:schemeClr val="dk1"/>
                </a:solidFill>
              </a:rPr>
              <a:t>Osterrieder</a:t>
            </a:r>
            <a:r>
              <a:rPr lang="en-GB" sz="1800"/>
              <a:t>, M. Seigne; </a:t>
            </a:r>
            <a:r>
              <a:rPr lang="en-GB" sz="1800" u="sng">
                <a:solidFill>
                  <a:schemeClr val="hlink"/>
                </a:solidFill>
                <a:hlinkClick r:id="rId6"/>
              </a:rPr>
              <a:t>doi.org/10.3389/fams.2023.1265254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Leveraging network topology for credit risk assessment in P2P lending: A comparative study under the lens of machine learning; Y. Liu, L. Baals, J. Osterrieder, B. Hadji-Misheva; </a:t>
            </a:r>
            <a:r>
              <a:rPr lang="en-GB" sz="1800" u="sng">
                <a:solidFill>
                  <a:schemeClr val="hlink"/>
                </a:solidFill>
                <a:hlinkClick r:id="rId7"/>
              </a:rPr>
              <a:t>doi.org/10.1016/j.eswa.2024.124100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Examining Share Repurchase Executions: Insights and Synthesis from the Existing Literature; J. Osterrieder; </a:t>
            </a:r>
            <a:r>
              <a:rPr lang="en-GB" sz="1800" u="sng">
                <a:solidFill>
                  <a:schemeClr val="hlink"/>
                </a:solidFill>
                <a:hlinkClick r:id="rId8"/>
              </a:rPr>
              <a:t>dx.doi.org/10.2139/ssrn.4548038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e38f1c238d_0_90"/>
          <p:cNvSpPr txBox="1"/>
          <p:nvPr>
            <p:ph idx="1" type="body"/>
          </p:nvPr>
        </p:nvSpPr>
        <p:spPr>
          <a:xfrm>
            <a:off x="874712" y="2102946"/>
            <a:ext cx="10502700" cy="3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</p:txBody>
      </p:sp>
      <p:sp>
        <p:nvSpPr>
          <p:cNvPr id="133" name="Google Shape;133;g2e38f1c238d_0_90"/>
          <p:cNvSpPr txBox="1"/>
          <p:nvPr>
            <p:ph type="title"/>
          </p:nvPr>
        </p:nvSpPr>
        <p:spPr>
          <a:xfrm>
            <a:off x="874713" y="1515179"/>
            <a:ext cx="83274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Papers</a:t>
            </a:r>
            <a:endParaRPr/>
          </a:p>
        </p:txBody>
      </p:sp>
      <p:sp>
        <p:nvSpPr>
          <p:cNvPr id="134" name="Google Shape;134;g2e38f1c238d_0_90"/>
          <p:cNvSpPr txBox="1"/>
          <p:nvPr/>
        </p:nvSpPr>
        <p:spPr>
          <a:xfrm>
            <a:off x="1978429" y="2310938"/>
            <a:ext cx="184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2e38f1c238d_0_90"/>
          <p:cNvSpPr txBox="1"/>
          <p:nvPr/>
        </p:nvSpPr>
        <p:spPr>
          <a:xfrm>
            <a:off x="814599" y="2202050"/>
            <a:ext cx="10873200" cy="28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/>
              <a:t>Towards a new PhD Curriculum for Digital Finance</a:t>
            </a:r>
            <a:r>
              <a:rPr lang="en-GB" sz="1800"/>
              <a:t>; </a:t>
            </a:r>
            <a:r>
              <a:rPr lang="en-GB" sz="1800"/>
              <a:t>L. Baals, </a:t>
            </a:r>
            <a:r>
              <a:rPr lang="en-GB" sz="1800"/>
              <a:t>J.</a:t>
            </a:r>
            <a:r>
              <a:rPr lang="en-GB" sz="1800"/>
              <a:t> Osterrieder, B. Hadji-Misheva, Y. Liu</a:t>
            </a:r>
            <a:r>
              <a:rPr lang="en-GB" sz="1800"/>
              <a:t>; </a:t>
            </a:r>
            <a:r>
              <a:rPr lang="en-GB" sz="1800" u="sng">
                <a:solidFill>
                  <a:schemeClr val="hlink"/>
                </a:solidFill>
                <a:hlinkClick r:id="rId3"/>
              </a:rPr>
              <a:t>doi.org/10.12688/openreseurope.16513.1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Hypothesizing Multimodal Influence: Assessing the Impact of Textual and Non-Textual Data on Financial Instrument Pricing Using NLP and Generative AI; K. Bolesta, G. Taibi, C. Mare, B. Hadji Misheva, C. Hopp, J. Osterrieder; </a:t>
            </a:r>
            <a:r>
              <a:rPr lang="en-GB" sz="1800" u="sng">
                <a:solidFill>
                  <a:schemeClr val="hlink"/>
                </a:solidFill>
                <a:hlinkClick r:id="rId4"/>
              </a:rPr>
              <a:t>dx.doi.org/10.2139/ssrn.4698153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Network centrality and credit risk: A comprehensive analysis of peer-to-peer lending dynamics; </a:t>
            </a:r>
            <a:r>
              <a:rPr lang="en-GB" sz="1800">
                <a:solidFill>
                  <a:schemeClr val="dk1"/>
                </a:solidFill>
              </a:rPr>
              <a:t>L. Baals, J. Osterrieder, B. Hadji-Misheva, Y. Liu; </a:t>
            </a:r>
            <a:r>
              <a:rPr lang="en-GB" sz="1800" u="sng">
                <a:solidFill>
                  <a:schemeClr val="hlink"/>
                </a:solidFill>
                <a:hlinkClick r:id="rId5"/>
              </a:rPr>
              <a:t>doi.org/10.1016/j.frl.2024.105308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>
                <a:solidFill>
                  <a:schemeClr val="dk1"/>
                </a:solidFill>
              </a:rPr>
              <a:t>Wasserstein GAN: Deep Generation applied on Bitcoins financial time series; S. Rikli, D. N. Bigler, M. Pfenninger, J. Osterrieder; </a:t>
            </a:r>
            <a:r>
              <a:rPr lang="en-GB" sz="1800" u="sng">
                <a:solidFill>
                  <a:schemeClr val="hlink"/>
                </a:solidFill>
                <a:hlinkClick r:id="rId6"/>
              </a:rPr>
              <a:t>doi.org/10.48550/arXiv.2107.06008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/>
          <p:nvPr>
            <p:ph idx="1" type="body"/>
          </p:nvPr>
        </p:nvSpPr>
        <p:spPr>
          <a:xfrm>
            <a:off x="874712" y="2102946"/>
            <a:ext cx="10502689" cy="3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000"/>
          </a:p>
        </p:txBody>
      </p:sp>
      <p:sp>
        <p:nvSpPr>
          <p:cNvPr id="142" name="Google Shape;142;p7"/>
          <p:cNvSpPr txBox="1"/>
          <p:nvPr>
            <p:ph type="title"/>
          </p:nvPr>
        </p:nvSpPr>
        <p:spPr>
          <a:xfrm>
            <a:off x="874713" y="1515179"/>
            <a:ext cx="83274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COST Events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e38f1c238d_0_108"/>
          <p:cNvSpPr txBox="1"/>
          <p:nvPr>
            <p:ph idx="1" type="body"/>
          </p:nvPr>
        </p:nvSpPr>
        <p:spPr>
          <a:xfrm>
            <a:off x="874712" y="2102946"/>
            <a:ext cx="10502700" cy="3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000"/>
          </a:p>
        </p:txBody>
      </p:sp>
      <p:sp>
        <p:nvSpPr>
          <p:cNvPr id="149" name="Google Shape;149;g2e38f1c238d_0_108"/>
          <p:cNvSpPr txBox="1"/>
          <p:nvPr>
            <p:ph type="title"/>
          </p:nvPr>
        </p:nvSpPr>
        <p:spPr>
          <a:xfrm>
            <a:off x="874713" y="1515179"/>
            <a:ext cx="83274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Not </a:t>
            </a:r>
            <a:r>
              <a:rPr lang="en-GB"/>
              <a:t>COST Funded Events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ST_ppt-16_9-color_1">
  <a:themeElements>
    <a:clrScheme name="COST THEME FUSHIA">
      <a:dk1>
        <a:srgbClr val="000000"/>
      </a:dk1>
      <a:lt1>
        <a:srgbClr val="FFFFFF"/>
      </a:lt1>
      <a:dk2>
        <a:srgbClr val="737373"/>
      </a:dk2>
      <a:lt2>
        <a:srgbClr val="D2D2CD"/>
      </a:lt2>
      <a:accent1>
        <a:srgbClr val="961E64"/>
      </a:accent1>
      <a:accent2>
        <a:srgbClr val="6E82BE"/>
      </a:accent2>
      <a:accent3>
        <a:srgbClr val="692364"/>
      </a:accent3>
      <a:accent4>
        <a:srgbClr val="2D3778"/>
      </a:accent4>
      <a:accent5>
        <a:srgbClr val="E1783C"/>
      </a:accent5>
      <a:accent6>
        <a:srgbClr val="00AB9D"/>
      </a:accent6>
      <a:hlink>
        <a:srgbClr val="D7D2C3"/>
      </a:hlink>
      <a:folHlink>
        <a:srgbClr val="9B9B9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Piotr</dc:creator>
</cp:coreProperties>
</file>