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 id="2147483678" r:id="rId3"/>
  </p:sldMasterIdLst>
  <p:notesMasterIdLst>
    <p:notesMasterId r:id="rId13"/>
  </p:notesMasterIdLst>
  <p:sldIdLst>
    <p:sldId id="256" r:id="rId4"/>
    <p:sldId id="257" r:id="rId5"/>
    <p:sldId id="258" r:id="rId6"/>
    <p:sldId id="264" r:id="rId7"/>
    <p:sldId id="259" r:id="rId8"/>
    <p:sldId id="260" r:id="rId9"/>
    <p:sldId id="261" r:id="rId10"/>
    <p:sldId id="262" r:id="rId11"/>
    <p:sldId id="263"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949">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DN2n2kqQVyIVBm8vviqEvg/k5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351"/>
  </p:normalViewPr>
  <p:slideViewPr>
    <p:cSldViewPr snapToGrid="0">
      <p:cViewPr>
        <p:scale>
          <a:sx n="100" d="100"/>
          <a:sy n="100" d="100"/>
        </p:scale>
        <p:origin x="-80" y="-384"/>
      </p:cViewPr>
      <p:guideLst>
        <p:guide pos="5949"/>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extLst>
      <p:ext uri="{BB962C8B-B14F-4D97-AF65-F5344CB8AC3E}">
        <p14:creationId xmlns:p14="http://schemas.microsoft.com/office/powerpoint/2010/main" val="159747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 title">
  <p:cSld name="Presentation - title">
    <p:spTree>
      <p:nvGrpSpPr>
        <p:cNvPr id="1" name="Shape 10"/>
        <p:cNvGrpSpPr/>
        <p:nvPr/>
      </p:nvGrpSpPr>
      <p:grpSpPr>
        <a:xfrm>
          <a:off x="0" y="0"/>
          <a:ext cx="0" cy="0"/>
          <a:chOff x="0" y="0"/>
          <a:chExt cx="0" cy="0"/>
        </a:xfrm>
      </p:grpSpPr>
      <p:pic>
        <p:nvPicPr>
          <p:cNvPr id="11" name="Google Shape;11;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10"/>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0"/>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resentation - Empty - Content">
  <p:cSld name="1_Presentation - Empty - Content">
    <p:spTree>
      <p:nvGrpSpPr>
        <p:cNvPr id="1" name="Shape 56"/>
        <p:cNvGrpSpPr/>
        <p:nvPr/>
      </p:nvGrpSpPr>
      <p:grpSpPr>
        <a:xfrm>
          <a:off x="0" y="0"/>
          <a:ext cx="0" cy="0"/>
          <a:chOff x="0" y="0"/>
          <a:chExt cx="0" cy="0"/>
        </a:xfrm>
      </p:grpSpPr>
      <p:pic>
        <p:nvPicPr>
          <p:cNvPr id="57" name="Google Shape;57;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19"/>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59" name="Google Shape;59;p19"/>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9"/>
          <p:cNvSpPr>
            <a:spLocks noGrp="1"/>
          </p:cNvSpPr>
          <p:nvPr>
            <p:ph type="tbl" idx="2"/>
          </p:nvPr>
        </p:nvSpPr>
        <p:spPr>
          <a:xfrm>
            <a:off x="874713" y="1093984"/>
            <a:ext cx="10225087" cy="46822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sentation - Content - Smartart">
  <p:cSld name="Presentation - Content - Smartart">
    <p:spTree>
      <p:nvGrpSpPr>
        <p:cNvPr id="1" name="Shape 61"/>
        <p:cNvGrpSpPr/>
        <p:nvPr/>
      </p:nvGrpSpPr>
      <p:grpSpPr>
        <a:xfrm>
          <a:off x="0" y="0"/>
          <a:ext cx="0" cy="0"/>
          <a:chOff x="0" y="0"/>
          <a:chExt cx="0" cy="0"/>
        </a:xfrm>
      </p:grpSpPr>
      <p:pic>
        <p:nvPicPr>
          <p:cNvPr id="62" name="Google Shape;62;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3" name="Google Shape;63;p20"/>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64" name="Google Shape;64;p20"/>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20"/>
          <p:cNvSpPr txBox="1">
            <a:spLocks noGrp="1"/>
          </p:cNvSpPr>
          <p:nvPr>
            <p:ph type="body" idx="1"/>
          </p:nvPr>
        </p:nvSpPr>
        <p:spPr>
          <a:xfrm>
            <a:off x="874713" y="1093983"/>
            <a:ext cx="2546893"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 name="Google Shape;66;p20"/>
          <p:cNvSpPr>
            <a:spLocks noGrp="1"/>
          </p:cNvSpPr>
          <p:nvPr>
            <p:ph type="dgm" idx="2"/>
          </p:nvPr>
        </p:nvSpPr>
        <p:spPr>
          <a:xfrm>
            <a:off x="3598863" y="1093788"/>
            <a:ext cx="8064500" cy="4675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esentation - Empty">
  <p:cSld name="Presentation - Empty">
    <p:spTree>
      <p:nvGrpSpPr>
        <p:cNvPr id="1" name="Shape 67"/>
        <p:cNvGrpSpPr/>
        <p:nvPr/>
      </p:nvGrpSpPr>
      <p:grpSpPr>
        <a:xfrm>
          <a:off x="0" y="0"/>
          <a:ext cx="0" cy="0"/>
          <a:chOff x="0" y="0"/>
          <a:chExt cx="0" cy="0"/>
        </a:xfrm>
      </p:grpSpPr>
      <p:pic>
        <p:nvPicPr>
          <p:cNvPr id="68" name="Google Shape;68;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21"/>
          <p:cNvSpPr txBox="1">
            <a:spLocks noGrp="1"/>
          </p:cNvSpPr>
          <p:nvPr>
            <p:ph type="title"/>
          </p:nvPr>
        </p:nvSpPr>
        <p:spPr>
          <a:xfrm>
            <a:off x="1107254" y="3390841"/>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21"/>
          <p:cNvSpPr txBox="1"/>
          <p:nvPr/>
        </p:nvSpPr>
        <p:spPr>
          <a:xfrm>
            <a:off x="1107254" y="4313604"/>
            <a:ext cx="702742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2"/>
                </a:solidFill>
                <a:latin typeface="Arial"/>
                <a:ea typeface="Arial"/>
                <a:cs typeface="Arial"/>
                <a:sym typeface="Arial"/>
              </a:rPr>
              <a:t>Subscribe to our news: </a:t>
            </a:r>
            <a:r>
              <a:rPr lang="en-GB" sz="1600" b="0" i="0" u="sng" strike="noStrike" cap="none">
                <a:solidFill>
                  <a:schemeClr val="dk2"/>
                </a:solidFill>
                <a:latin typeface="Arial"/>
                <a:ea typeface="Arial"/>
                <a:cs typeface="Arial"/>
                <a:sym typeface="Arial"/>
              </a:rPr>
              <a:t>www.cost.eu/subscribe</a:t>
            </a:r>
            <a:endParaRPr sz="1600" b="0" i="0" u="none" strike="noStrike" cap="none">
              <a:solidFill>
                <a:schemeClr val="dk2"/>
              </a:solidFill>
              <a:latin typeface="Arial"/>
              <a:ea typeface="Arial"/>
              <a:cs typeface="Arial"/>
              <a:sym typeface="Arial"/>
            </a:endParaRPr>
          </a:p>
        </p:txBody>
      </p:sp>
      <p:grpSp>
        <p:nvGrpSpPr>
          <p:cNvPr id="71" name="Google Shape;71;p21"/>
          <p:cNvGrpSpPr/>
          <p:nvPr/>
        </p:nvGrpSpPr>
        <p:grpSpPr>
          <a:xfrm>
            <a:off x="9026219" y="5182889"/>
            <a:ext cx="2200682" cy="1172172"/>
            <a:chOff x="6636485" y="5354057"/>
            <a:chExt cx="2200682" cy="1172172"/>
          </a:xfrm>
        </p:grpSpPr>
        <p:grpSp>
          <p:nvGrpSpPr>
            <p:cNvPr id="72" name="Google Shape;72;p21"/>
            <p:cNvGrpSpPr/>
            <p:nvPr/>
          </p:nvGrpSpPr>
          <p:grpSpPr>
            <a:xfrm>
              <a:off x="6883674" y="5354057"/>
              <a:ext cx="1953493" cy="1172172"/>
              <a:chOff x="6883674" y="5354057"/>
              <a:chExt cx="1953493" cy="1172172"/>
            </a:xfrm>
          </p:grpSpPr>
          <p:pic>
            <p:nvPicPr>
              <p:cNvPr id="73" name="Google Shape;73;p21" descr="Plan de travail 1OFF-Icones.jpg">
                <a:hlinkClick r:id="rId3"/>
              </p:cNvPr>
              <p:cNvPicPr preferRelativeResize="0"/>
              <p:nvPr/>
            </p:nvPicPr>
            <p:blipFill rotWithShape="1">
              <a:blip r:embed="rId4">
                <a:alphaModFix/>
              </a:blip>
              <a:srcRect/>
              <a:stretch/>
            </p:blipFill>
            <p:spPr>
              <a:xfrm>
                <a:off x="8382903" y="5776143"/>
                <a:ext cx="360000" cy="330628"/>
              </a:xfrm>
              <a:prstGeom prst="rect">
                <a:avLst/>
              </a:prstGeom>
              <a:noFill/>
              <a:ln>
                <a:noFill/>
              </a:ln>
            </p:spPr>
          </p:pic>
          <p:sp>
            <p:nvSpPr>
              <p:cNvPr id="74" name="Google Shape;74;p21">
                <a:hlinkClick r:id="rId5"/>
              </p:cNvPr>
              <p:cNvSpPr txBox="1"/>
              <p:nvPr/>
            </p:nvSpPr>
            <p:spPr>
              <a:xfrm>
                <a:off x="6935575" y="6218452"/>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www.cost.eu</a:t>
                </a:r>
                <a:endParaRPr sz="1400" b="0" i="0" u="none" strike="noStrike" cap="none">
                  <a:solidFill>
                    <a:schemeClr val="dk2"/>
                  </a:solidFill>
                  <a:latin typeface="Arial"/>
                  <a:ea typeface="Arial"/>
                  <a:cs typeface="Arial"/>
                  <a:sym typeface="Arial"/>
                </a:endParaRPr>
              </a:p>
            </p:txBody>
          </p:sp>
          <p:pic>
            <p:nvPicPr>
              <p:cNvPr id="75" name="Google Shape;75;p21">
                <a:hlinkClick r:id="rId6"/>
              </p:cNvPr>
              <p:cNvPicPr preferRelativeResize="0"/>
              <p:nvPr/>
            </p:nvPicPr>
            <p:blipFill rotWithShape="1">
              <a:blip r:embed="rId7">
                <a:alphaModFix/>
              </a:blip>
              <a:srcRect/>
              <a:stretch/>
            </p:blipFill>
            <p:spPr>
              <a:xfrm>
                <a:off x="7500289" y="5780684"/>
                <a:ext cx="779907" cy="331038"/>
              </a:xfrm>
              <a:prstGeom prst="rect">
                <a:avLst/>
              </a:prstGeom>
              <a:noFill/>
              <a:ln>
                <a:noFill/>
              </a:ln>
            </p:spPr>
          </p:pic>
          <p:pic>
            <p:nvPicPr>
              <p:cNvPr id="76" name="Google Shape;76;p21">
                <a:hlinkClick r:id="rId8"/>
              </p:cNvPr>
              <p:cNvPicPr preferRelativeResize="0"/>
              <p:nvPr/>
            </p:nvPicPr>
            <p:blipFill rotWithShape="1">
              <a:blip r:embed="rId9">
                <a:alphaModFix/>
              </a:blip>
              <a:srcRect/>
              <a:stretch/>
            </p:blipFill>
            <p:spPr>
              <a:xfrm>
                <a:off x="7069413" y="5781094"/>
                <a:ext cx="330628" cy="330628"/>
              </a:xfrm>
              <a:prstGeom prst="rect">
                <a:avLst/>
              </a:prstGeom>
              <a:noFill/>
              <a:ln>
                <a:noFill/>
              </a:ln>
            </p:spPr>
          </p:pic>
          <p:sp>
            <p:nvSpPr>
              <p:cNvPr id="77" name="Google Shape;77;p21"/>
              <p:cNvSpPr txBox="1"/>
              <p:nvPr/>
            </p:nvSpPr>
            <p:spPr>
              <a:xfrm>
                <a:off x="6883674" y="5354057"/>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dk2"/>
                    </a:solidFill>
                    <a:latin typeface="Arial"/>
                    <a:ea typeface="Arial"/>
                    <a:cs typeface="Arial"/>
                    <a:sym typeface="Arial"/>
                  </a:rPr>
                  <a:t>Subscribe</a:t>
                </a:r>
                <a:endParaRPr sz="1400" b="1" i="0" u="none" strike="noStrike" cap="none">
                  <a:solidFill>
                    <a:schemeClr val="dk2"/>
                  </a:solidFill>
                  <a:latin typeface="Arial"/>
                  <a:ea typeface="Arial"/>
                  <a:cs typeface="Arial"/>
                  <a:sym typeface="Arial"/>
                </a:endParaRPr>
              </a:p>
            </p:txBody>
          </p:sp>
        </p:grpSp>
        <p:pic>
          <p:nvPicPr>
            <p:cNvPr id="78" name="Google Shape;78;p21">
              <a:hlinkClick r:id="rId10"/>
            </p:cNvPr>
            <p:cNvPicPr preferRelativeResize="0"/>
            <p:nvPr/>
          </p:nvPicPr>
          <p:blipFill rotWithShape="1">
            <a:blip r:embed="rId11">
              <a:alphaModFix/>
            </a:blip>
            <a:srcRect/>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esentation - Empty 2">
  <p:cSld name="Presentation - Empty 2">
    <p:spTree>
      <p:nvGrpSpPr>
        <p:cNvPr id="1" name="Shape 79"/>
        <p:cNvGrpSpPr/>
        <p:nvPr/>
      </p:nvGrpSpPr>
      <p:grpSpPr>
        <a:xfrm>
          <a:off x="0" y="0"/>
          <a:ext cx="0" cy="0"/>
          <a:chOff x="0" y="0"/>
          <a:chExt cx="0" cy="0"/>
        </a:xfrm>
      </p:grpSpPr>
      <p:pic>
        <p:nvPicPr>
          <p:cNvPr id="80" name="Google Shape;80;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1" name="Google Shape;81;p22"/>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esentation - Empty - Empty">
  <p:cSld name="Presentation - Empty - Empty">
    <p:spTree>
      <p:nvGrpSpPr>
        <p:cNvPr id="1" name="Shape 82"/>
        <p:cNvGrpSpPr/>
        <p:nvPr/>
      </p:nvGrpSpPr>
      <p:grpSpPr>
        <a:xfrm>
          <a:off x="0" y="0"/>
          <a:ext cx="0" cy="0"/>
          <a:chOff x="0" y="0"/>
          <a:chExt cx="0" cy="0"/>
        </a:xfrm>
      </p:grpSpPr>
      <p:pic>
        <p:nvPicPr>
          <p:cNvPr id="83" name="Google Shape;83;p2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4" name="Google Shape;84;p23"/>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esentation - title">
  <p:cSld name="Presentation - title">
    <p:spTree>
      <p:nvGrpSpPr>
        <p:cNvPr id="1" name="Shape 86"/>
        <p:cNvGrpSpPr/>
        <p:nvPr/>
      </p:nvGrpSpPr>
      <p:grpSpPr>
        <a:xfrm>
          <a:off x="0" y="0"/>
          <a:ext cx="0" cy="0"/>
          <a:chOff x="0" y="0"/>
          <a:chExt cx="0" cy="0"/>
        </a:xfrm>
      </p:grpSpPr>
      <p:pic>
        <p:nvPicPr>
          <p:cNvPr id="87" name="Google Shape;87;p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p25"/>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25"/>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25"/>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resentation - title">
  <p:cSld name="1_Presentation - title">
    <p:spTree>
      <p:nvGrpSpPr>
        <p:cNvPr id="1" name="Shape 91"/>
        <p:cNvGrpSpPr/>
        <p:nvPr/>
      </p:nvGrpSpPr>
      <p:grpSpPr>
        <a:xfrm>
          <a:off x="0" y="0"/>
          <a:ext cx="0" cy="0"/>
          <a:chOff x="0" y="0"/>
          <a:chExt cx="0" cy="0"/>
        </a:xfrm>
      </p:grpSpPr>
      <p:pic>
        <p:nvPicPr>
          <p:cNvPr id="92" name="Google Shape;92;p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3" name="Google Shape;93;p26"/>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26"/>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26"/>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Presentation - title">
  <p:cSld name="2_Presentation - title">
    <p:spTree>
      <p:nvGrpSpPr>
        <p:cNvPr id="1" name="Shape 96"/>
        <p:cNvGrpSpPr/>
        <p:nvPr/>
      </p:nvGrpSpPr>
      <p:grpSpPr>
        <a:xfrm>
          <a:off x="0" y="0"/>
          <a:ext cx="0" cy="0"/>
          <a:chOff x="0" y="0"/>
          <a:chExt cx="0" cy="0"/>
        </a:xfrm>
      </p:grpSpPr>
      <p:pic>
        <p:nvPicPr>
          <p:cNvPr id="97" name="Google Shape;97;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27"/>
          <p:cNvSpPr txBox="1">
            <a:spLocks noGrp="1"/>
          </p:cNvSpPr>
          <p:nvPr>
            <p:ph type="title"/>
          </p:nvPr>
        </p:nvSpPr>
        <p:spPr>
          <a:xfrm>
            <a:off x="1107254" y="1159488"/>
            <a:ext cx="8327542" cy="18423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27"/>
          <p:cNvSpPr txBox="1">
            <a:spLocks noGrp="1"/>
          </p:cNvSpPr>
          <p:nvPr>
            <p:ph type="body" idx="1"/>
          </p:nvPr>
        </p:nvSpPr>
        <p:spPr>
          <a:xfrm>
            <a:off x="1106771" y="3010626"/>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27"/>
          <p:cNvSpPr txBox="1">
            <a:spLocks noGrp="1"/>
          </p:cNvSpPr>
          <p:nvPr>
            <p:ph type="body" idx="2"/>
          </p:nvPr>
        </p:nvSpPr>
        <p:spPr>
          <a:xfrm>
            <a:off x="1106771" y="3496137"/>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esentation - Content">
  <p:cSld name="Presentation - Content">
    <p:spTree>
      <p:nvGrpSpPr>
        <p:cNvPr id="1" name="Shape 101"/>
        <p:cNvGrpSpPr/>
        <p:nvPr/>
      </p:nvGrpSpPr>
      <p:grpSpPr>
        <a:xfrm>
          <a:off x="0" y="0"/>
          <a:ext cx="0" cy="0"/>
          <a:chOff x="0" y="0"/>
          <a:chExt cx="0" cy="0"/>
        </a:xfrm>
      </p:grpSpPr>
      <p:pic>
        <p:nvPicPr>
          <p:cNvPr id="102" name="Google Shape;102;p2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3" name="Google Shape;103;p28"/>
          <p:cNvSpPr txBox="1">
            <a:spLocks noGrp="1"/>
          </p:cNvSpPr>
          <p:nvPr>
            <p:ph type="body" idx="1"/>
          </p:nvPr>
        </p:nvSpPr>
        <p:spPr>
          <a:xfrm>
            <a:off x="874713" y="2102946"/>
            <a:ext cx="10225087" cy="366602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8"/>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8"/>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esentation - Content 2">
  <p:cSld name="Presentation - Content 2">
    <p:spTree>
      <p:nvGrpSpPr>
        <p:cNvPr id="1" name="Shape 106"/>
        <p:cNvGrpSpPr/>
        <p:nvPr/>
      </p:nvGrpSpPr>
      <p:grpSpPr>
        <a:xfrm>
          <a:off x="0" y="0"/>
          <a:ext cx="0" cy="0"/>
          <a:chOff x="0" y="0"/>
          <a:chExt cx="0" cy="0"/>
        </a:xfrm>
      </p:grpSpPr>
      <p:pic>
        <p:nvPicPr>
          <p:cNvPr id="107" name="Google Shape;107;p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8" name="Google Shape;108;p29"/>
          <p:cNvSpPr txBox="1">
            <a:spLocks noGrp="1"/>
          </p:cNvSpPr>
          <p:nvPr>
            <p:ph type="body" idx="1"/>
          </p:nvPr>
        </p:nvSpPr>
        <p:spPr>
          <a:xfrm>
            <a:off x="874713" y="1093982"/>
            <a:ext cx="10225087" cy="384790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29"/>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 name="Google Shape;110;p29"/>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ation - Content">
  <p:cSld name="Presentation - Content">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11"/>
          <p:cNvSpPr txBox="1">
            <a:spLocks noGrp="1"/>
          </p:cNvSpPr>
          <p:nvPr>
            <p:ph type="body" idx="1"/>
          </p:nvPr>
        </p:nvSpPr>
        <p:spPr>
          <a:xfrm>
            <a:off x="874713" y="2102946"/>
            <a:ext cx="10225087" cy="366602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11"/>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1"/>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esentation - Empty - Content">
  <p:cSld name="Presentation - Empty - Content">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3" name="Google Shape;113;p30"/>
          <p:cNvSpPr txBox="1">
            <a:spLocks noGrp="1"/>
          </p:cNvSpPr>
          <p:nvPr>
            <p:ph type="body" idx="1"/>
          </p:nvPr>
        </p:nvSpPr>
        <p:spPr>
          <a:xfrm>
            <a:off x="874713" y="1093982"/>
            <a:ext cx="10225087"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30"/>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30"/>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esentation - Two content shapes">
  <p:cSld name="Presentation - Two content shapes">
    <p:spTree>
      <p:nvGrpSpPr>
        <p:cNvPr id="1" name="Shape 116"/>
        <p:cNvGrpSpPr/>
        <p:nvPr/>
      </p:nvGrpSpPr>
      <p:grpSpPr>
        <a:xfrm>
          <a:off x="0" y="0"/>
          <a:ext cx="0" cy="0"/>
          <a:chOff x="0" y="0"/>
          <a:chExt cx="0" cy="0"/>
        </a:xfrm>
      </p:grpSpPr>
      <p:pic>
        <p:nvPicPr>
          <p:cNvPr id="117" name="Google Shape;117;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8" name="Google Shape;118;p31"/>
          <p:cNvSpPr txBox="1">
            <a:spLocks noGrp="1"/>
          </p:cNvSpPr>
          <p:nvPr>
            <p:ph type="body" idx="1"/>
          </p:nvPr>
        </p:nvSpPr>
        <p:spPr>
          <a:xfrm>
            <a:off x="874713" y="1093983"/>
            <a:ext cx="5078720"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31"/>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 name="Google Shape;120;p31"/>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21" name="Google Shape;121;p31"/>
          <p:cNvSpPr txBox="1">
            <a:spLocks noGrp="1"/>
          </p:cNvSpPr>
          <p:nvPr>
            <p:ph type="body" idx="2"/>
          </p:nvPr>
        </p:nvSpPr>
        <p:spPr>
          <a:xfrm>
            <a:off x="6365967" y="1093983"/>
            <a:ext cx="5039386"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Presentation - Content">
  <p:cSld name="1_Presentation - Content">
    <p:spTree>
      <p:nvGrpSpPr>
        <p:cNvPr id="1" name="Shape 122"/>
        <p:cNvGrpSpPr/>
        <p:nvPr/>
      </p:nvGrpSpPr>
      <p:grpSpPr>
        <a:xfrm>
          <a:off x="0" y="0"/>
          <a:ext cx="0" cy="0"/>
          <a:chOff x="0" y="0"/>
          <a:chExt cx="0" cy="0"/>
        </a:xfrm>
      </p:grpSpPr>
      <p:pic>
        <p:nvPicPr>
          <p:cNvPr id="123" name="Google Shape;123;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32"/>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25" name="Google Shape;125;p32"/>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32"/>
          <p:cNvSpPr>
            <a:spLocks noGrp="1"/>
          </p:cNvSpPr>
          <p:nvPr>
            <p:ph type="tbl" idx="2"/>
          </p:nvPr>
        </p:nvSpPr>
        <p:spPr>
          <a:xfrm>
            <a:off x="874713" y="2103438"/>
            <a:ext cx="10225087" cy="3673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Presentation - Content 2">
  <p:cSld name="1_Presentation - Content 2">
    <p:spTree>
      <p:nvGrpSpPr>
        <p:cNvPr id="1"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33"/>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30" name="Google Shape;130;p33"/>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33"/>
          <p:cNvSpPr>
            <a:spLocks noGrp="1"/>
          </p:cNvSpPr>
          <p:nvPr>
            <p:ph type="tbl" idx="2"/>
          </p:nvPr>
        </p:nvSpPr>
        <p:spPr>
          <a:xfrm>
            <a:off x="874713" y="1093984"/>
            <a:ext cx="10225087" cy="384790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Presentation - Empty - Content">
  <p:cSld name="1_Presentation - Empty - Content">
    <p:spTree>
      <p:nvGrpSpPr>
        <p:cNvPr id="1" name="Shape 132"/>
        <p:cNvGrpSpPr/>
        <p:nvPr/>
      </p:nvGrpSpPr>
      <p:grpSpPr>
        <a:xfrm>
          <a:off x="0" y="0"/>
          <a:ext cx="0" cy="0"/>
          <a:chOff x="0" y="0"/>
          <a:chExt cx="0" cy="0"/>
        </a:xfrm>
      </p:grpSpPr>
      <p:pic>
        <p:nvPicPr>
          <p:cNvPr id="133" name="Google Shape;133;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4" name="Google Shape;134;p34"/>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35" name="Google Shape;135;p34"/>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34"/>
          <p:cNvSpPr>
            <a:spLocks noGrp="1"/>
          </p:cNvSpPr>
          <p:nvPr>
            <p:ph type="tbl" idx="2"/>
          </p:nvPr>
        </p:nvSpPr>
        <p:spPr>
          <a:xfrm>
            <a:off x="874713" y="1093984"/>
            <a:ext cx="10225087" cy="46822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esentation - Content - Smartart">
  <p:cSld name="Presentation - Content - Smartart">
    <p:spTree>
      <p:nvGrpSpPr>
        <p:cNvPr id="1"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35"/>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40" name="Google Shape;140;p35"/>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35"/>
          <p:cNvSpPr txBox="1">
            <a:spLocks noGrp="1"/>
          </p:cNvSpPr>
          <p:nvPr>
            <p:ph type="body" idx="1"/>
          </p:nvPr>
        </p:nvSpPr>
        <p:spPr>
          <a:xfrm>
            <a:off x="874713" y="1093983"/>
            <a:ext cx="2546893"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2"/>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2"/>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Google Shape;142;p35"/>
          <p:cNvSpPr>
            <a:spLocks noGrp="1"/>
          </p:cNvSpPr>
          <p:nvPr>
            <p:ph type="dgm" idx="2"/>
          </p:nvPr>
        </p:nvSpPr>
        <p:spPr>
          <a:xfrm>
            <a:off x="3598863" y="1093788"/>
            <a:ext cx="8064500" cy="4675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esentation - Empty">
  <p:cSld name="Presentation - Empty">
    <p:spTree>
      <p:nvGrpSpPr>
        <p:cNvPr id="1" name="Shape 143"/>
        <p:cNvGrpSpPr/>
        <p:nvPr/>
      </p:nvGrpSpPr>
      <p:grpSpPr>
        <a:xfrm>
          <a:off x="0" y="0"/>
          <a:ext cx="0" cy="0"/>
          <a:chOff x="0" y="0"/>
          <a:chExt cx="0" cy="0"/>
        </a:xfrm>
      </p:grpSpPr>
      <p:pic>
        <p:nvPicPr>
          <p:cNvPr id="144" name="Google Shape;144;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5" name="Google Shape;145;p36"/>
          <p:cNvSpPr txBox="1">
            <a:spLocks noGrp="1"/>
          </p:cNvSpPr>
          <p:nvPr>
            <p:ph type="title"/>
          </p:nvPr>
        </p:nvSpPr>
        <p:spPr>
          <a:xfrm>
            <a:off x="1107254" y="3390841"/>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36"/>
          <p:cNvSpPr txBox="1"/>
          <p:nvPr/>
        </p:nvSpPr>
        <p:spPr>
          <a:xfrm>
            <a:off x="1107254" y="4313604"/>
            <a:ext cx="702742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2"/>
                </a:solidFill>
                <a:latin typeface="Arial"/>
                <a:ea typeface="Arial"/>
                <a:cs typeface="Arial"/>
                <a:sym typeface="Arial"/>
              </a:rPr>
              <a:t>Subscribe to our news: </a:t>
            </a:r>
            <a:r>
              <a:rPr lang="en-GB" sz="1600" b="0" i="0" u="sng" strike="noStrike" cap="none">
                <a:solidFill>
                  <a:schemeClr val="dk2"/>
                </a:solidFill>
                <a:latin typeface="Arial"/>
                <a:ea typeface="Arial"/>
                <a:cs typeface="Arial"/>
                <a:sym typeface="Arial"/>
              </a:rPr>
              <a:t>www.cost.eu/subscribe</a:t>
            </a:r>
            <a:endParaRPr sz="1600" b="0" i="0" u="none" strike="noStrike" cap="none">
              <a:solidFill>
                <a:schemeClr val="dk2"/>
              </a:solidFill>
              <a:latin typeface="Arial"/>
              <a:ea typeface="Arial"/>
              <a:cs typeface="Arial"/>
              <a:sym typeface="Arial"/>
            </a:endParaRPr>
          </a:p>
        </p:txBody>
      </p:sp>
      <p:grpSp>
        <p:nvGrpSpPr>
          <p:cNvPr id="147" name="Google Shape;147;p36"/>
          <p:cNvGrpSpPr/>
          <p:nvPr/>
        </p:nvGrpSpPr>
        <p:grpSpPr>
          <a:xfrm>
            <a:off x="9026219" y="5182889"/>
            <a:ext cx="2200682" cy="1172172"/>
            <a:chOff x="6636485" y="5354057"/>
            <a:chExt cx="2200682" cy="1172172"/>
          </a:xfrm>
        </p:grpSpPr>
        <p:grpSp>
          <p:nvGrpSpPr>
            <p:cNvPr id="148" name="Google Shape;148;p36"/>
            <p:cNvGrpSpPr/>
            <p:nvPr/>
          </p:nvGrpSpPr>
          <p:grpSpPr>
            <a:xfrm>
              <a:off x="6883674" y="5354057"/>
              <a:ext cx="1953493" cy="1172172"/>
              <a:chOff x="6883674" y="5354057"/>
              <a:chExt cx="1953493" cy="1172172"/>
            </a:xfrm>
          </p:grpSpPr>
          <p:pic>
            <p:nvPicPr>
              <p:cNvPr id="149" name="Google Shape;149;p36" descr="Plan de travail 1OFF-Icones.jpg">
                <a:hlinkClick r:id="rId3"/>
              </p:cNvPr>
              <p:cNvPicPr preferRelativeResize="0"/>
              <p:nvPr/>
            </p:nvPicPr>
            <p:blipFill rotWithShape="1">
              <a:blip r:embed="rId4">
                <a:alphaModFix/>
              </a:blip>
              <a:srcRect/>
              <a:stretch/>
            </p:blipFill>
            <p:spPr>
              <a:xfrm>
                <a:off x="8382903" y="5776143"/>
                <a:ext cx="360000" cy="330628"/>
              </a:xfrm>
              <a:prstGeom prst="rect">
                <a:avLst/>
              </a:prstGeom>
              <a:noFill/>
              <a:ln>
                <a:noFill/>
              </a:ln>
            </p:spPr>
          </p:pic>
          <p:sp>
            <p:nvSpPr>
              <p:cNvPr id="150" name="Google Shape;150;p36">
                <a:hlinkClick r:id="rId5"/>
              </p:cNvPr>
              <p:cNvSpPr txBox="1"/>
              <p:nvPr/>
            </p:nvSpPr>
            <p:spPr>
              <a:xfrm>
                <a:off x="6935575" y="6218452"/>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www.cost.eu</a:t>
                </a:r>
                <a:endParaRPr sz="1400" b="0" i="0" u="none" strike="noStrike" cap="none">
                  <a:solidFill>
                    <a:schemeClr val="dk2"/>
                  </a:solidFill>
                  <a:latin typeface="Arial"/>
                  <a:ea typeface="Arial"/>
                  <a:cs typeface="Arial"/>
                  <a:sym typeface="Arial"/>
                </a:endParaRPr>
              </a:p>
            </p:txBody>
          </p:sp>
          <p:pic>
            <p:nvPicPr>
              <p:cNvPr id="151" name="Google Shape;151;p36">
                <a:hlinkClick r:id="rId6"/>
              </p:cNvPr>
              <p:cNvPicPr preferRelativeResize="0"/>
              <p:nvPr/>
            </p:nvPicPr>
            <p:blipFill rotWithShape="1">
              <a:blip r:embed="rId7">
                <a:alphaModFix/>
              </a:blip>
              <a:srcRect/>
              <a:stretch/>
            </p:blipFill>
            <p:spPr>
              <a:xfrm>
                <a:off x="7500289" y="5780684"/>
                <a:ext cx="779907" cy="331038"/>
              </a:xfrm>
              <a:prstGeom prst="rect">
                <a:avLst/>
              </a:prstGeom>
              <a:noFill/>
              <a:ln>
                <a:noFill/>
              </a:ln>
            </p:spPr>
          </p:pic>
          <p:pic>
            <p:nvPicPr>
              <p:cNvPr id="152" name="Google Shape;152;p36">
                <a:hlinkClick r:id="rId8"/>
              </p:cNvPr>
              <p:cNvPicPr preferRelativeResize="0"/>
              <p:nvPr/>
            </p:nvPicPr>
            <p:blipFill rotWithShape="1">
              <a:blip r:embed="rId9">
                <a:alphaModFix/>
              </a:blip>
              <a:srcRect/>
              <a:stretch/>
            </p:blipFill>
            <p:spPr>
              <a:xfrm>
                <a:off x="7069413" y="5781094"/>
                <a:ext cx="330628" cy="330628"/>
              </a:xfrm>
              <a:prstGeom prst="rect">
                <a:avLst/>
              </a:prstGeom>
              <a:noFill/>
              <a:ln>
                <a:noFill/>
              </a:ln>
            </p:spPr>
          </p:pic>
          <p:sp>
            <p:nvSpPr>
              <p:cNvPr id="153" name="Google Shape;153;p36"/>
              <p:cNvSpPr txBox="1"/>
              <p:nvPr/>
            </p:nvSpPr>
            <p:spPr>
              <a:xfrm>
                <a:off x="6883674" y="5354057"/>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dk2"/>
                    </a:solidFill>
                    <a:latin typeface="Arial"/>
                    <a:ea typeface="Arial"/>
                    <a:cs typeface="Arial"/>
                    <a:sym typeface="Arial"/>
                  </a:rPr>
                  <a:t>Subscribe</a:t>
                </a:r>
                <a:endParaRPr sz="1400" b="1" i="0" u="none" strike="noStrike" cap="none">
                  <a:solidFill>
                    <a:schemeClr val="dk2"/>
                  </a:solidFill>
                  <a:latin typeface="Arial"/>
                  <a:ea typeface="Arial"/>
                  <a:cs typeface="Arial"/>
                  <a:sym typeface="Arial"/>
                </a:endParaRPr>
              </a:p>
            </p:txBody>
          </p:sp>
        </p:grpSp>
        <p:pic>
          <p:nvPicPr>
            <p:cNvPr id="154" name="Google Shape;154;p36">
              <a:hlinkClick r:id="rId10"/>
            </p:cNvPr>
            <p:cNvPicPr preferRelativeResize="0"/>
            <p:nvPr/>
          </p:nvPicPr>
          <p:blipFill rotWithShape="1">
            <a:blip r:embed="rId11">
              <a:alphaModFix/>
            </a:blip>
            <a:srcRect/>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esentation - Empty 2">
  <p:cSld name="Presentation - Empty 2">
    <p:spTree>
      <p:nvGrpSpPr>
        <p:cNvPr id="1" name="Shape 155"/>
        <p:cNvGrpSpPr/>
        <p:nvPr/>
      </p:nvGrpSpPr>
      <p:grpSpPr>
        <a:xfrm>
          <a:off x="0" y="0"/>
          <a:ext cx="0" cy="0"/>
          <a:chOff x="0" y="0"/>
          <a:chExt cx="0" cy="0"/>
        </a:xfrm>
      </p:grpSpPr>
      <p:pic>
        <p:nvPicPr>
          <p:cNvPr id="156" name="Google Shape;156;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7" name="Google Shape;157;p37"/>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esentation - Empty - Empty">
  <p:cSld name="Presentation - Empty - Empty">
    <p:spTree>
      <p:nvGrpSpPr>
        <p:cNvPr id="1" name="Shape 158"/>
        <p:cNvGrpSpPr/>
        <p:nvPr/>
      </p:nvGrpSpPr>
      <p:grpSpPr>
        <a:xfrm>
          <a:off x="0" y="0"/>
          <a:ext cx="0" cy="0"/>
          <a:chOff x="0" y="0"/>
          <a:chExt cx="0" cy="0"/>
        </a:xfrm>
      </p:grpSpPr>
      <p:pic>
        <p:nvPicPr>
          <p:cNvPr id="159" name="Google Shape;159;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0" name="Google Shape;160;p38"/>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Presentation - title">
  <p:cSld name="3_Presentation - title">
    <p:spTree>
      <p:nvGrpSpPr>
        <p:cNvPr id="1" name="Shape 162"/>
        <p:cNvGrpSpPr/>
        <p:nvPr/>
      </p:nvGrpSpPr>
      <p:grpSpPr>
        <a:xfrm>
          <a:off x="0" y="0"/>
          <a:ext cx="0" cy="0"/>
          <a:chOff x="0" y="0"/>
          <a:chExt cx="0" cy="0"/>
        </a:xfrm>
      </p:grpSpPr>
      <p:pic>
        <p:nvPicPr>
          <p:cNvPr id="163" name="Google Shape;163;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4" name="Google Shape;164;p40"/>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5" name="Google Shape;165;p40"/>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6" name="Google Shape;166;p40"/>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Presentation - title">
  <p:cSld name="1_Presentation - title">
    <p:spTree>
      <p:nvGrpSpPr>
        <p:cNvPr id="1" name="Shape 20"/>
        <p:cNvGrpSpPr/>
        <p:nvPr/>
      </p:nvGrpSpPr>
      <p:grpSpPr>
        <a:xfrm>
          <a:off x="0" y="0"/>
          <a:ext cx="0" cy="0"/>
          <a:chOff x="0" y="0"/>
          <a:chExt cx="0" cy="0"/>
        </a:xfrm>
      </p:grpSpPr>
      <p:pic>
        <p:nvPicPr>
          <p:cNvPr id="21" name="Google Shape;21;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12"/>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12"/>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12"/>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Presentation - title">
  <p:cSld name="4_Presentation - title">
    <p:spTree>
      <p:nvGrpSpPr>
        <p:cNvPr id="1" name="Shape 167"/>
        <p:cNvGrpSpPr/>
        <p:nvPr/>
      </p:nvGrpSpPr>
      <p:grpSpPr>
        <a:xfrm>
          <a:off x="0" y="0"/>
          <a:ext cx="0" cy="0"/>
          <a:chOff x="0" y="0"/>
          <a:chExt cx="0" cy="0"/>
        </a:xfrm>
      </p:grpSpPr>
      <p:pic>
        <p:nvPicPr>
          <p:cNvPr id="168" name="Google Shape;168;p4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9" name="Google Shape;169;p41"/>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0" name="Google Shape;170;p41"/>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1" name="Google Shape;171;p41"/>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Presentation - title">
  <p:cSld name="5_Presentation - title">
    <p:spTree>
      <p:nvGrpSpPr>
        <p:cNvPr id="1" name="Shape 172"/>
        <p:cNvGrpSpPr/>
        <p:nvPr/>
      </p:nvGrpSpPr>
      <p:grpSpPr>
        <a:xfrm>
          <a:off x="0" y="0"/>
          <a:ext cx="0" cy="0"/>
          <a:chOff x="0" y="0"/>
          <a:chExt cx="0" cy="0"/>
        </a:xfrm>
      </p:grpSpPr>
      <p:pic>
        <p:nvPicPr>
          <p:cNvPr id="173" name="Google Shape;173;p4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4" name="Google Shape;174;p42"/>
          <p:cNvSpPr txBox="1">
            <a:spLocks noGrp="1"/>
          </p:cNvSpPr>
          <p:nvPr>
            <p:ph type="title"/>
          </p:nvPr>
        </p:nvSpPr>
        <p:spPr>
          <a:xfrm>
            <a:off x="1107254" y="1159488"/>
            <a:ext cx="8327542" cy="18423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5" name="Google Shape;175;p42"/>
          <p:cNvSpPr txBox="1">
            <a:spLocks noGrp="1"/>
          </p:cNvSpPr>
          <p:nvPr>
            <p:ph type="body" idx="1"/>
          </p:nvPr>
        </p:nvSpPr>
        <p:spPr>
          <a:xfrm>
            <a:off x="1106771" y="3010626"/>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6" name="Google Shape;176;p42"/>
          <p:cNvSpPr txBox="1">
            <a:spLocks noGrp="1"/>
          </p:cNvSpPr>
          <p:nvPr>
            <p:ph type="body" idx="2"/>
          </p:nvPr>
        </p:nvSpPr>
        <p:spPr>
          <a:xfrm>
            <a:off x="1106771" y="3496137"/>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Presentation - Content">
  <p:cSld name="2_Presentation - Content">
    <p:spTree>
      <p:nvGrpSpPr>
        <p:cNvPr id="1" name="Shape 177"/>
        <p:cNvGrpSpPr/>
        <p:nvPr/>
      </p:nvGrpSpPr>
      <p:grpSpPr>
        <a:xfrm>
          <a:off x="0" y="0"/>
          <a:ext cx="0" cy="0"/>
          <a:chOff x="0" y="0"/>
          <a:chExt cx="0" cy="0"/>
        </a:xfrm>
      </p:grpSpPr>
      <p:pic>
        <p:nvPicPr>
          <p:cNvPr id="178" name="Google Shape;178;p4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9" name="Google Shape;179;p43"/>
          <p:cNvSpPr txBox="1">
            <a:spLocks noGrp="1"/>
          </p:cNvSpPr>
          <p:nvPr>
            <p:ph type="body" idx="1"/>
          </p:nvPr>
        </p:nvSpPr>
        <p:spPr>
          <a:xfrm>
            <a:off x="874713" y="2102946"/>
            <a:ext cx="10225087" cy="36732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1783C"/>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rgbClr val="E1783C"/>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rgbClr val="E1783C"/>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rgbClr val="E1783C"/>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43"/>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1" name="Google Shape;181;p43"/>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Presentation - Content 2">
  <p:cSld name="2_Presentation - Content 2">
    <p:spTree>
      <p:nvGrpSpPr>
        <p:cNvPr id="1" name="Shape 182"/>
        <p:cNvGrpSpPr/>
        <p:nvPr/>
      </p:nvGrpSpPr>
      <p:grpSpPr>
        <a:xfrm>
          <a:off x="0" y="0"/>
          <a:ext cx="0" cy="0"/>
          <a:chOff x="0" y="0"/>
          <a:chExt cx="0" cy="0"/>
        </a:xfrm>
      </p:grpSpPr>
      <p:pic>
        <p:nvPicPr>
          <p:cNvPr id="183" name="Google Shape;183;p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4" name="Google Shape;184;p44"/>
          <p:cNvSpPr txBox="1">
            <a:spLocks noGrp="1"/>
          </p:cNvSpPr>
          <p:nvPr>
            <p:ph type="body" idx="1"/>
          </p:nvPr>
        </p:nvSpPr>
        <p:spPr>
          <a:xfrm>
            <a:off x="874713" y="1093984"/>
            <a:ext cx="10225087" cy="38479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1783C"/>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rgbClr val="E1783C"/>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rgbClr val="E1783C"/>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rgbClr val="E1783C"/>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5" name="Google Shape;185;p44"/>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6" name="Google Shape;186;p44"/>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Presentation - Empty - Content">
  <p:cSld name="2_Presentation - Empty - Content">
    <p:spTree>
      <p:nvGrpSpPr>
        <p:cNvPr id="1" name="Shape 187"/>
        <p:cNvGrpSpPr/>
        <p:nvPr/>
      </p:nvGrpSpPr>
      <p:grpSpPr>
        <a:xfrm>
          <a:off x="0" y="0"/>
          <a:ext cx="0" cy="0"/>
          <a:chOff x="0" y="0"/>
          <a:chExt cx="0" cy="0"/>
        </a:xfrm>
      </p:grpSpPr>
      <p:pic>
        <p:nvPicPr>
          <p:cNvPr id="188" name="Google Shape;188;p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9" name="Google Shape;189;p45"/>
          <p:cNvSpPr txBox="1">
            <a:spLocks noGrp="1"/>
          </p:cNvSpPr>
          <p:nvPr>
            <p:ph type="body" idx="1"/>
          </p:nvPr>
        </p:nvSpPr>
        <p:spPr>
          <a:xfrm>
            <a:off x="874713" y="1093983"/>
            <a:ext cx="10225087" cy="468224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1783C"/>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rgbClr val="E1783C"/>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rgbClr val="E1783C"/>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rgbClr val="E1783C"/>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0" name="Google Shape;190;p45"/>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Google Shape;191;p45"/>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esentation - Two content shapes">
  <p:cSld name="Presentation - Two content shapes">
    <p:spTree>
      <p:nvGrpSpPr>
        <p:cNvPr id="1" name="Shape 192"/>
        <p:cNvGrpSpPr/>
        <p:nvPr/>
      </p:nvGrpSpPr>
      <p:grpSpPr>
        <a:xfrm>
          <a:off x="0" y="0"/>
          <a:ext cx="0" cy="0"/>
          <a:chOff x="0" y="0"/>
          <a:chExt cx="0" cy="0"/>
        </a:xfrm>
      </p:grpSpPr>
      <p:pic>
        <p:nvPicPr>
          <p:cNvPr id="193" name="Google Shape;193;p4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4" name="Google Shape;194;p46"/>
          <p:cNvSpPr txBox="1">
            <a:spLocks noGrp="1"/>
          </p:cNvSpPr>
          <p:nvPr>
            <p:ph type="body" idx="1"/>
          </p:nvPr>
        </p:nvSpPr>
        <p:spPr>
          <a:xfrm>
            <a:off x="874713" y="1093983"/>
            <a:ext cx="5078720"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6"/>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6"/>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6"/>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6"/>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46"/>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6" name="Google Shape;196;p46"/>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197" name="Google Shape;197;p46"/>
          <p:cNvSpPr txBox="1">
            <a:spLocks noGrp="1"/>
          </p:cNvSpPr>
          <p:nvPr>
            <p:ph type="body" idx="2"/>
          </p:nvPr>
        </p:nvSpPr>
        <p:spPr>
          <a:xfrm>
            <a:off x="6365967" y="1093983"/>
            <a:ext cx="5039386"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6"/>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6"/>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6"/>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6"/>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Presentation - Content">
  <p:cSld name="3_Presentation - Content">
    <p:spTree>
      <p:nvGrpSpPr>
        <p:cNvPr id="1" name="Shape 198"/>
        <p:cNvGrpSpPr/>
        <p:nvPr/>
      </p:nvGrpSpPr>
      <p:grpSpPr>
        <a:xfrm>
          <a:off x="0" y="0"/>
          <a:ext cx="0" cy="0"/>
          <a:chOff x="0" y="0"/>
          <a:chExt cx="0" cy="0"/>
        </a:xfrm>
      </p:grpSpPr>
      <p:pic>
        <p:nvPicPr>
          <p:cNvPr id="199" name="Google Shape;199;p4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0" name="Google Shape;200;p47"/>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201" name="Google Shape;201;p47"/>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2" name="Google Shape;202;p47"/>
          <p:cNvSpPr>
            <a:spLocks noGrp="1"/>
          </p:cNvSpPr>
          <p:nvPr>
            <p:ph type="tbl" idx="2"/>
          </p:nvPr>
        </p:nvSpPr>
        <p:spPr>
          <a:xfrm>
            <a:off x="874713" y="2103438"/>
            <a:ext cx="10225087" cy="3673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Presentation - Content 2">
  <p:cSld name="3_Presentation - Content 2">
    <p:spTree>
      <p:nvGrpSpPr>
        <p:cNvPr id="1" name="Shape 203"/>
        <p:cNvGrpSpPr/>
        <p:nvPr/>
      </p:nvGrpSpPr>
      <p:grpSpPr>
        <a:xfrm>
          <a:off x="0" y="0"/>
          <a:ext cx="0" cy="0"/>
          <a:chOff x="0" y="0"/>
          <a:chExt cx="0" cy="0"/>
        </a:xfrm>
      </p:grpSpPr>
      <p:pic>
        <p:nvPicPr>
          <p:cNvPr id="204" name="Google Shape;204;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5" name="Google Shape;205;p48"/>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206" name="Google Shape;206;p48"/>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7" name="Google Shape;207;p48"/>
          <p:cNvSpPr>
            <a:spLocks noGrp="1"/>
          </p:cNvSpPr>
          <p:nvPr>
            <p:ph type="tbl" idx="2"/>
          </p:nvPr>
        </p:nvSpPr>
        <p:spPr>
          <a:xfrm>
            <a:off x="874713" y="1093984"/>
            <a:ext cx="10225087" cy="384790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Presentation - Empty - Content">
  <p:cSld name="3_Presentation - Empty - Content">
    <p:spTree>
      <p:nvGrpSpPr>
        <p:cNvPr id="1" name="Shape 208"/>
        <p:cNvGrpSpPr/>
        <p:nvPr/>
      </p:nvGrpSpPr>
      <p:grpSpPr>
        <a:xfrm>
          <a:off x="0" y="0"/>
          <a:ext cx="0" cy="0"/>
          <a:chOff x="0" y="0"/>
          <a:chExt cx="0" cy="0"/>
        </a:xfrm>
      </p:grpSpPr>
      <p:pic>
        <p:nvPicPr>
          <p:cNvPr id="209" name="Google Shape;209;p4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0" name="Google Shape;210;p49"/>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211" name="Google Shape;211;p49"/>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Google Shape;212;p49"/>
          <p:cNvSpPr>
            <a:spLocks noGrp="1"/>
          </p:cNvSpPr>
          <p:nvPr>
            <p:ph type="tbl" idx="2"/>
          </p:nvPr>
        </p:nvSpPr>
        <p:spPr>
          <a:xfrm>
            <a:off x="874713" y="1093984"/>
            <a:ext cx="10225087" cy="46822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esentation - Content - Smartart">
  <p:cSld name="Presentation - Content - Smartart">
    <p:spTree>
      <p:nvGrpSpPr>
        <p:cNvPr id="1" name="Shape 213"/>
        <p:cNvGrpSpPr/>
        <p:nvPr/>
      </p:nvGrpSpPr>
      <p:grpSpPr>
        <a:xfrm>
          <a:off x="0" y="0"/>
          <a:ext cx="0" cy="0"/>
          <a:chOff x="0" y="0"/>
          <a:chExt cx="0" cy="0"/>
        </a:xfrm>
      </p:grpSpPr>
      <p:pic>
        <p:nvPicPr>
          <p:cNvPr id="214" name="Google Shape;214;p5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5" name="Google Shape;215;p50"/>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216" name="Google Shape;216;p50"/>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Google Shape;217;p50"/>
          <p:cNvSpPr txBox="1">
            <a:spLocks noGrp="1"/>
          </p:cNvSpPr>
          <p:nvPr>
            <p:ph type="body" idx="1"/>
          </p:nvPr>
        </p:nvSpPr>
        <p:spPr>
          <a:xfrm>
            <a:off x="874713" y="1093983"/>
            <a:ext cx="2546893"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6"/>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6"/>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6"/>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6"/>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8" name="Google Shape;218;p50"/>
          <p:cNvSpPr>
            <a:spLocks noGrp="1"/>
          </p:cNvSpPr>
          <p:nvPr>
            <p:ph type="dgm" idx="2"/>
          </p:nvPr>
        </p:nvSpPr>
        <p:spPr>
          <a:xfrm>
            <a:off x="3598863" y="1093788"/>
            <a:ext cx="8064500" cy="4675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Presentation - title">
  <p:cSld name="2_Presentation - title">
    <p:spTree>
      <p:nvGrpSpPr>
        <p:cNvPr id="1" name="Shape 25"/>
        <p:cNvGrpSpPr/>
        <p:nvPr/>
      </p:nvGrpSpPr>
      <p:grpSpPr>
        <a:xfrm>
          <a:off x="0" y="0"/>
          <a:ext cx="0" cy="0"/>
          <a:chOff x="0" y="0"/>
          <a:chExt cx="0" cy="0"/>
        </a:xfrm>
      </p:grpSpPr>
      <p:pic>
        <p:nvPicPr>
          <p:cNvPr id="26" name="Google Shape;26;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13"/>
          <p:cNvSpPr txBox="1">
            <a:spLocks noGrp="1"/>
          </p:cNvSpPr>
          <p:nvPr>
            <p:ph type="title"/>
          </p:nvPr>
        </p:nvSpPr>
        <p:spPr>
          <a:xfrm>
            <a:off x="1107254" y="1159488"/>
            <a:ext cx="8327542" cy="18423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13"/>
          <p:cNvSpPr txBox="1">
            <a:spLocks noGrp="1"/>
          </p:cNvSpPr>
          <p:nvPr>
            <p:ph type="body" idx="1"/>
          </p:nvPr>
        </p:nvSpPr>
        <p:spPr>
          <a:xfrm>
            <a:off x="1106771" y="3010626"/>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13"/>
          <p:cNvSpPr txBox="1">
            <a:spLocks noGrp="1"/>
          </p:cNvSpPr>
          <p:nvPr>
            <p:ph type="body" idx="2"/>
          </p:nvPr>
        </p:nvSpPr>
        <p:spPr>
          <a:xfrm>
            <a:off x="1106771" y="3496137"/>
            <a:ext cx="8328025" cy="469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Presentation - Empty">
  <p:cSld name="1_Presentation - Empty">
    <p:spTree>
      <p:nvGrpSpPr>
        <p:cNvPr id="1" name="Shape 219"/>
        <p:cNvGrpSpPr/>
        <p:nvPr/>
      </p:nvGrpSpPr>
      <p:grpSpPr>
        <a:xfrm>
          <a:off x="0" y="0"/>
          <a:ext cx="0" cy="0"/>
          <a:chOff x="0" y="0"/>
          <a:chExt cx="0" cy="0"/>
        </a:xfrm>
      </p:grpSpPr>
      <p:pic>
        <p:nvPicPr>
          <p:cNvPr id="220" name="Google Shape;220;p5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1" name="Google Shape;221;p51"/>
          <p:cNvSpPr txBox="1">
            <a:spLocks noGrp="1"/>
          </p:cNvSpPr>
          <p:nvPr>
            <p:ph type="title"/>
          </p:nvPr>
        </p:nvSpPr>
        <p:spPr>
          <a:xfrm>
            <a:off x="1107254" y="3390841"/>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500"/>
              <a:buFont typeface="Arial"/>
              <a:buNone/>
              <a:defRPr sz="35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2" name="Google Shape;222;p51"/>
          <p:cNvSpPr txBox="1"/>
          <p:nvPr/>
        </p:nvSpPr>
        <p:spPr>
          <a:xfrm>
            <a:off x="1107254" y="4313604"/>
            <a:ext cx="702742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2"/>
                </a:solidFill>
                <a:latin typeface="Arial"/>
                <a:ea typeface="Arial"/>
                <a:cs typeface="Arial"/>
                <a:sym typeface="Arial"/>
              </a:rPr>
              <a:t>Subscribe to our news: </a:t>
            </a:r>
            <a:r>
              <a:rPr lang="en-GB" sz="1600" b="0" i="0" u="sng" strike="noStrike" cap="none">
                <a:solidFill>
                  <a:schemeClr val="dk2"/>
                </a:solidFill>
                <a:latin typeface="Arial"/>
                <a:ea typeface="Arial"/>
                <a:cs typeface="Arial"/>
                <a:sym typeface="Arial"/>
              </a:rPr>
              <a:t>www.cost.eu/subscribe</a:t>
            </a:r>
            <a:endParaRPr sz="1600" b="0" i="0" u="none" strike="noStrike" cap="none">
              <a:solidFill>
                <a:schemeClr val="dk2"/>
              </a:solidFill>
              <a:latin typeface="Arial"/>
              <a:ea typeface="Arial"/>
              <a:cs typeface="Arial"/>
              <a:sym typeface="Arial"/>
            </a:endParaRPr>
          </a:p>
        </p:txBody>
      </p:sp>
      <p:grpSp>
        <p:nvGrpSpPr>
          <p:cNvPr id="223" name="Google Shape;223;p51"/>
          <p:cNvGrpSpPr/>
          <p:nvPr/>
        </p:nvGrpSpPr>
        <p:grpSpPr>
          <a:xfrm>
            <a:off x="9026219" y="5182889"/>
            <a:ext cx="2200682" cy="1172172"/>
            <a:chOff x="6636485" y="5354057"/>
            <a:chExt cx="2200682" cy="1172172"/>
          </a:xfrm>
        </p:grpSpPr>
        <p:grpSp>
          <p:nvGrpSpPr>
            <p:cNvPr id="224" name="Google Shape;224;p51"/>
            <p:cNvGrpSpPr/>
            <p:nvPr/>
          </p:nvGrpSpPr>
          <p:grpSpPr>
            <a:xfrm>
              <a:off x="6883674" y="5354057"/>
              <a:ext cx="1953493" cy="1172172"/>
              <a:chOff x="6883674" y="5354057"/>
              <a:chExt cx="1953493" cy="1172172"/>
            </a:xfrm>
          </p:grpSpPr>
          <p:pic>
            <p:nvPicPr>
              <p:cNvPr id="225" name="Google Shape;225;p51" descr="Plan de travail 1OFF-Icones.jpg">
                <a:hlinkClick r:id="rId3"/>
              </p:cNvPr>
              <p:cNvPicPr preferRelativeResize="0"/>
              <p:nvPr/>
            </p:nvPicPr>
            <p:blipFill rotWithShape="1">
              <a:blip r:embed="rId4">
                <a:alphaModFix/>
              </a:blip>
              <a:srcRect/>
              <a:stretch/>
            </p:blipFill>
            <p:spPr>
              <a:xfrm>
                <a:off x="8382903" y="5776143"/>
                <a:ext cx="360000" cy="330628"/>
              </a:xfrm>
              <a:prstGeom prst="rect">
                <a:avLst/>
              </a:prstGeom>
              <a:noFill/>
              <a:ln>
                <a:noFill/>
              </a:ln>
            </p:spPr>
          </p:pic>
          <p:sp>
            <p:nvSpPr>
              <p:cNvPr id="226" name="Google Shape;226;p51">
                <a:hlinkClick r:id="rId5"/>
              </p:cNvPr>
              <p:cNvSpPr txBox="1"/>
              <p:nvPr/>
            </p:nvSpPr>
            <p:spPr>
              <a:xfrm>
                <a:off x="6935575" y="6218452"/>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www.cost.eu</a:t>
                </a:r>
                <a:endParaRPr sz="1400" b="0" i="0" u="none" strike="noStrike" cap="none">
                  <a:solidFill>
                    <a:schemeClr val="dk2"/>
                  </a:solidFill>
                  <a:latin typeface="Arial"/>
                  <a:ea typeface="Arial"/>
                  <a:cs typeface="Arial"/>
                  <a:sym typeface="Arial"/>
                </a:endParaRPr>
              </a:p>
            </p:txBody>
          </p:sp>
          <p:pic>
            <p:nvPicPr>
              <p:cNvPr id="227" name="Google Shape;227;p51">
                <a:hlinkClick r:id="rId6"/>
              </p:cNvPr>
              <p:cNvPicPr preferRelativeResize="0"/>
              <p:nvPr/>
            </p:nvPicPr>
            <p:blipFill rotWithShape="1">
              <a:blip r:embed="rId7">
                <a:alphaModFix/>
              </a:blip>
              <a:srcRect/>
              <a:stretch/>
            </p:blipFill>
            <p:spPr>
              <a:xfrm>
                <a:off x="7500289" y="5780684"/>
                <a:ext cx="779907" cy="331038"/>
              </a:xfrm>
              <a:prstGeom prst="rect">
                <a:avLst/>
              </a:prstGeom>
              <a:noFill/>
              <a:ln>
                <a:noFill/>
              </a:ln>
            </p:spPr>
          </p:pic>
          <p:pic>
            <p:nvPicPr>
              <p:cNvPr id="228" name="Google Shape;228;p51">
                <a:hlinkClick r:id="rId8"/>
              </p:cNvPr>
              <p:cNvPicPr preferRelativeResize="0"/>
              <p:nvPr/>
            </p:nvPicPr>
            <p:blipFill rotWithShape="1">
              <a:blip r:embed="rId9">
                <a:alphaModFix/>
              </a:blip>
              <a:srcRect/>
              <a:stretch/>
            </p:blipFill>
            <p:spPr>
              <a:xfrm>
                <a:off x="7069413" y="5781094"/>
                <a:ext cx="330628" cy="330628"/>
              </a:xfrm>
              <a:prstGeom prst="rect">
                <a:avLst/>
              </a:prstGeom>
              <a:noFill/>
              <a:ln>
                <a:noFill/>
              </a:ln>
            </p:spPr>
          </p:pic>
          <p:sp>
            <p:nvSpPr>
              <p:cNvPr id="229" name="Google Shape;229;p51"/>
              <p:cNvSpPr txBox="1"/>
              <p:nvPr/>
            </p:nvSpPr>
            <p:spPr>
              <a:xfrm>
                <a:off x="6883674" y="5354057"/>
                <a:ext cx="1901592" cy="3077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dk2"/>
                    </a:solidFill>
                    <a:latin typeface="Arial"/>
                    <a:ea typeface="Arial"/>
                    <a:cs typeface="Arial"/>
                    <a:sym typeface="Arial"/>
                  </a:rPr>
                  <a:t>Subscribe</a:t>
                </a:r>
                <a:endParaRPr sz="1400" b="1" i="0" u="none" strike="noStrike" cap="none">
                  <a:solidFill>
                    <a:schemeClr val="dk2"/>
                  </a:solidFill>
                  <a:latin typeface="Arial"/>
                  <a:ea typeface="Arial"/>
                  <a:cs typeface="Arial"/>
                  <a:sym typeface="Arial"/>
                </a:endParaRPr>
              </a:p>
            </p:txBody>
          </p:sp>
        </p:grpSp>
        <p:pic>
          <p:nvPicPr>
            <p:cNvPr id="230" name="Google Shape;230;p51">
              <a:hlinkClick r:id="rId10"/>
            </p:cNvPr>
            <p:cNvPicPr preferRelativeResize="0"/>
            <p:nvPr/>
          </p:nvPicPr>
          <p:blipFill rotWithShape="1">
            <a:blip r:embed="rId11">
              <a:alphaModFix/>
            </a:blip>
            <a:srcRect/>
            <a:stretch/>
          </p:blipFill>
          <p:spPr>
            <a:xfrm>
              <a:off x="6636485" y="5778159"/>
              <a:ext cx="328612" cy="328612"/>
            </a:xfrm>
            <a:prstGeom prst="rect">
              <a:avLst/>
            </a:prstGeom>
            <a:noFill/>
            <a:ln>
              <a:noFill/>
            </a:ln>
          </p:spPr>
        </p:pic>
      </p:gr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Presentation - Empty 2">
  <p:cSld name="1_Presentation - Empty 2">
    <p:spTree>
      <p:nvGrpSpPr>
        <p:cNvPr id="1" name="Shape 231"/>
        <p:cNvGrpSpPr/>
        <p:nvPr/>
      </p:nvGrpSpPr>
      <p:grpSpPr>
        <a:xfrm>
          <a:off x="0" y="0"/>
          <a:ext cx="0" cy="0"/>
          <a:chOff x="0" y="0"/>
          <a:chExt cx="0" cy="0"/>
        </a:xfrm>
      </p:grpSpPr>
      <p:pic>
        <p:nvPicPr>
          <p:cNvPr id="232" name="Google Shape;232;p5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3" name="Google Shape;233;p52"/>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Presentation - Empty - Empty">
  <p:cSld name="1_Presentation - Empty - Empty">
    <p:spTree>
      <p:nvGrpSpPr>
        <p:cNvPr id="1" name="Shape 234"/>
        <p:cNvGrpSpPr/>
        <p:nvPr/>
      </p:nvGrpSpPr>
      <p:grpSpPr>
        <a:xfrm>
          <a:off x="0" y="0"/>
          <a:ext cx="0" cy="0"/>
          <a:chOff x="0" y="0"/>
          <a:chExt cx="0" cy="0"/>
        </a:xfrm>
      </p:grpSpPr>
      <p:pic>
        <p:nvPicPr>
          <p:cNvPr id="235" name="Google Shape;235;p5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6" name="Google Shape;236;p53"/>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ation - Content 2">
  <p:cSld name="Presentation - Content 2">
    <p:spTree>
      <p:nvGrpSpPr>
        <p:cNvPr id="1" name="Shape 30"/>
        <p:cNvGrpSpPr/>
        <p:nvPr/>
      </p:nvGrpSpPr>
      <p:grpSpPr>
        <a:xfrm>
          <a:off x="0" y="0"/>
          <a:ext cx="0" cy="0"/>
          <a:chOff x="0" y="0"/>
          <a:chExt cx="0" cy="0"/>
        </a:xfrm>
      </p:grpSpPr>
      <p:pic>
        <p:nvPicPr>
          <p:cNvPr id="31" name="Google Shape;31;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14"/>
          <p:cNvSpPr txBox="1">
            <a:spLocks noGrp="1"/>
          </p:cNvSpPr>
          <p:nvPr>
            <p:ph type="body" idx="1"/>
          </p:nvPr>
        </p:nvSpPr>
        <p:spPr>
          <a:xfrm>
            <a:off x="874713" y="1093982"/>
            <a:ext cx="10225087" cy="384790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14"/>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14"/>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 Empty - Content">
  <p:cSld name="Presentation - Empty - Content">
    <p:spTree>
      <p:nvGrpSpPr>
        <p:cNvPr id="1" name="Shape 35"/>
        <p:cNvGrpSpPr/>
        <p:nvPr/>
      </p:nvGrpSpPr>
      <p:grpSpPr>
        <a:xfrm>
          <a:off x="0" y="0"/>
          <a:ext cx="0" cy="0"/>
          <a:chOff x="0" y="0"/>
          <a:chExt cx="0" cy="0"/>
        </a:xfrm>
      </p:grpSpPr>
      <p:pic>
        <p:nvPicPr>
          <p:cNvPr id="36" name="Google Shape;36;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15"/>
          <p:cNvSpPr txBox="1">
            <a:spLocks noGrp="1"/>
          </p:cNvSpPr>
          <p:nvPr>
            <p:ph type="body" idx="1"/>
          </p:nvPr>
        </p:nvSpPr>
        <p:spPr>
          <a:xfrm>
            <a:off x="874713" y="1093983"/>
            <a:ext cx="10225087"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15"/>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5"/>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 Two content shapes">
  <p:cSld name="Presentation - Two content shapes">
    <p:spTree>
      <p:nvGrpSpPr>
        <p:cNvPr id="1" name="Shape 40"/>
        <p:cNvGrpSpPr/>
        <p:nvPr/>
      </p:nvGrpSpPr>
      <p:grpSpPr>
        <a:xfrm>
          <a:off x="0" y="0"/>
          <a:ext cx="0" cy="0"/>
          <a:chOff x="0" y="0"/>
          <a:chExt cx="0" cy="0"/>
        </a:xfrm>
      </p:grpSpPr>
      <p:pic>
        <p:nvPicPr>
          <p:cNvPr id="41" name="Google Shape;41;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16"/>
          <p:cNvSpPr txBox="1">
            <a:spLocks noGrp="1"/>
          </p:cNvSpPr>
          <p:nvPr>
            <p:ph type="body" idx="1"/>
          </p:nvPr>
        </p:nvSpPr>
        <p:spPr>
          <a:xfrm>
            <a:off x="874713" y="1093983"/>
            <a:ext cx="5078720"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6"/>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16"/>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45" name="Google Shape;45;p16"/>
          <p:cNvSpPr txBox="1">
            <a:spLocks noGrp="1"/>
          </p:cNvSpPr>
          <p:nvPr>
            <p:ph type="body" idx="2"/>
          </p:nvPr>
        </p:nvSpPr>
        <p:spPr>
          <a:xfrm>
            <a:off x="6365967" y="1093983"/>
            <a:ext cx="5039386" cy="467499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4"/>
              </a:buClr>
              <a:buSzPts val="2800"/>
              <a:buFont typeface="Noto Sans Symbols"/>
              <a:buChar char="▪"/>
              <a:defRPr sz="28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4"/>
              </a:buClr>
              <a:buSzPts val="2400"/>
              <a:buFont typeface="Noto Sans Symbols"/>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accent4"/>
              </a:buClr>
              <a:buSzPts val="2000"/>
              <a:buFont typeface="Noto Sans Symbols"/>
              <a:buChar char="▪"/>
              <a:defRPr sz="2000" b="0" i="0" u="none" strike="noStrike" cap="none">
                <a:solidFill>
                  <a:schemeClr val="dk2"/>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Noto Sans Symbols"/>
              <a:buChar char="▪"/>
              <a:defRPr sz="1800" b="0" i="0" u="none" strike="noStrike" cap="none">
                <a:solidFill>
                  <a:schemeClr val="dk2"/>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resentation - Content">
  <p:cSld name="1_Presentation - Content">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Google Shape;48;p17"/>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49" name="Google Shape;49;p17"/>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7"/>
          <p:cNvSpPr>
            <a:spLocks noGrp="1"/>
          </p:cNvSpPr>
          <p:nvPr>
            <p:ph type="tbl" idx="2"/>
          </p:nvPr>
        </p:nvSpPr>
        <p:spPr>
          <a:xfrm>
            <a:off x="874713" y="2103438"/>
            <a:ext cx="10225087" cy="3673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resentation - Content 2">
  <p:cSld name="1_Presentation - Content 2">
    <p:spTree>
      <p:nvGrpSpPr>
        <p:cNvPr id="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18"/>
          <p:cNvSpPr txBox="1"/>
          <p:nvPr/>
        </p:nvSpPr>
        <p:spPr>
          <a:xfrm>
            <a:off x="9413934" y="6216896"/>
            <a:ext cx="2249714"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2"/>
                </a:solidFill>
                <a:latin typeface="Arial"/>
                <a:ea typeface="Arial"/>
                <a:cs typeface="Arial"/>
                <a:sym typeface="Arial"/>
              </a:rPr>
              <a:t>‹#›</a:t>
            </a:fld>
            <a:endParaRPr sz="1600" b="0" i="0" u="none" strike="noStrike" cap="none">
              <a:solidFill>
                <a:schemeClr val="dk2"/>
              </a:solidFill>
              <a:latin typeface="Arial"/>
              <a:ea typeface="Arial"/>
              <a:cs typeface="Arial"/>
              <a:sym typeface="Arial"/>
            </a:endParaRPr>
          </a:p>
        </p:txBody>
      </p:sp>
      <p:sp>
        <p:nvSpPr>
          <p:cNvPr id="54" name="Google Shape;54;p18"/>
          <p:cNvSpPr txBox="1">
            <a:spLocks noGrp="1"/>
          </p:cNvSpPr>
          <p:nvPr>
            <p:ph type="title"/>
          </p:nvPr>
        </p:nvSpPr>
        <p:spPr>
          <a:xfrm>
            <a:off x="874713" y="506216"/>
            <a:ext cx="8327542" cy="587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8"/>
          <p:cNvSpPr>
            <a:spLocks noGrp="1"/>
          </p:cNvSpPr>
          <p:nvPr>
            <p:ph type="tbl" idx="2"/>
          </p:nvPr>
        </p:nvSpPr>
        <p:spPr>
          <a:xfrm>
            <a:off x="874713" y="1093984"/>
            <a:ext cx="10225087" cy="384790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02.safelinks.protection.outlook.com/?url=http%3A%2F%2Fwww.riseneeds.eu%2F&amp;data=05%7C01%7Cdrm.eco%40cbs.dk%7C659272d77c9642a7352808daf26d5aac%7C875c414e5d004cdbb77adeae5d6ab201%7C0%7C0%7C638088849000968556%7CUnknown%7CTWFpbGZsb3d8eyJWIjoiMC4wLjAwMDAiLCJQIjoiV2luMzIiLCJBTiI6Ik1haWwiLCJXVCI6Mn0%3D%7C3000%7C%7C%7C&amp;sdata=hRCMvjOuqv5o8Mbro269HaOEyl%2FlFMJX0bWwbRZQ9WM%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title"/>
          </p:nvPr>
        </p:nvSpPr>
        <p:spPr>
          <a:xfrm>
            <a:off x="1107254" y="3961396"/>
            <a:ext cx="8327542" cy="5877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500"/>
              <a:buFont typeface="Arial"/>
              <a:buNone/>
            </a:pPr>
            <a:r>
              <a:rPr lang="en-GB"/>
              <a:t>COST Fin AI Country Update</a:t>
            </a:r>
            <a:endParaRPr/>
          </a:p>
        </p:txBody>
      </p:sp>
      <p:sp>
        <p:nvSpPr>
          <p:cNvPr id="242" name="Google Shape;242;p1"/>
          <p:cNvSpPr txBox="1">
            <a:spLocks noGrp="1"/>
          </p:cNvSpPr>
          <p:nvPr>
            <p:ph type="body" idx="1"/>
          </p:nvPr>
        </p:nvSpPr>
        <p:spPr>
          <a:xfrm>
            <a:off x="1106771" y="4557940"/>
            <a:ext cx="8328025" cy="4696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400"/>
              <a:buNone/>
            </a:pPr>
            <a:r>
              <a:rPr lang="en-GB"/>
              <a:t>Denmark</a:t>
            </a:r>
            <a:endParaRPr/>
          </a:p>
        </p:txBody>
      </p:sp>
      <p:sp>
        <p:nvSpPr>
          <p:cNvPr id="243" name="Google Shape;243;p1"/>
          <p:cNvSpPr txBox="1">
            <a:spLocks noGrp="1"/>
          </p:cNvSpPr>
          <p:nvPr>
            <p:ph type="body" idx="2"/>
          </p:nvPr>
        </p:nvSpPr>
        <p:spPr>
          <a:xfrm>
            <a:off x="1106771" y="5043451"/>
            <a:ext cx="8328025" cy="4696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600"/>
              <a:buNone/>
            </a:pPr>
            <a:r>
              <a:rPr lang="en-GB"/>
              <a:t>Created by Dolores Romero Morales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1000"/>
              </a:spcBef>
              <a:spcAft>
                <a:spcPts val="0"/>
              </a:spcAft>
              <a:buClr>
                <a:schemeClr val="accent4"/>
              </a:buClr>
              <a:buSzPts val="1800"/>
              <a:buFont typeface="Arial"/>
              <a:buChar char="▪"/>
            </a:pPr>
            <a:r>
              <a:rPr lang="en-GB" sz="1800">
                <a:solidFill>
                  <a:schemeClr val="dk1"/>
                </a:solidFill>
              </a:rPr>
              <a:t>Dolores Romero Morales, Professor in Operations Research, Coordinator and scientific leader of H2020 RISE NeEDS project, </a:t>
            </a:r>
            <a:r>
              <a:rPr lang="en-GB" sz="1800" u="sng" strike="noStrike">
                <a:solidFill>
                  <a:schemeClr val="dk1"/>
                </a:solidFill>
                <a:hlinkClick r:id="rId3">
                  <a:extLst>
                    <a:ext uri="{A12FA001-AC4F-418D-AE19-62706E023703}">
                      <ahyp:hlinkClr xmlns:ahyp="http://schemas.microsoft.com/office/drawing/2018/hyperlinkcolor" val="tx"/>
                    </a:ext>
                  </a:extLst>
                </a:hlinkClick>
              </a:rPr>
              <a:t>www.riseneeds.eu</a:t>
            </a:r>
            <a:r>
              <a:rPr lang="en-GB" sz="1800" u="none" strike="noStrike">
                <a:solidFill>
                  <a:schemeClr val="dk1"/>
                </a:solidFill>
              </a:rPr>
              <a:t>, </a:t>
            </a:r>
            <a:r>
              <a:rPr lang="en-GB" sz="1800">
                <a:solidFill>
                  <a:schemeClr val="dk1"/>
                </a:solidFill>
              </a:rPr>
              <a:t>Department of Economics, Copenhagen Business School, Denmark</a:t>
            </a:r>
            <a:endParaRPr sz="1800">
              <a:solidFill>
                <a:schemeClr val="dk1"/>
              </a:solidFill>
            </a:endParaRPr>
          </a:p>
          <a:p>
            <a:pPr marL="457200" lvl="0" indent="-228600" algn="l" rtl="0">
              <a:lnSpc>
                <a:spcPct val="90000"/>
              </a:lnSpc>
              <a:spcBef>
                <a:spcPts val="1000"/>
              </a:spcBef>
              <a:spcAft>
                <a:spcPts val="0"/>
              </a:spcAft>
              <a:buSzPts val="2000"/>
              <a:buNone/>
            </a:pPr>
            <a:endParaRPr sz="1800">
              <a:solidFill>
                <a:schemeClr val="dk1"/>
              </a:solidFill>
            </a:endParaRPr>
          </a:p>
          <a:p>
            <a:pPr marL="457200" lvl="0" indent="-342900" algn="l" rtl="0">
              <a:spcBef>
                <a:spcPts val="1000"/>
              </a:spcBef>
              <a:spcAft>
                <a:spcPts val="0"/>
              </a:spcAft>
              <a:buSzPts val="1800"/>
              <a:buFont typeface="Arial"/>
              <a:buChar char="▪"/>
            </a:pPr>
            <a:r>
              <a:rPr lang="en-GB" sz="1800">
                <a:solidFill>
                  <a:schemeClr val="dk1"/>
                </a:solidFill>
              </a:rPr>
              <a:t>Alexandros Iosifidis, Head of the Machine Learning and Computational Intelligence research group and eader of the Machine Intelligence research area in AU Centre for Digitalisation, Big Data, and Data Analytics, Aarhus University, Denmark</a:t>
            </a:r>
            <a:endParaRPr sz="1800">
              <a:solidFill>
                <a:schemeClr val="dk1"/>
              </a:solidFill>
            </a:endParaRPr>
          </a:p>
          <a:p>
            <a:pPr marL="457200" lvl="0" indent="-228600" algn="l" rtl="0">
              <a:lnSpc>
                <a:spcPct val="90000"/>
              </a:lnSpc>
              <a:spcBef>
                <a:spcPts val="1000"/>
              </a:spcBef>
              <a:spcAft>
                <a:spcPts val="0"/>
              </a:spcAft>
              <a:buSzPts val="2000"/>
              <a:buNone/>
            </a:pPr>
            <a:endParaRPr sz="1800">
              <a:solidFill>
                <a:schemeClr val="dk1"/>
              </a:solidFill>
            </a:endParaRPr>
          </a:p>
          <a:p>
            <a:pPr marL="457200" lvl="0" indent="-342900" algn="l" rtl="0">
              <a:lnSpc>
                <a:spcPct val="90000"/>
              </a:lnSpc>
              <a:spcBef>
                <a:spcPts val="0"/>
              </a:spcBef>
              <a:spcAft>
                <a:spcPts val="0"/>
              </a:spcAft>
              <a:buSzPts val="1800"/>
              <a:buFont typeface="Arial"/>
              <a:buChar char="▪"/>
            </a:pPr>
            <a:r>
              <a:rPr lang="en-GB" sz="1800">
                <a:solidFill>
                  <a:schemeClr val="dk1"/>
                </a:solidFill>
              </a:rPr>
              <a:t>Jimmy Martinez-Correa, Associate Professor, Department of Economics, Copenhagen Business School, Denmark (MC Substitute)</a:t>
            </a:r>
            <a:endParaRPr sz="1800">
              <a:solidFill>
                <a:schemeClr val="dk1"/>
              </a:solidFill>
            </a:endParaRPr>
          </a:p>
          <a:p>
            <a:pPr marL="0" lvl="0" indent="0" algn="l" rtl="0">
              <a:lnSpc>
                <a:spcPct val="90000"/>
              </a:lnSpc>
              <a:spcBef>
                <a:spcPts val="1000"/>
              </a:spcBef>
              <a:spcAft>
                <a:spcPts val="0"/>
              </a:spcAft>
              <a:buSzPts val="2800"/>
              <a:buNone/>
            </a:pPr>
            <a:endParaRPr sz="2000"/>
          </a:p>
        </p:txBody>
      </p:sp>
      <p:sp>
        <p:nvSpPr>
          <p:cNvPr id="250" name="Google Shape;250;p2"/>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MC Members Denmark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sz="1400"/>
          </a:p>
          <a:p>
            <a:pPr marL="0" lvl="0" indent="0" algn="l" rtl="0">
              <a:lnSpc>
                <a:spcPct val="90000"/>
              </a:lnSpc>
              <a:spcBef>
                <a:spcPts val="1000"/>
              </a:spcBef>
              <a:spcAft>
                <a:spcPts val="0"/>
              </a:spcAft>
              <a:buSzPts val="2800"/>
              <a:buNone/>
            </a:pPr>
            <a:endParaRPr sz="1400"/>
          </a:p>
          <a:p>
            <a:pPr marL="0" lvl="0" indent="0" algn="l" rtl="0">
              <a:lnSpc>
                <a:spcPct val="90000"/>
              </a:lnSpc>
              <a:spcBef>
                <a:spcPts val="1000"/>
              </a:spcBef>
              <a:spcAft>
                <a:spcPts val="0"/>
              </a:spcAft>
              <a:buSzPts val="2800"/>
              <a:buNone/>
            </a:pPr>
            <a:endParaRPr sz="1400"/>
          </a:p>
        </p:txBody>
      </p:sp>
      <p:sp>
        <p:nvSpPr>
          <p:cNvPr id="257" name="Google Shape;257;p3"/>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Papers</a:t>
            </a:r>
            <a:endParaRPr/>
          </a:p>
        </p:txBody>
      </p:sp>
      <p:sp>
        <p:nvSpPr>
          <p:cNvPr id="258" name="Google Shape;258;p3"/>
          <p:cNvSpPr txBox="1"/>
          <p:nvPr/>
        </p:nvSpPr>
        <p:spPr>
          <a:xfrm>
            <a:off x="1978429" y="2310938"/>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3"/>
          <p:cNvSpPr txBox="1"/>
          <p:nvPr/>
        </p:nvSpPr>
        <p:spPr>
          <a:xfrm>
            <a:off x="814599" y="2202050"/>
            <a:ext cx="10873096"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GB" sz="1800" dirty="0"/>
              <a:t>Mathematical Optimization Modelling for Group Counterfactual Explanations, E. Carrizosa, J. Ramírez </a:t>
            </a:r>
            <a:r>
              <a:rPr lang="en-GB" sz="1800" dirty="0" err="1"/>
              <a:t>Ayerbe</a:t>
            </a:r>
            <a:r>
              <a:rPr lang="en-GB" sz="1800" dirty="0"/>
              <a:t>, D.\ Romero Morales. Forthcoming in European Journal of Operational Research, 2024. </a:t>
            </a:r>
            <a:r>
              <a:rPr lang="en-GB" sz="1800" dirty="0" err="1"/>
              <a:t>doi.org</a:t>
            </a:r>
            <a:r>
              <a:rPr lang="en-GB" sz="1800" dirty="0"/>
              <a:t>/10.1016/j.ejor.2024.01.002. </a:t>
            </a:r>
          </a:p>
          <a:p>
            <a:pPr marL="285750" marR="0" lvl="0" indent="-285750" algn="l" rtl="0">
              <a:lnSpc>
                <a:spcPct val="100000"/>
              </a:lnSpc>
              <a:spcBef>
                <a:spcPts val="0"/>
              </a:spcBef>
              <a:spcAft>
                <a:spcPts val="0"/>
              </a:spcAft>
              <a:buClr>
                <a:srgbClr val="000000"/>
              </a:buClr>
              <a:buSzPts val="1800"/>
              <a:buFont typeface="Arial"/>
              <a:buChar char="•"/>
            </a:pPr>
            <a:r>
              <a:rPr lang="en-GB" sz="1800" dirty="0"/>
              <a:t>Supervised Feature Compression based on Counterfactual Analysis, V. </a:t>
            </a:r>
            <a:r>
              <a:rPr lang="en-GB" sz="1800" dirty="0" err="1"/>
              <a:t>Piccialli</a:t>
            </a:r>
            <a:r>
              <a:rPr lang="en-GB" sz="1800" dirty="0"/>
              <a:t>, D. Romero Morales, C. Salvatore. Forthcoming in European Journal of Operational Research, 2023. </a:t>
            </a:r>
            <a:r>
              <a:rPr lang="en-GB" sz="1800" dirty="0" err="1"/>
              <a:t>doi.org</a:t>
            </a:r>
            <a:r>
              <a:rPr lang="en-GB" sz="1800" dirty="0"/>
              <a:t>/10.1016/j.ejor.2023.11.019.</a:t>
            </a:r>
          </a:p>
          <a:p>
            <a:pPr marL="285750" marR="0" lvl="0" indent="-285750" algn="l" rtl="0">
              <a:lnSpc>
                <a:spcPct val="100000"/>
              </a:lnSpc>
              <a:spcBef>
                <a:spcPts val="0"/>
              </a:spcBef>
              <a:spcAft>
                <a:spcPts val="0"/>
              </a:spcAft>
              <a:buClr>
                <a:srgbClr val="000000"/>
              </a:buClr>
              <a:buSzPts val="1800"/>
              <a:buFont typeface="Arial"/>
              <a:buChar char="•"/>
            </a:pPr>
            <a:r>
              <a:rPr lang="en-GB" sz="1800" dirty="0"/>
              <a:t>A New Model for Counterfactual Analysis for Functional Data, E. Carrizosa, J. Ramírez </a:t>
            </a:r>
            <a:r>
              <a:rPr lang="en-GB" sz="1800" dirty="0" err="1"/>
              <a:t>Ayerbe</a:t>
            </a:r>
            <a:r>
              <a:rPr lang="en-GB" sz="1800" dirty="0"/>
              <a:t>, D. Romero Morales. Forthcoming in Advances in Data Analysis and Classification, 2023. </a:t>
            </a:r>
            <a:r>
              <a:rPr lang="en-GB" sz="1800" dirty="0" err="1"/>
              <a:t>doi.org</a:t>
            </a:r>
            <a:r>
              <a:rPr lang="en-GB" sz="1800" dirty="0"/>
              <a:t>/10.1007/s11634-023-00563-5.</a:t>
            </a:r>
          </a:p>
          <a:p>
            <a:pPr marL="285750" marR="0" lvl="0" indent="-285750" algn="l" rtl="0">
              <a:lnSpc>
                <a:spcPct val="100000"/>
              </a:lnSpc>
              <a:spcBef>
                <a:spcPts val="0"/>
              </a:spcBef>
              <a:spcAft>
                <a:spcPts val="0"/>
              </a:spcAft>
              <a:buClr>
                <a:srgbClr val="000000"/>
              </a:buClr>
              <a:buSzPts val="1800"/>
              <a:buFont typeface="Arial"/>
              <a:buChar char="•"/>
            </a:pPr>
            <a:r>
              <a:rPr lang="en-GB" sz="1800" dirty="0"/>
              <a:t>Counterfactual Analysis and Target Setting in Benchmarking, P. </a:t>
            </a:r>
            <a:r>
              <a:rPr lang="en-GB" sz="1800" dirty="0" err="1"/>
              <a:t>Bogetoft</a:t>
            </a:r>
            <a:r>
              <a:rPr lang="en-GB" sz="1800" dirty="0"/>
              <a:t>, J. Ramírez </a:t>
            </a:r>
            <a:r>
              <a:rPr lang="en-GB" sz="1800" dirty="0" err="1"/>
              <a:t>Ayerbe</a:t>
            </a:r>
            <a:r>
              <a:rPr lang="en-GB" sz="1800" dirty="0"/>
              <a:t>, D. Romero Morales. European Journal of Operational Research, 315(3):1083-1095, 2024. 10.1016/j.ejor.2024.01.005</a:t>
            </a:r>
          </a:p>
          <a:p>
            <a:pPr marL="285750" marR="0" lvl="0" indent="-285750" algn="l" rtl="0">
              <a:lnSpc>
                <a:spcPct val="100000"/>
              </a:lnSpc>
              <a:spcBef>
                <a:spcPts val="0"/>
              </a:spcBef>
              <a:spcAft>
                <a:spcPts val="0"/>
              </a:spcAft>
              <a:buClr>
                <a:srgbClr val="000000"/>
              </a:buClr>
              <a:buSzPts val="1800"/>
              <a:buFont typeface="Arial"/>
              <a:buChar char="•"/>
            </a:pPr>
            <a:r>
              <a:rPr lang="en-GB" sz="1800" dirty="0"/>
              <a:t>Generating Collective Counterfactual Explanations in Score-Based Classification via Mathematical Optimization, E. Carrizosa, J. Ramírez </a:t>
            </a:r>
            <a:r>
              <a:rPr lang="en-GB" sz="1800" dirty="0" err="1"/>
              <a:t>Ayerbe</a:t>
            </a:r>
            <a:r>
              <a:rPr lang="en-GB" sz="1800" dirty="0"/>
              <a:t>, D. Romero Morales. Expert Systems With Applications, 238(D):121954, 2024. </a:t>
            </a:r>
            <a:r>
              <a:rPr lang="en-GB" sz="1800" dirty="0" err="1"/>
              <a:t>doi.org</a:t>
            </a:r>
            <a:r>
              <a:rPr lang="en-GB" sz="1800" dirty="0"/>
              <a:t>/10.1016/j.eswa.2023.121954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sz="1400"/>
          </a:p>
          <a:p>
            <a:pPr marL="0" lvl="0" indent="0" algn="l" rtl="0">
              <a:lnSpc>
                <a:spcPct val="90000"/>
              </a:lnSpc>
              <a:spcBef>
                <a:spcPts val="1000"/>
              </a:spcBef>
              <a:spcAft>
                <a:spcPts val="0"/>
              </a:spcAft>
              <a:buSzPts val="2800"/>
              <a:buNone/>
            </a:pPr>
            <a:endParaRPr sz="1400"/>
          </a:p>
          <a:p>
            <a:pPr marL="0" lvl="0" indent="0" algn="l" rtl="0">
              <a:lnSpc>
                <a:spcPct val="90000"/>
              </a:lnSpc>
              <a:spcBef>
                <a:spcPts val="1000"/>
              </a:spcBef>
              <a:spcAft>
                <a:spcPts val="0"/>
              </a:spcAft>
              <a:buSzPts val="2800"/>
              <a:buNone/>
            </a:pPr>
            <a:endParaRPr sz="1400"/>
          </a:p>
        </p:txBody>
      </p:sp>
      <p:sp>
        <p:nvSpPr>
          <p:cNvPr id="257" name="Google Shape;257;p3"/>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Papers</a:t>
            </a:r>
            <a:endParaRPr/>
          </a:p>
        </p:txBody>
      </p:sp>
      <p:sp>
        <p:nvSpPr>
          <p:cNvPr id="258" name="Google Shape;258;p3"/>
          <p:cNvSpPr txBox="1"/>
          <p:nvPr/>
        </p:nvSpPr>
        <p:spPr>
          <a:xfrm>
            <a:off x="1978429" y="2310938"/>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3"/>
          <p:cNvSpPr txBox="1"/>
          <p:nvPr/>
        </p:nvSpPr>
        <p:spPr>
          <a:xfrm>
            <a:off x="814599" y="2202050"/>
            <a:ext cx="10873096"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000000"/>
                </a:solidFill>
                <a:latin typeface="Arial"/>
                <a:ea typeface="Arial"/>
                <a:cs typeface="Arial"/>
                <a:sym typeface="Arial"/>
              </a:rPr>
              <a:t>On Clustering and Interpreting with Rules by Means of Mathematical Optimization, E. Carrizosa, K. </a:t>
            </a:r>
            <a:r>
              <a:rPr lang="en-GB" sz="1800" b="0" i="0" u="none" strike="noStrike" cap="none" dirty="0" err="1">
                <a:solidFill>
                  <a:srgbClr val="000000"/>
                </a:solidFill>
                <a:latin typeface="Arial"/>
                <a:ea typeface="Arial"/>
                <a:cs typeface="Arial"/>
                <a:sym typeface="Arial"/>
              </a:rPr>
              <a:t>Kurishchenko</a:t>
            </a:r>
            <a:r>
              <a:rPr lang="en-GB" sz="1800" b="0" i="0" u="none" strike="noStrike" cap="none" dirty="0">
                <a:solidFill>
                  <a:srgbClr val="000000"/>
                </a:solidFill>
                <a:latin typeface="Arial"/>
                <a:ea typeface="Arial"/>
                <a:cs typeface="Arial"/>
                <a:sym typeface="Arial"/>
              </a:rPr>
              <a:t>, A. Marín, D. Romero Morales. Computers and Operations Research, 154:106180, 2023. </a:t>
            </a:r>
            <a:r>
              <a:rPr lang="en-GB" sz="1800" b="0" i="0" u="none" strike="noStrike" cap="none" dirty="0" err="1">
                <a:solidFill>
                  <a:srgbClr val="000000"/>
                </a:solidFill>
                <a:latin typeface="Arial"/>
                <a:ea typeface="Arial"/>
                <a:cs typeface="Arial"/>
                <a:sym typeface="Arial"/>
              </a:rPr>
              <a:t>doi.org</a:t>
            </a:r>
            <a:r>
              <a:rPr lang="en-GB" sz="1800" b="0" i="0" u="none" strike="noStrike" cap="none" dirty="0">
                <a:solidFill>
                  <a:srgbClr val="000000"/>
                </a:solidFill>
                <a:latin typeface="Arial"/>
                <a:ea typeface="Arial"/>
                <a:cs typeface="Arial"/>
                <a:sym typeface="Arial"/>
              </a:rPr>
              <a:t>/10.1016/j.cor.2023.106180</a:t>
            </a:r>
            <a:endParaRPr lang="en-GB" dirty="0"/>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000000"/>
                </a:solidFill>
                <a:latin typeface="Arial"/>
                <a:ea typeface="Arial"/>
                <a:cs typeface="Arial"/>
                <a:sym typeface="Arial"/>
              </a:rPr>
              <a:t>On optimal regression trees to detect critical intervals for multivariate functional data, R. </a:t>
            </a:r>
            <a:r>
              <a:rPr lang="en-GB" sz="1800" b="0" i="0" u="none" strike="noStrike" cap="none" dirty="0" err="1">
                <a:solidFill>
                  <a:srgbClr val="000000"/>
                </a:solidFill>
                <a:latin typeface="Arial"/>
                <a:ea typeface="Arial"/>
                <a:cs typeface="Arial"/>
                <a:sym typeface="Arial"/>
              </a:rPr>
              <a:t>Blanquero</a:t>
            </a:r>
            <a:r>
              <a:rPr lang="en-GB" sz="1800" b="0" i="0" u="none" strike="noStrike" cap="none" dirty="0">
                <a:solidFill>
                  <a:srgbClr val="000000"/>
                </a:solidFill>
                <a:latin typeface="Arial"/>
                <a:ea typeface="Arial"/>
                <a:cs typeface="Arial"/>
                <a:sym typeface="Arial"/>
              </a:rPr>
              <a:t>, E. Carrizosa, C. </a:t>
            </a:r>
            <a:r>
              <a:rPr lang="en-GB" sz="1800" b="0" i="0" u="none" strike="noStrike" cap="none" dirty="0" err="1">
                <a:solidFill>
                  <a:srgbClr val="000000"/>
                </a:solidFill>
                <a:latin typeface="Arial"/>
                <a:ea typeface="Arial"/>
                <a:cs typeface="Arial"/>
                <a:sym typeface="Arial"/>
              </a:rPr>
              <a:t>Molero</a:t>
            </a:r>
            <a:r>
              <a:rPr lang="en-GB" sz="1800" b="0" i="0" u="none" strike="noStrike" cap="none" dirty="0">
                <a:solidFill>
                  <a:srgbClr val="000000"/>
                </a:solidFill>
                <a:latin typeface="Arial"/>
                <a:ea typeface="Arial"/>
                <a:cs typeface="Arial"/>
                <a:sym typeface="Arial"/>
              </a:rPr>
              <a:t>-Río, D. Romero Morales. Computers and Operations Research, 152:06152, 2023. </a:t>
            </a:r>
            <a:r>
              <a:rPr lang="en-GB" sz="1800" b="0" i="0" u="none" strike="noStrike" cap="none" dirty="0" err="1">
                <a:solidFill>
                  <a:srgbClr val="000000"/>
                </a:solidFill>
                <a:latin typeface="Arial"/>
                <a:ea typeface="Arial"/>
                <a:cs typeface="Arial"/>
                <a:sym typeface="Arial"/>
              </a:rPr>
              <a:t>doi.org</a:t>
            </a:r>
            <a:r>
              <a:rPr lang="en-GB" sz="1800" b="0" i="0" u="none" strike="noStrike" cap="none" dirty="0">
                <a:solidFill>
                  <a:srgbClr val="000000"/>
                </a:solidFill>
                <a:latin typeface="Arial"/>
                <a:ea typeface="Arial"/>
                <a:cs typeface="Arial"/>
                <a:sym typeface="Arial"/>
              </a:rPr>
              <a:t>/10.1016/j.cor.2023.106152</a:t>
            </a: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000000"/>
                </a:solidFill>
                <a:latin typeface="Arial"/>
                <a:ea typeface="Arial"/>
                <a:cs typeface="Arial"/>
                <a:sym typeface="Arial"/>
              </a:rPr>
              <a:t>On mathematical optimization for clustering categories in contingency tables, E. Carrizosa, V. Guerrero, D. Romero Morales. Advances in Data Analysis and Classification, 17:407--429, 2023. </a:t>
            </a:r>
            <a:r>
              <a:rPr lang="en-GB" sz="1800" b="0" i="0" u="none" strike="noStrike" cap="none" dirty="0" err="1">
                <a:solidFill>
                  <a:srgbClr val="000000"/>
                </a:solidFill>
                <a:latin typeface="Arial"/>
                <a:ea typeface="Arial"/>
                <a:cs typeface="Arial"/>
                <a:sym typeface="Arial"/>
              </a:rPr>
              <a:t>doi.org</a:t>
            </a:r>
            <a:r>
              <a:rPr lang="en-GB" sz="1800" b="0" i="0" u="none" strike="noStrike" cap="none" dirty="0">
                <a:solidFill>
                  <a:srgbClr val="000000"/>
                </a:solidFill>
                <a:latin typeface="Arial"/>
                <a:ea typeface="Arial"/>
                <a:cs typeface="Arial"/>
                <a:sym typeface="Arial"/>
              </a:rPr>
              <a:t>/10.1007/s11634-022-00508-4</a:t>
            </a:r>
            <a:endParaRPr dirty="0"/>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dirty="0">
                <a:solidFill>
                  <a:srgbClr val="000000"/>
                </a:solidFill>
                <a:latin typeface="Arial"/>
                <a:ea typeface="Arial"/>
                <a:cs typeface="Arial"/>
                <a:sym typeface="Arial"/>
              </a:rPr>
              <a:t>The tree based linear regression model for hierarchical categorical variables, E. Carrizosa, L. Mortensen, D. Romero Morales, M.R. </a:t>
            </a:r>
            <a:r>
              <a:rPr lang="en-GB" sz="1800" b="0" i="0" u="none" strike="noStrike" cap="none" dirty="0" err="1">
                <a:solidFill>
                  <a:srgbClr val="000000"/>
                </a:solidFill>
                <a:latin typeface="Arial"/>
                <a:ea typeface="Arial"/>
                <a:cs typeface="Arial"/>
                <a:sym typeface="Arial"/>
              </a:rPr>
              <a:t>Sillero-Denamiel</a:t>
            </a:r>
            <a:r>
              <a:rPr lang="en-GB" sz="1800" b="0" i="0" u="none" strike="noStrike" cap="none" dirty="0">
                <a:solidFill>
                  <a:srgbClr val="000000"/>
                </a:solidFill>
                <a:latin typeface="Arial"/>
                <a:ea typeface="Arial"/>
                <a:cs typeface="Arial"/>
                <a:sym typeface="Arial"/>
              </a:rPr>
              <a:t>. Expert Systems With Applications, 203(7): 117423, 2022. </a:t>
            </a:r>
            <a:r>
              <a:rPr lang="en-GB" sz="1800" b="0" i="0" u="none" strike="noStrike" cap="none" dirty="0" err="1">
                <a:solidFill>
                  <a:srgbClr val="000000"/>
                </a:solidFill>
                <a:latin typeface="Arial"/>
                <a:ea typeface="Arial"/>
                <a:cs typeface="Arial"/>
                <a:sym typeface="Arial"/>
              </a:rPr>
              <a:t>doi.org</a:t>
            </a:r>
            <a:r>
              <a:rPr lang="en-GB" sz="1800" b="0" i="0" u="none" strike="noStrike" cap="none" dirty="0">
                <a:solidFill>
                  <a:srgbClr val="000000"/>
                </a:solidFill>
                <a:latin typeface="Arial"/>
                <a:ea typeface="Arial"/>
                <a:cs typeface="Arial"/>
                <a:sym typeface="Arial"/>
              </a:rPr>
              <a:t>/10.1016/j.eswa.2022.117423</a:t>
            </a:r>
            <a:endParaRPr dirty="0"/>
          </a:p>
        </p:txBody>
      </p:sp>
    </p:spTree>
    <p:extLst>
      <p:ext uri="{BB962C8B-B14F-4D97-AF65-F5344CB8AC3E}">
        <p14:creationId xmlns:p14="http://schemas.microsoft.com/office/powerpoint/2010/main" val="28216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800"/>
              <a:buFont typeface="Arial"/>
              <a:buChar char="•"/>
            </a:pPr>
            <a:r>
              <a:rPr lang="en-GB" sz="1800" dirty="0">
                <a:solidFill>
                  <a:srgbClr val="000000"/>
                </a:solidFill>
              </a:rPr>
              <a:t>On Sparse Optimal Regression Trees, R. </a:t>
            </a:r>
            <a:r>
              <a:rPr lang="en-GB" sz="1800" dirty="0" err="1">
                <a:solidFill>
                  <a:srgbClr val="000000"/>
                </a:solidFill>
              </a:rPr>
              <a:t>Blanquero</a:t>
            </a:r>
            <a:r>
              <a:rPr lang="en-GB" sz="1800" dirty="0">
                <a:solidFill>
                  <a:srgbClr val="000000"/>
                </a:solidFill>
              </a:rPr>
              <a:t>, E. Carrizosa, C. </a:t>
            </a:r>
            <a:r>
              <a:rPr lang="en-GB" sz="1800" dirty="0" err="1">
                <a:solidFill>
                  <a:srgbClr val="000000"/>
                </a:solidFill>
              </a:rPr>
              <a:t>Molero</a:t>
            </a:r>
            <a:r>
              <a:rPr lang="en-GB" sz="1800" dirty="0">
                <a:solidFill>
                  <a:srgbClr val="000000"/>
                </a:solidFill>
              </a:rPr>
              <a:t>-Río, D. Romero Morales. European Journal of Operational Research, 299(3):1045--1054, 2022. </a:t>
            </a:r>
            <a:r>
              <a:rPr lang="en-GB" sz="1800" dirty="0" err="1">
                <a:solidFill>
                  <a:srgbClr val="000000"/>
                </a:solidFill>
              </a:rPr>
              <a:t>doi.org</a:t>
            </a:r>
            <a:r>
              <a:rPr lang="en-GB" sz="1800" dirty="0">
                <a:solidFill>
                  <a:srgbClr val="000000"/>
                </a:solidFill>
              </a:rPr>
              <a:t>/10.1016/j.ejor.2021.12.022</a:t>
            </a:r>
            <a:endParaRPr dirty="0"/>
          </a:p>
          <a:p>
            <a:pPr marL="285750" lvl="0" indent="-285750" algn="l" rtl="0">
              <a:lnSpc>
                <a:spcPct val="90000"/>
              </a:lnSpc>
              <a:spcBef>
                <a:spcPts val="1000"/>
              </a:spcBef>
              <a:spcAft>
                <a:spcPts val="0"/>
              </a:spcAft>
              <a:buSzPts val="2800"/>
              <a:buFont typeface="Arial"/>
              <a:buChar char="•"/>
            </a:pPr>
            <a:r>
              <a:rPr lang="en-GB" sz="1800" dirty="0">
                <a:solidFill>
                  <a:srgbClr val="000000"/>
                </a:solidFill>
              </a:rPr>
              <a:t>Interpreting Clusters via Prototype Optimization, E. Carrizosa, K.  </a:t>
            </a:r>
            <a:r>
              <a:rPr lang="en-GB" sz="1800" dirty="0" err="1">
                <a:solidFill>
                  <a:srgbClr val="000000"/>
                </a:solidFill>
              </a:rPr>
              <a:t>Kurishchenko</a:t>
            </a:r>
            <a:r>
              <a:rPr lang="en-GB" sz="1800" dirty="0">
                <a:solidFill>
                  <a:srgbClr val="000000"/>
                </a:solidFill>
              </a:rPr>
              <a:t>, A. Marín, D. Romero Morales. Omega, 107:102543, 2022. </a:t>
            </a:r>
            <a:r>
              <a:rPr lang="en-GB" sz="1800" dirty="0" err="1">
                <a:solidFill>
                  <a:srgbClr val="000000"/>
                </a:solidFill>
              </a:rPr>
              <a:t>doi.org</a:t>
            </a:r>
            <a:r>
              <a:rPr lang="en-GB" sz="1800" dirty="0">
                <a:solidFill>
                  <a:srgbClr val="000000"/>
                </a:solidFill>
              </a:rPr>
              <a:t>/10.1016/j.omega.2021.102543</a:t>
            </a:r>
            <a:endParaRPr dirty="0"/>
          </a:p>
          <a:p>
            <a:pPr marL="285750" lvl="0" indent="-285750" algn="l" rtl="0">
              <a:lnSpc>
                <a:spcPct val="90000"/>
              </a:lnSpc>
              <a:spcBef>
                <a:spcPts val="1000"/>
              </a:spcBef>
              <a:spcAft>
                <a:spcPts val="0"/>
              </a:spcAft>
              <a:buSzPts val="2800"/>
              <a:buFont typeface="Arial"/>
              <a:buChar char="•"/>
            </a:pPr>
            <a:r>
              <a:rPr lang="en-GB" sz="1800" dirty="0">
                <a:solidFill>
                  <a:srgbClr val="000000"/>
                </a:solidFill>
              </a:rPr>
              <a:t>On Clustering Categories of Categorical Predictors in Generalized Linear Models, E. Carrizosa, M. </a:t>
            </a:r>
            <a:r>
              <a:rPr lang="en-GB" sz="1800" dirty="0" err="1">
                <a:solidFill>
                  <a:srgbClr val="000000"/>
                </a:solidFill>
              </a:rPr>
              <a:t>Galvis</a:t>
            </a:r>
            <a:r>
              <a:rPr lang="en-GB" sz="1800" dirty="0">
                <a:solidFill>
                  <a:srgbClr val="000000"/>
                </a:solidFill>
              </a:rPr>
              <a:t> Restrepo, D. Romero Morales. Expert Systems With Applications, 182:115245, 2021. </a:t>
            </a:r>
            <a:r>
              <a:rPr lang="en-GB" sz="1800" dirty="0" err="1">
                <a:solidFill>
                  <a:srgbClr val="000000"/>
                </a:solidFill>
              </a:rPr>
              <a:t>doi.org</a:t>
            </a:r>
            <a:r>
              <a:rPr lang="en-GB" sz="1800" dirty="0">
                <a:solidFill>
                  <a:srgbClr val="000000"/>
                </a:solidFill>
              </a:rPr>
              <a:t>/10.1016/j.eswa.2021.115245</a:t>
            </a:r>
            <a:endParaRPr dirty="0"/>
          </a:p>
          <a:p>
            <a:pPr marL="285750" lvl="0" indent="-285750" algn="l" rtl="0">
              <a:lnSpc>
                <a:spcPct val="90000"/>
              </a:lnSpc>
              <a:spcBef>
                <a:spcPts val="1000"/>
              </a:spcBef>
              <a:spcAft>
                <a:spcPts val="0"/>
              </a:spcAft>
              <a:buSzPts val="2800"/>
              <a:buFont typeface="Arial"/>
              <a:buChar char="•"/>
            </a:pPr>
            <a:r>
              <a:rPr lang="en-GB" sz="1800" dirty="0">
                <a:solidFill>
                  <a:srgbClr val="000000"/>
                </a:solidFill>
              </a:rPr>
              <a:t>On Sparse Ensemble Methods: An Application to Short-Term Predictions of the Evolution of COVID-19, S. Benítez Peña, E. Carrizosa, V. Guerrero, M.D. Jiménez-</a:t>
            </a:r>
            <a:r>
              <a:rPr lang="en-GB" sz="1800" dirty="0" err="1">
                <a:solidFill>
                  <a:srgbClr val="000000"/>
                </a:solidFill>
              </a:rPr>
              <a:t>Gamero</a:t>
            </a:r>
            <a:r>
              <a:rPr lang="en-GB" sz="1800" dirty="0">
                <a:solidFill>
                  <a:srgbClr val="000000"/>
                </a:solidFill>
              </a:rPr>
              <a:t>, B. Martín-</a:t>
            </a:r>
            <a:r>
              <a:rPr lang="en-GB" sz="1800" dirty="0" err="1">
                <a:solidFill>
                  <a:srgbClr val="000000"/>
                </a:solidFill>
              </a:rPr>
              <a:t>Barragán</a:t>
            </a:r>
            <a:r>
              <a:rPr lang="en-GB" sz="1800" dirty="0">
                <a:solidFill>
                  <a:srgbClr val="000000"/>
                </a:solidFill>
              </a:rPr>
              <a:t>, C. </a:t>
            </a:r>
            <a:r>
              <a:rPr lang="en-GB" sz="1800" dirty="0" err="1">
                <a:solidFill>
                  <a:srgbClr val="000000"/>
                </a:solidFill>
              </a:rPr>
              <a:t>Molero</a:t>
            </a:r>
            <a:r>
              <a:rPr lang="en-GB" sz="1800" dirty="0">
                <a:solidFill>
                  <a:srgbClr val="000000"/>
                </a:solidFill>
              </a:rPr>
              <a:t>-Río, P.  Ramírez-</a:t>
            </a:r>
            <a:r>
              <a:rPr lang="en-GB" sz="1800" dirty="0" err="1">
                <a:solidFill>
                  <a:srgbClr val="000000"/>
                </a:solidFill>
              </a:rPr>
              <a:t>Cobo</a:t>
            </a:r>
            <a:r>
              <a:rPr lang="en-GB" sz="1800" dirty="0">
                <a:solidFill>
                  <a:srgbClr val="000000"/>
                </a:solidFill>
              </a:rPr>
              <a:t>, D. Romero Morales, M.R. </a:t>
            </a:r>
            <a:r>
              <a:rPr lang="en-GB" sz="1800" dirty="0" err="1">
                <a:solidFill>
                  <a:srgbClr val="000000"/>
                </a:solidFill>
              </a:rPr>
              <a:t>Sillero-Denamiel</a:t>
            </a:r>
            <a:r>
              <a:rPr lang="en-GB" sz="1800" dirty="0">
                <a:solidFill>
                  <a:srgbClr val="000000"/>
                </a:solidFill>
              </a:rPr>
              <a:t>. European Journal of Operational Research, 295(2):648--663, 2021. </a:t>
            </a:r>
            <a:r>
              <a:rPr lang="en-GB" sz="1800" dirty="0" err="1">
                <a:solidFill>
                  <a:srgbClr val="000000"/>
                </a:solidFill>
              </a:rPr>
              <a:t>doi.org</a:t>
            </a:r>
            <a:r>
              <a:rPr lang="en-GB" sz="1800" dirty="0">
                <a:solidFill>
                  <a:srgbClr val="000000"/>
                </a:solidFill>
              </a:rPr>
              <a:t>/10.1016/j.ejor.2021.04.016</a:t>
            </a:r>
            <a:endParaRPr dirty="0"/>
          </a:p>
          <a:p>
            <a:pPr marL="50800" lvl="0" indent="0" algn="l" rtl="0">
              <a:lnSpc>
                <a:spcPct val="90000"/>
              </a:lnSpc>
              <a:spcBef>
                <a:spcPts val="1000"/>
              </a:spcBef>
              <a:spcAft>
                <a:spcPts val="0"/>
              </a:spcAft>
              <a:buSzPts val="2800"/>
              <a:buNone/>
            </a:pPr>
            <a:endParaRPr sz="2000" dirty="0"/>
          </a:p>
        </p:txBody>
      </p:sp>
      <p:sp>
        <p:nvSpPr>
          <p:cNvPr id="266" name="Google Shape;266;p4"/>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Papers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800"/>
              <a:buFont typeface="Arial"/>
              <a:buChar char="•"/>
            </a:pPr>
            <a:r>
              <a:rPr lang="en-GB" sz="1800">
                <a:solidFill>
                  <a:srgbClr val="000000"/>
                </a:solidFill>
              </a:rPr>
              <a:t>Optimal Randomized Classification Trees, R. Blanquero, E. Carrizosa, C. Molero-Río, D. Romero Morales. Computers and Operations Research, 132:105281, 2021. doi.org/10.1016/j.cor.2021.105281</a:t>
            </a:r>
            <a:endParaRPr/>
          </a:p>
          <a:p>
            <a:pPr marL="285750" lvl="0" indent="-285750" algn="l" rtl="0">
              <a:lnSpc>
                <a:spcPct val="90000"/>
              </a:lnSpc>
              <a:spcBef>
                <a:spcPts val="1000"/>
              </a:spcBef>
              <a:spcAft>
                <a:spcPts val="0"/>
              </a:spcAft>
              <a:buSzPts val="2800"/>
              <a:buFont typeface="Arial"/>
              <a:buChar char="•"/>
            </a:pPr>
            <a:r>
              <a:rPr lang="en-GB" sz="1800">
                <a:solidFill>
                  <a:srgbClr val="000000"/>
                </a:solidFill>
              </a:rPr>
              <a:t>Mathematical optimization in classification and regression trees, E. Carrizosa, C. Molero-Río, D. Romero Morales. TOP, 29(1):5--33, 2021. doi.org/10.1007/s11750-021-00594-1</a:t>
            </a:r>
            <a:endParaRPr/>
          </a:p>
          <a:p>
            <a:pPr marL="285750" lvl="0" indent="-285750" algn="l" rtl="0">
              <a:lnSpc>
                <a:spcPct val="90000"/>
              </a:lnSpc>
              <a:spcBef>
                <a:spcPts val="1000"/>
              </a:spcBef>
              <a:spcAft>
                <a:spcPts val="0"/>
              </a:spcAft>
              <a:buSzPts val="2800"/>
              <a:buFont typeface="Arial"/>
              <a:buChar char="•"/>
            </a:pPr>
            <a:r>
              <a:rPr lang="en-GB" sz="1800">
                <a:solidFill>
                  <a:srgbClr val="000000"/>
                </a:solidFill>
              </a:rPr>
              <a:t>Enhancing the Interpretability in Factor Analysis by means of Mathematical Optimization, E. Carrizosa, V. Guerrero, D. Romero Morales, A. Satorra. Multivariate Behavioral Research, 55(5):748--762, 2020. doi.org/10.1080/00273171.2019.1677208</a:t>
            </a:r>
            <a:endParaRPr/>
          </a:p>
          <a:p>
            <a:pPr marL="285750" lvl="0" indent="-285750" algn="l" rtl="0">
              <a:lnSpc>
                <a:spcPct val="90000"/>
              </a:lnSpc>
              <a:spcBef>
                <a:spcPts val="1000"/>
              </a:spcBef>
              <a:spcAft>
                <a:spcPts val="0"/>
              </a:spcAft>
              <a:buSzPts val="2800"/>
              <a:buFont typeface="Arial"/>
              <a:buChar char="•"/>
            </a:pPr>
            <a:r>
              <a:rPr lang="en-GB" sz="1800">
                <a:solidFill>
                  <a:srgbClr val="000000"/>
                </a:solidFill>
              </a:rPr>
              <a:t>On a Mathematical Optimization approach for Feature Selection in Data Envelopment Analysis, S. Benítez Peña, P. Bogetoft, D. Romero Morales. Omega, 96:102068, 2020. doi.org/10.1016/j.omega.2019.05.004</a:t>
            </a:r>
            <a:endParaRPr/>
          </a:p>
          <a:p>
            <a:pPr marL="285750" lvl="0" indent="-285750" algn="l" rtl="0">
              <a:lnSpc>
                <a:spcPct val="90000"/>
              </a:lnSpc>
              <a:spcBef>
                <a:spcPts val="1000"/>
              </a:spcBef>
              <a:spcAft>
                <a:spcPts val="0"/>
              </a:spcAft>
              <a:buSzPts val="2800"/>
              <a:buFont typeface="Arial"/>
              <a:buChar char="•"/>
            </a:pPr>
            <a:r>
              <a:rPr lang="en-GB" sz="1800">
                <a:solidFill>
                  <a:srgbClr val="000000"/>
                </a:solidFill>
              </a:rPr>
              <a:t>Sparsity in Optimal Randomized Classification Trees, R. Blanquero, E. Carrizosa, C. Molero-Río, D. Romero Morales. European Journal of Operational Research, 284(1):255--272, 2020. doi.org/10.1016/j.ejor.2019.12.002</a:t>
            </a:r>
            <a:endParaRPr/>
          </a:p>
          <a:p>
            <a:pPr marL="0" lvl="0" indent="0" algn="l" rtl="0">
              <a:lnSpc>
                <a:spcPct val="90000"/>
              </a:lnSpc>
              <a:spcBef>
                <a:spcPts val="1000"/>
              </a:spcBef>
              <a:spcAft>
                <a:spcPts val="0"/>
              </a:spcAft>
              <a:buSzPts val="2800"/>
              <a:buNone/>
            </a:pPr>
            <a:endParaRPr sz="2000"/>
          </a:p>
        </p:txBody>
      </p:sp>
      <p:sp>
        <p:nvSpPr>
          <p:cNvPr id="273" name="Google Shape;273;p5"/>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Papers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body" idx="1"/>
          </p:nvPr>
        </p:nvSpPr>
        <p:spPr>
          <a:xfrm>
            <a:off x="874713" y="2102946"/>
            <a:ext cx="10225087" cy="3666029"/>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800"/>
              <a:buFont typeface="Arial"/>
              <a:buChar char="•"/>
            </a:pPr>
            <a:r>
              <a:rPr lang="en-GB" sz="1800" dirty="0" err="1">
                <a:solidFill>
                  <a:srgbClr val="000000"/>
                </a:solidFill>
              </a:rPr>
              <a:t>Jasone</a:t>
            </a:r>
            <a:r>
              <a:rPr lang="en-GB" sz="1800" dirty="0">
                <a:solidFill>
                  <a:srgbClr val="000000"/>
                </a:solidFill>
              </a:rPr>
              <a:t> Ramírez </a:t>
            </a:r>
            <a:r>
              <a:rPr lang="en-GB" sz="1800" dirty="0" err="1">
                <a:solidFill>
                  <a:srgbClr val="000000"/>
                </a:solidFill>
              </a:rPr>
              <a:t>Ayerbe</a:t>
            </a:r>
            <a:r>
              <a:rPr lang="en-GB" sz="1800" dirty="0">
                <a:solidFill>
                  <a:srgbClr val="000000"/>
                </a:solidFill>
              </a:rPr>
              <a:t>, PhD student at Universidad de Sevilla, 2021.</a:t>
            </a:r>
            <a:endParaRPr dirty="0"/>
          </a:p>
        </p:txBody>
      </p:sp>
      <p:sp>
        <p:nvSpPr>
          <p:cNvPr id="279" name="Google Shape;279;p6"/>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Arial"/>
              <a:buNone/>
            </a:pPr>
            <a:r>
              <a:rPr lang="en-GB"/>
              <a:t>STSM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body" idx="1"/>
          </p:nvPr>
        </p:nvSpPr>
        <p:spPr>
          <a:xfrm>
            <a:off x="874712" y="2102946"/>
            <a:ext cx="10502689" cy="366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endParaRPr sz="2000"/>
          </a:p>
        </p:txBody>
      </p:sp>
      <p:sp>
        <p:nvSpPr>
          <p:cNvPr id="286" name="Google Shape;286;p7"/>
          <p:cNvSpPr txBox="1">
            <a:spLocks noGrp="1"/>
          </p:cNvSpPr>
          <p:nvPr>
            <p:ph type="title"/>
          </p:nvPr>
        </p:nvSpPr>
        <p:spPr>
          <a:xfrm>
            <a:off x="874713" y="1515179"/>
            <a:ext cx="8327400" cy="58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GB"/>
              <a:t>Events</a:t>
            </a:r>
            <a:endParaRPr/>
          </a:p>
        </p:txBody>
      </p:sp>
      <p:pic>
        <p:nvPicPr>
          <p:cNvPr id="287" name="Google Shape;287;p7"/>
          <p:cNvPicPr preferRelativeResize="0"/>
          <p:nvPr/>
        </p:nvPicPr>
        <p:blipFill rotWithShape="1">
          <a:blip r:embed="rId3">
            <a:alphaModFix/>
          </a:blip>
          <a:srcRect/>
          <a:stretch/>
        </p:blipFill>
        <p:spPr>
          <a:xfrm>
            <a:off x="2957040" y="1770372"/>
            <a:ext cx="6338031" cy="44843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body" idx="1"/>
          </p:nvPr>
        </p:nvSpPr>
        <p:spPr>
          <a:xfrm>
            <a:off x="874713" y="2102946"/>
            <a:ext cx="10225087" cy="366602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accent4"/>
              </a:buClr>
              <a:buSzPts val="2800"/>
              <a:buFont typeface="Noto Sans Symbols"/>
              <a:buNone/>
            </a:pPr>
            <a:endParaRPr/>
          </a:p>
        </p:txBody>
      </p:sp>
      <p:sp>
        <p:nvSpPr>
          <p:cNvPr id="293" name="Google Shape;293;p8"/>
          <p:cNvSpPr txBox="1">
            <a:spLocks noGrp="1"/>
          </p:cNvSpPr>
          <p:nvPr>
            <p:ph type="title"/>
          </p:nvPr>
        </p:nvSpPr>
        <p:spPr>
          <a:xfrm>
            <a:off x="874713" y="1515179"/>
            <a:ext cx="8327542" cy="5877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Arial"/>
              <a:buNone/>
            </a:pPr>
            <a:r>
              <a:rPr lang="en-GB"/>
              <a:t>Events</a:t>
            </a:r>
            <a:endParaRPr/>
          </a:p>
        </p:txBody>
      </p:sp>
      <p:pic>
        <p:nvPicPr>
          <p:cNvPr id="294" name="Google Shape;294;p8"/>
          <p:cNvPicPr preferRelativeResize="0"/>
          <p:nvPr/>
        </p:nvPicPr>
        <p:blipFill rotWithShape="1">
          <a:blip r:embed="rId3">
            <a:alphaModFix/>
          </a:blip>
          <a:srcRect/>
          <a:stretch/>
        </p:blipFill>
        <p:spPr>
          <a:xfrm>
            <a:off x="1030769" y="1880226"/>
            <a:ext cx="3517548" cy="4977774"/>
          </a:xfrm>
          <a:prstGeom prst="rect">
            <a:avLst/>
          </a:prstGeom>
          <a:noFill/>
          <a:ln>
            <a:noFill/>
          </a:ln>
        </p:spPr>
      </p:pic>
      <p:pic>
        <p:nvPicPr>
          <p:cNvPr id="295" name="Google Shape;295;p8"/>
          <p:cNvPicPr preferRelativeResize="0"/>
          <p:nvPr/>
        </p:nvPicPr>
        <p:blipFill rotWithShape="1">
          <a:blip r:embed="rId4">
            <a:alphaModFix/>
          </a:blip>
          <a:srcRect/>
          <a:stretch/>
        </p:blipFill>
        <p:spPr>
          <a:xfrm>
            <a:off x="4851918" y="1880226"/>
            <a:ext cx="3517548" cy="4977774"/>
          </a:xfrm>
          <a:prstGeom prst="rect">
            <a:avLst/>
          </a:prstGeom>
          <a:noFill/>
          <a:ln>
            <a:noFill/>
          </a:ln>
        </p:spPr>
      </p:pic>
      <p:pic>
        <p:nvPicPr>
          <p:cNvPr id="296" name="Google Shape;296;p8"/>
          <p:cNvPicPr preferRelativeResize="0"/>
          <p:nvPr/>
        </p:nvPicPr>
        <p:blipFill rotWithShape="1">
          <a:blip r:embed="rId5">
            <a:alphaModFix/>
          </a:blip>
          <a:srcRect/>
          <a:stretch/>
        </p:blipFill>
        <p:spPr>
          <a:xfrm>
            <a:off x="8673067" y="1923663"/>
            <a:ext cx="3517548" cy="4977774"/>
          </a:xfrm>
          <a:prstGeom prst="rect">
            <a:avLst/>
          </a:prstGeom>
          <a:noFill/>
          <a:ln>
            <a:noFill/>
          </a:ln>
        </p:spPr>
      </p:pic>
    </p:spTree>
  </p:cSld>
  <p:clrMapOvr>
    <a:masterClrMapping/>
  </p:clrMapOvr>
</p:sld>
</file>

<file path=ppt/theme/theme1.xml><?xml version="1.0" encoding="utf-8"?>
<a:theme xmlns:a="http://schemas.openxmlformats.org/drawingml/2006/main" name="COST_ppt-16_9-color_1">
  <a:themeElements>
    <a:clrScheme name="COST THEME FUSHIA">
      <a:dk1>
        <a:srgbClr val="000000"/>
      </a:dk1>
      <a:lt1>
        <a:srgbClr val="FFFFFF"/>
      </a:lt1>
      <a:dk2>
        <a:srgbClr val="737373"/>
      </a:dk2>
      <a:lt2>
        <a:srgbClr val="D2D2CD"/>
      </a:lt2>
      <a:accent1>
        <a:srgbClr val="961E64"/>
      </a:accent1>
      <a:accent2>
        <a:srgbClr val="6E82BE"/>
      </a:accent2>
      <a:accent3>
        <a:srgbClr val="692364"/>
      </a:accent3>
      <a:accent4>
        <a:srgbClr val="2D3778"/>
      </a:accent4>
      <a:accent5>
        <a:srgbClr val="E1783C"/>
      </a:accent5>
      <a:accent6>
        <a:srgbClr val="00AB9D"/>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ST_ppt-16_9-color_2">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ST_ppt-16_9-color_3">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Macintosh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Noto Sans Symbols</vt:lpstr>
      <vt:lpstr>COST_ppt-16_9-color_1</vt:lpstr>
      <vt:lpstr>COST_ppt-16_9-color_2</vt:lpstr>
      <vt:lpstr>COST_ppt-16_9-color_3</vt:lpstr>
      <vt:lpstr>COST Fin AI Country Update</vt:lpstr>
      <vt:lpstr>MC Members Denmark</vt:lpstr>
      <vt:lpstr>Papers</vt:lpstr>
      <vt:lpstr>Papers</vt:lpstr>
      <vt:lpstr>Papers</vt:lpstr>
      <vt:lpstr>Papers</vt:lpstr>
      <vt:lpstr>STSM</vt:lpstr>
      <vt:lpstr>Events</vt:lpstr>
      <vt:lpstr>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Fin AI Country Update</dc:title>
  <dc:creator>Piotr</dc:creator>
  <cp:lastModifiedBy>Dolores Romero Morales</cp:lastModifiedBy>
  <cp:revision>1</cp:revision>
  <dcterms:modified xsi:type="dcterms:W3CDTF">2024-05-11T14:49:36Z</dcterms:modified>
</cp:coreProperties>
</file>