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Lst>
  <p:sldSz cy="6858000" cx="12192000"/>
  <p:notesSz cx="6858000" cy="9144000"/>
  <p:embeddedFontLst>
    <p:embeddedFont>
      <p:font typeface="Century Gothic"/>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6" roundtripDataSignature="AMtx7mguMVquan5YC2GEptoeGzYaUcGD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CenturyGothic-bold.fntdata"/><Relationship Id="rId12" Type="http://schemas.openxmlformats.org/officeDocument/2006/relationships/font" Target="fonts/CenturyGothic-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CenturyGothic-boldItalic.fntdata"/><Relationship Id="rId14" Type="http://schemas.openxmlformats.org/officeDocument/2006/relationships/font" Target="fonts/CenturyGothic-italic.fntdata"/><Relationship Id="rId16"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2eb492494b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g2eb492494b7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8"/>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7"/>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8"/>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8"/>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1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1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2"/>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2"/>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5"/>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5"/>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6"/>
          <p:cNvSpPr/>
          <p:nvPr>
            <p:ph idx="2" type="pic"/>
          </p:nvPr>
        </p:nvSpPr>
        <p:spPr>
          <a:xfrm>
            <a:off x="5183188" y="987425"/>
            <a:ext cx="6172200" cy="4873625"/>
          </a:xfrm>
          <a:prstGeom prst="rect">
            <a:avLst/>
          </a:prstGeom>
          <a:noFill/>
          <a:ln>
            <a:noFill/>
          </a:ln>
        </p:spPr>
      </p:sp>
      <p:sp>
        <p:nvSpPr>
          <p:cNvPr id="64" name="Google Shape;64;p1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v-LV"/>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jpg"/><Relationship Id="rId4" Type="http://schemas.openxmlformats.org/officeDocument/2006/relationships/image" Target="../media/image3.jpg"/><Relationship Id="rId5"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jpg"/><Relationship Id="rId4" Type="http://schemas.openxmlformats.org/officeDocument/2006/relationships/hyperlink" Target="https://doi.org/10.3390/risks12030054" TargetMode="External"/><Relationship Id="rId5" Type="http://schemas.openxmlformats.org/officeDocument/2006/relationships/hyperlink" Target="https://doi.org/10.3390/risks11020036"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6.jpg"/><Relationship Id="rId4" Type="http://schemas.openxmlformats.org/officeDocument/2006/relationships/hyperlink" Target="https://doi.org/10.3390/jrfm1602009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t/>
            </a:r>
            <a:endParaRPr/>
          </a:p>
        </p:txBody>
      </p:sp>
      <p:sp>
        <p:nvSpPr>
          <p:cNvPr id="85" name="Google Shape;85;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t/>
            </a:r>
            <a:endParaRPr/>
          </a:p>
        </p:txBody>
      </p:sp>
      <p:grpSp>
        <p:nvGrpSpPr>
          <p:cNvPr id="86" name="Google Shape;86;p1"/>
          <p:cNvGrpSpPr/>
          <p:nvPr/>
        </p:nvGrpSpPr>
        <p:grpSpPr>
          <a:xfrm>
            <a:off x="152400" y="152400"/>
            <a:ext cx="12039600" cy="6632448"/>
            <a:chOff x="0" y="0"/>
            <a:chExt cx="19200" cy="10800"/>
          </a:xfrm>
        </p:grpSpPr>
        <p:pic>
          <p:nvPicPr>
            <p:cNvPr id="87" name="Google Shape;87;p1"/>
            <p:cNvPicPr preferRelativeResize="0"/>
            <p:nvPr/>
          </p:nvPicPr>
          <p:blipFill rotWithShape="1">
            <a:blip r:embed="rId3">
              <a:alphaModFix/>
            </a:blip>
            <a:srcRect b="0" l="0" r="0" t="0"/>
            <a:stretch/>
          </p:blipFill>
          <p:spPr>
            <a:xfrm>
              <a:off x="0" y="0"/>
              <a:ext cx="19200" cy="10800"/>
            </a:xfrm>
            <a:prstGeom prst="rect">
              <a:avLst/>
            </a:prstGeom>
            <a:noFill/>
            <a:ln>
              <a:noFill/>
            </a:ln>
          </p:spPr>
        </p:pic>
        <p:sp>
          <p:nvSpPr>
            <p:cNvPr id="88" name="Google Shape;88;p1"/>
            <p:cNvSpPr/>
            <p:nvPr/>
          </p:nvSpPr>
          <p:spPr>
            <a:xfrm>
              <a:off x="0" y="5410"/>
              <a:ext cx="9600" cy="3603"/>
            </a:xfrm>
            <a:custGeom>
              <a:rect b="b" l="l" r="r" t="t"/>
              <a:pathLst>
                <a:path extrusionOk="0" h="3603" w="9600">
                  <a:moveTo>
                    <a:pt x="0" y="0"/>
                  </a:moveTo>
                  <a:lnTo>
                    <a:pt x="9600" y="0"/>
                  </a:lnTo>
                  <a:lnTo>
                    <a:pt x="9600" y="3602"/>
                  </a:lnTo>
                  <a:lnTo>
                    <a:pt x="0" y="3602"/>
                  </a:lnTo>
                  <a:lnTo>
                    <a:pt x="0" y="0"/>
                  </a:lnTo>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 name="Google Shape;89;p1"/>
            <p:cNvSpPr/>
            <p:nvPr/>
          </p:nvSpPr>
          <p:spPr>
            <a:xfrm>
              <a:off x="739" y="5751"/>
              <a:ext cx="8400" cy="2920"/>
            </a:xfrm>
            <a:custGeom>
              <a:rect b="b" l="l" r="r" t="t"/>
              <a:pathLst>
                <a:path extrusionOk="0" h="2920" w="8400">
                  <a:moveTo>
                    <a:pt x="0" y="0"/>
                  </a:moveTo>
                  <a:lnTo>
                    <a:pt x="8400" y="0"/>
                  </a:lnTo>
                  <a:lnTo>
                    <a:pt x="8400" y="2920"/>
                  </a:lnTo>
                  <a:lnTo>
                    <a:pt x="0" y="2920"/>
                  </a:lnTo>
                  <a:lnTo>
                    <a:pt x="0" y="0"/>
                  </a:lnTo>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0" name="Google Shape;90;p1"/>
          <p:cNvSpPr/>
          <p:nvPr/>
        </p:nvSpPr>
        <p:spPr>
          <a:xfrm>
            <a:off x="762000" y="3993508"/>
            <a:ext cx="4459224" cy="1182375"/>
          </a:xfrm>
          <a:prstGeom prst="rect">
            <a:avLst/>
          </a:prstGeom>
          <a:solidFill>
            <a:srgbClr val="CCCCFF"/>
          </a:solidFill>
          <a:ln>
            <a:noFill/>
          </a:ln>
        </p:spPr>
        <p:txBody>
          <a:bodyPr anchorCtr="0" anchor="t" bIns="45700" lIns="91425" spcFirstLastPara="1" rIns="91425" wrap="square" tIns="45700">
            <a:spAutoFit/>
          </a:bodyPr>
          <a:lstStyle/>
          <a:p>
            <a:pPr indent="0" lvl="0" marL="72390" marR="0" rtl="0" algn="l">
              <a:lnSpc>
                <a:spcPct val="101750"/>
              </a:lnSpc>
              <a:spcBef>
                <a:spcPts val="0"/>
              </a:spcBef>
              <a:spcAft>
                <a:spcPts val="0"/>
              </a:spcAft>
              <a:buNone/>
            </a:pPr>
            <a:r>
              <a:rPr b="1" lang="lv-LV" sz="4000">
                <a:solidFill>
                  <a:srgbClr val="202020"/>
                </a:solidFill>
                <a:latin typeface="Calibri"/>
                <a:ea typeface="Calibri"/>
                <a:cs typeface="Calibri"/>
                <a:sym typeface="Calibri"/>
              </a:rPr>
              <a:t>COST Action</a:t>
            </a:r>
            <a:endParaRPr sz="4000">
              <a:solidFill>
                <a:schemeClr val="dk1"/>
              </a:solidFill>
              <a:latin typeface="Calibri"/>
              <a:ea typeface="Calibri"/>
              <a:cs typeface="Calibri"/>
              <a:sym typeface="Calibri"/>
            </a:endParaRPr>
          </a:p>
          <a:p>
            <a:pPr indent="0" lvl="0" marL="72390" marR="0" rtl="0" algn="l">
              <a:lnSpc>
                <a:spcPct val="111125"/>
              </a:lnSpc>
              <a:spcBef>
                <a:spcPts val="0"/>
              </a:spcBef>
              <a:spcAft>
                <a:spcPts val="0"/>
              </a:spcAft>
              <a:buNone/>
            </a:pPr>
            <a:r>
              <a:rPr b="1" lang="lv-LV" sz="4000">
                <a:solidFill>
                  <a:srgbClr val="202020"/>
                </a:solidFill>
                <a:latin typeface="Calibri"/>
                <a:ea typeface="Calibri"/>
                <a:cs typeface="Calibri"/>
                <a:sym typeface="Calibri"/>
              </a:rPr>
              <a:t>Latvia:Update 2024</a:t>
            </a:r>
            <a:endParaRPr sz="40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96" name="Google Shape;96;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grpSp>
        <p:nvGrpSpPr>
          <p:cNvPr id="97" name="Google Shape;97;p2"/>
          <p:cNvGrpSpPr/>
          <p:nvPr/>
        </p:nvGrpSpPr>
        <p:grpSpPr>
          <a:xfrm>
            <a:off x="0" y="0"/>
            <a:ext cx="12192000" cy="6858000"/>
            <a:chOff x="0" y="0"/>
            <a:chExt cx="19200" cy="10800"/>
          </a:xfrm>
        </p:grpSpPr>
        <p:pic>
          <p:nvPicPr>
            <p:cNvPr id="98" name="Google Shape;98;p2"/>
            <p:cNvPicPr preferRelativeResize="0"/>
            <p:nvPr/>
          </p:nvPicPr>
          <p:blipFill rotWithShape="1">
            <a:blip r:embed="rId3">
              <a:alphaModFix/>
            </a:blip>
            <a:srcRect b="0" l="0" r="0" t="0"/>
            <a:stretch/>
          </p:blipFill>
          <p:spPr>
            <a:xfrm>
              <a:off x="0" y="0"/>
              <a:ext cx="19200" cy="10800"/>
            </a:xfrm>
            <a:prstGeom prst="rect">
              <a:avLst/>
            </a:prstGeom>
            <a:noFill/>
            <a:ln>
              <a:noFill/>
            </a:ln>
          </p:spPr>
        </p:pic>
        <p:sp>
          <p:nvSpPr>
            <p:cNvPr id="99" name="Google Shape;99;p2"/>
            <p:cNvSpPr/>
            <p:nvPr/>
          </p:nvSpPr>
          <p:spPr>
            <a:xfrm>
              <a:off x="0" y="0"/>
              <a:ext cx="5908" cy="10800"/>
            </a:xfrm>
            <a:custGeom>
              <a:rect b="b" l="l" r="r" t="t"/>
              <a:pathLst>
                <a:path extrusionOk="0" h="10800" w="5908">
                  <a:moveTo>
                    <a:pt x="0" y="0"/>
                  </a:moveTo>
                  <a:lnTo>
                    <a:pt x="5908" y="0"/>
                  </a:lnTo>
                  <a:lnTo>
                    <a:pt x="5908" y="10800"/>
                  </a:lnTo>
                  <a:lnTo>
                    <a:pt x="0" y="10800"/>
                  </a:lnTo>
                  <a:lnTo>
                    <a:pt x="0" y="0"/>
                  </a:lnTo>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0" name="Google Shape;100;p2"/>
            <p:cNvSpPr/>
            <p:nvPr/>
          </p:nvSpPr>
          <p:spPr>
            <a:xfrm>
              <a:off x="489" y="462"/>
              <a:ext cx="4910" cy="1923"/>
            </a:xfrm>
            <a:custGeom>
              <a:rect b="b" l="l" r="r" t="t"/>
              <a:pathLst>
                <a:path extrusionOk="0" h="1923" w="4910">
                  <a:moveTo>
                    <a:pt x="0" y="0"/>
                  </a:moveTo>
                  <a:lnTo>
                    <a:pt x="4910" y="0"/>
                  </a:lnTo>
                  <a:lnTo>
                    <a:pt x="4910" y="1923"/>
                  </a:lnTo>
                  <a:lnTo>
                    <a:pt x="0" y="1923"/>
                  </a:lnTo>
                  <a:lnTo>
                    <a:pt x="0" y="0"/>
                  </a:lnTo>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1" name="Google Shape;101;p2"/>
            <p:cNvSpPr/>
            <p:nvPr/>
          </p:nvSpPr>
          <p:spPr>
            <a:xfrm>
              <a:off x="6453" y="2740"/>
              <a:ext cx="9331" cy="7403"/>
            </a:xfrm>
            <a:custGeom>
              <a:rect b="b" l="l" r="r" t="t"/>
              <a:pathLst>
                <a:path extrusionOk="0" h="7403" w="9331">
                  <a:moveTo>
                    <a:pt x="0" y="0"/>
                  </a:moveTo>
                  <a:lnTo>
                    <a:pt x="9331" y="0"/>
                  </a:lnTo>
                  <a:lnTo>
                    <a:pt x="9331" y="7403"/>
                  </a:lnTo>
                  <a:lnTo>
                    <a:pt x="0" y="7403"/>
                  </a:lnTo>
                  <a:lnTo>
                    <a:pt x="0" y="0"/>
                  </a:lnTo>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102" name="Google Shape;102;p2"/>
            <p:cNvGrpSpPr/>
            <p:nvPr/>
          </p:nvGrpSpPr>
          <p:grpSpPr>
            <a:xfrm>
              <a:off x="977" y="2579"/>
              <a:ext cx="2105" cy="3895"/>
              <a:chOff x="977" y="2579"/>
              <a:chExt cx="2105" cy="3895"/>
            </a:xfrm>
          </p:grpSpPr>
          <p:sp>
            <p:nvSpPr>
              <p:cNvPr id="103" name="Google Shape;103;p2"/>
              <p:cNvSpPr/>
              <p:nvPr/>
            </p:nvSpPr>
            <p:spPr>
              <a:xfrm>
                <a:off x="977" y="3420"/>
                <a:ext cx="2105" cy="3054"/>
              </a:xfrm>
              <a:custGeom>
                <a:rect b="b" l="l" r="r" t="t"/>
                <a:pathLst>
                  <a:path extrusionOk="0" h="3054" w="2105">
                    <a:moveTo>
                      <a:pt x="0" y="0"/>
                    </a:moveTo>
                    <a:lnTo>
                      <a:pt x="2105" y="0"/>
                    </a:lnTo>
                    <a:lnTo>
                      <a:pt x="2105" y="3054"/>
                    </a:lnTo>
                    <a:lnTo>
                      <a:pt x="0" y="3054"/>
                    </a:lnTo>
                    <a:lnTo>
                      <a:pt x="0" y="0"/>
                    </a:lnTo>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104" name="Google Shape;104;p2"/>
              <p:cNvPicPr preferRelativeResize="0"/>
              <p:nvPr/>
            </p:nvPicPr>
            <p:blipFill rotWithShape="1">
              <a:blip r:embed="rId4">
                <a:alphaModFix/>
              </a:blip>
              <a:srcRect b="0" l="0" r="0" t="0"/>
              <a:stretch/>
            </p:blipFill>
            <p:spPr>
              <a:xfrm>
                <a:off x="977" y="2579"/>
                <a:ext cx="2105" cy="3054"/>
              </a:xfrm>
              <a:prstGeom prst="rect">
                <a:avLst/>
              </a:prstGeom>
              <a:noFill/>
              <a:ln>
                <a:noFill/>
              </a:ln>
            </p:spPr>
          </p:pic>
        </p:grpSp>
        <p:grpSp>
          <p:nvGrpSpPr>
            <p:cNvPr id="105" name="Google Shape;105;p2"/>
            <p:cNvGrpSpPr/>
            <p:nvPr/>
          </p:nvGrpSpPr>
          <p:grpSpPr>
            <a:xfrm>
              <a:off x="977" y="6725"/>
              <a:ext cx="2227" cy="3213"/>
              <a:chOff x="977" y="6725"/>
              <a:chExt cx="2227" cy="3213"/>
            </a:xfrm>
          </p:grpSpPr>
          <p:sp>
            <p:nvSpPr>
              <p:cNvPr id="106" name="Google Shape;106;p2"/>
              <p:cNvSpPr/>
              <p:nvPr/>
            </p:nvSpPr>
            <p:spPr>
              <a:xfrm>
                <a:off x="977" y="7098"/>
                <a:ext cx="2200" cy="2840"/>
              </a:xfrm>
              <a:custGeom>
                <a:rect b="b" l="l" r="r" t="t"/>
                <a:pathLst>
                  <a:path extrusionOk="0" h="2840" w="2200">
                    <a:moveTo>
                      <a:pt x="0" y="0"/>
                    </a:moveTo>
                    <a:lnTo>
                      <a:pt x="2200" y="0"/>
                    </a:lnTo>
                    <a:lnTo>
                      <a:pt x="2200" y="2841"/>
                    </a:lnTo>
                    <a:lnTo>
                      <a:pt x="0" y="2841"/>
                    </a:lnTo>
                    <a:lnTo>
                      <a:pt x="0" y="0"/>
                    </a:lnTo>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107" name="Google Shape;107;p2"/>
              <p:cNvPicPr preferRelativeResize="0"/>
              <p:nvPr/>
            </p:nvPicPr>
            <p:blipFill rotWithShape="1">
              <a:blip r:embed="rId5">
                <a:alphaModFix/>
              </a:blip>
              <a:srcRect b="0" l="0" r="0" t="0"/>
              <a:stretch/>
            </p:blipFill>
            <p:spPr>
              <a:xfrm>
                <a:off x="1004" y="6725"/>
                <a:ext cx="2200" cy="2840"/>
              </a:xfrm>
              <a:prstGeom prst="rect">
                <a:avLst/>
              </a:prstGeom>
              <a:noFill/>
              <a:ln>
                <a:noFill/>
              </a:ln>
            </p:spPr>
          </p:pic>
        </p:grpSp>
      </p:grpSp>
      <p:sp>
        <p:nvSpPr>
          <p:cNvPr id="108" name="Google Shape;108;p2"/>
          <p:cNvSpPr/>
          <p:nvPr/>
        </p:nvSpPr>
        <p:spPr>
          <a:xfrm>
            <a:off x="2842002" y="1779424"/>
            <a:ext cx="8002781" cy="4370427"/>
          </a:xfrm>
          <a:prstGeom prst="rect">
            <a:avLst/>
          </a:prstGeom>
          <a:noFill/>
          <a:ln>
            <a:noFill/>
          </a:ln>
        </p:spPr>
        <p:txBody>
          <a:bodyPr anchorCtr="0" anchor="t" bIns="45700" lIns="91425" spcFirstLastPara="1" rIns="91425" wrap="square" tIns="45700">
            <a:spAutoFit/>
          </a:bodyPr>
          <a:lstStyle/>
          <a:p>
            <a:pPr indent="0" lvl="0" marL="2418080" marR="0" rtl="0" algn="l">
              <a:lnSpc>
                <a:spcPct val="113125"/>
              </a:lnSpc>
              <a:spcBef>
                <a:spcPts val="0"/>
              </a:spcBef>
              <a:spcAft>
                <a:spcPts val="0"/>
              </a:spcAft>
              <a:buNone/>
            </a:pPr>
            <a:r>
              <a:rPr b="1" lang="lv-LV" sz="2400">
                <a:solidFill>
                  <a:srgbClr val="001F5F"/>
                </a:solidFill>
                <a:latin typeface="Century Gothic"/>
                <a:ea typeface="Century Gothic"/>
                <a:cs typeface="Century Gothic"/>
                <a:sym typeface="Century Gothic"/>
              </a:rPr>
              <a:t>Latvia’s Management Committee</a:t>
            </a:r>
            <a:endParaRPr sz="2400">
              <a:solidFill>
                <a:schemeClr val="dk1"/>
              </a:solidFill>
              <a:latin typeface="Calibri"/>
              <a:ea typeface="Calibri"/>
              <a:cs typeface="Calibri"/>
              <a:sym typeface="Calibri"/>
            </a:endParaRPr>
          </a:p>
          <a:p>
            <a:pPr indent="0" lvl="0" marL="0" marR="0" rtl="0" algn="l">
              <a:lnSpc>
                <a:spcPct val="31250"/>
              </a:lnSpc>
              <a:spcBef>
                <a:spcPts val="4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2418080" marR="0" rtl="0" algn="l">
              <a:lnSpc>
                <a:spcPct val="115000"/>
              </a:lnSpc>
              <a:spcBef>
                <a:spcPts val="0"/>
              </a:spcBef>
              <a:spcAft>
                <a:spcPts val="0"/>
              </a:spcAft>
              <a:buNone/>
            </a:pPr>
            <a:r>
              <a:rPr lang="lv-LV" sz="2400">
                <a:solidFill>
                  <a:srgbClr val="741B46"/>
                </a:solidFill>
                <a:latin typeface="Calibri"/>
                <a:ea typeface="Calibri"/>
                <a:cs typeface="Calibri"/>
                <a:sym typeface="Calibri"/>
              </a:rPr>
              <a:t>Focus:Digital Transformation, FinTech, Alternative</a:t>
            </a:r>
            <a:endParaRPr sz="2400">
              <a:solidFill>
                <a:schemeClr val="dk1"/>
              </a:solidFill>
              <a:latin typeface="Calibri"/>
              <a:ea typeface="Calibri"/>
              <a:cs typeface="Calibri"/>
              <a:sym typeface="Calibri"/>
            </a:endParaRPr>
          </a:p>
          <a:p>
            <a:pPr indent="0" lvl="0" marL="2418080" marR="0" rtl="0" algn="l">
              <a:lnSpc>
                <a:spcPct val="115000"/>
              </a:lnSpc>
              <a:spcBef>
                <a:spcPts val="305"/>
              </a:spcBef>
              <a:spcAft>
                <a:spcPts val="0"/>
              </a:spcAft>
              <a:buNone/>
            </a:pPr>
            <a:r>
              <a:rPr lang="lv-LV" sz="2400">
                <a:solidFill>
                  <a:srgbClr val="741B46"/>
                </a:solidFill>
                <a:latin typeface="Calibri"/>
                <a:ea typeface="Calibri"/>
                <a:cs typeface="Calibri"/>
                <a:sym typeface="Calibri"/>
              </a:rPr>
              <a:t>Financing</a:t>
            </a:r>
            <a:endParaRPr sz="2400">
              <a:solidFill>
                <a:schemeClr val="dk1"/>
              </a:solidFill>
              <a:latin typeface="Calibri"/>
              <a:ea typeface="Calibri"/>
              <a:cs typeface="Calibri"/>
              <a:sym typeface="Calibri"/>
            </a:endParaRPr>
          </a:p>
          <a:p>
            <a:pPr indent="0" lvl="0" marL="0" marR="0" rtl="0" algn="l">
              <a:lnSpc>
                <a:spcPct val="41666"/>
              </a:lnSpc>
              <a:spcBef>
                <a:spcPts val="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1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10"/>
              </a:spcBef>
              <a:spcAft>
                <a:spcPts val="0"/>
              </a:spcAft>
              <a:buNone/>
            </a:pPr>
            <a:r>
              <a:t/>
            </a:r>
            <a:endParaRPr sz="2400">
              <a:solidFill>
                <a:schemeClr val="dk1"/>
              </a:solidFill>
              <a:latin typeface="Calibri"/>
              <a:ea typeface="Calibri"/>
              <a:cs typeface="Calibri"/>
              <a:sym typeface="Calibri"/>
            </a:endParaRPr>
          </a:p>
          <a:p>
            <a:pPr indent="0" lvl="0" marL="0" marR="0" rtl="0" algn="l">
              <a:lnSpc>
                <a:spcPct val="41666"/>
              </a:lnSpc>
              <a:spcBef>
                <a:spcPts val="10"/>
              </a:spcBef>
              <a:spcAft>
                <a:spcPts val="0"/>
              </a:spcAft>
              <a:buNone/>
            </a:pPr>
            <a:r>
              <a:t/>
            </a:r>
            <a:endParaRPr sz="2400">
              <a:solidFill>
                <a:schemeClr val="dk1"/>
              </a:solidFill>
              <a:latin typeface="Calibri"/>
              <a:ea typeface="Calibri"/>
              <a:cs typeface="Calibri"/>
              <a:sym typeface="Calibri"/>
            </a:endParaRPr>
          </a:p>
          <a:p>
            <a:pPr indent="0" lvl="0" marL="2418080" marR="0" rtl="0" algn="l">
              <a:lnSpc>
                <a:spcPct val="115000"/>
              </a:lnSpc>
              <a:spcBef>
                <a:spcPts val="0"/>
              </a:spcBef>
              <a:spcAft>
                <a:spcPts val="0"/>
              </a:spcAft>
              <a:buNone/>
            </a:pPr>
            <a:r>
              <a:rPr b="1" lang="lv-LV" sz="2400">
                <a:solidFill>
                  <a:srgbClr val="001F5F"/>
                </a:solidFill>
                <a:latin typeface="Century Gothic"/>
                <a:ea typeface="Century Gothic"/>
                <a:cs typeface="Century Gothic"/>
                <a:sym typeface="Century Gothic"/>
              </a:rPr>
              <a:t>MC substitute</a:t>
            </a:r>
            <a:endParaRPr sz="2400">
              <a:solidFill>
                <a:schemeClr val="dk1"/>
              </a:solidFill>
              <a:latin typeface="Calibri"/>
              <a:ea typeface="Calibri"/>
              <a:cs typeface="Calibri"/>
              <a:sym typeface="Calibri"/>
            </a:endParaRPr>
          </a:p>
          <a:p>
            <a:pPr indent="0" lvl="0" marL="0" marR="0" rtl="0" algn="l">
              <a:lnSpc>
                <a:spcPct val="37500"/>
              </a:lnSpc>
              <a:spcBef>
                <a:spcPts val="5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lnSpc>
                <a:spcPct val="41666"/>
              </a:lnSpc>
              <a:spcBef>
                <a:spcPts val="0"/>
              </a:spcBef>
              <a:spcAft>
                <a:spcPts val="0"/>
              </a:spcAft>
              <a:buNone/>
            </a:pPr>
            <a:r>
              <a:rPr lang="lv-LV"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2418080" marR="0" rtl="0" algn="l">
              <a:lnSpc>
                <a:spcPct val="115000"/>
              </a:lnSpc>
              <a:spcBef>
                <a:spcPts val="0"/>
              </a:spcBef>
              <a:spcAft>
                <a:spcPts val="0"/>
              </a:spcAft>
              <a:buNone/>
            </a:pPr>
            <a:r>
              <a:rPr lang="lv-LV" sz="2400">
                <a:solidFill>
                  <a:srgbClr val="741B46"/>
                </a:solidFill>
                <a:latin typeface="Calibri"/>
                <a:ea typeface="Calibri"/>
                <a:cs typeface="Calibri"/>
                <a:sym typeface="Calibri"/>
              </a:rPr>
              <a:t>Focus: Insurance, Law and Regulation</a:t>
            </a:r>
            <a:endParaRPr sz="24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14" name="Google Shape;114;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grpSp>
        <p:nvGrpSpPr>
          <p:cNvPr id="115" name="Google Shape;115;p3"/>
          <p:cNvGrpSpPr/>
          <p:nvPr/>
        </p:nvGrpSpPr>
        <p:grpSpPr>
          <a:xfrm>
            <a:off x="513588" y="428498"/>
            <a:ext cx="11368786" cy="6219190"/>
            <a:chOff x="58" y="533"/>
            <a:chExt cx="19142" cy="10267"/>
          </a:xfrm>
        </p:grpSpPr>
        <p:grpSp>
          <p:nvGrpSpPr>
            <p:cNvPr id="116" name="Google Shape;116;p3"/>
            <p:cNvGrpSpPr/>
            <p:nvPr/>
          </p:nvGrpSpPr>
          <p:grpSpPr>
            <a:xfrm>
              <a:off x="58" y="533"/>
              <a:ext cx="19142" cy="10267"/>
              <a:chOff x="58" y="533"/>
              <a:chExt cx="19142" cy="10267"/>
            </a:xfrm>
          </p:grpSpPr>
          <p:sp>
            <p:nvSpPr>
              <p:cNvPr id="117" name="Google Shape;117;p3"/>
              <p:cNvSpPr/>
              <p:nvPr/>
            </p:nvSpPr>
            <p:spPr>
              <a:xfrm>
                <a:off x="5908" y="533"/>
                <a:ext cx="13292" cy="10267"/>
              </a:xfrm>
              <a:custGeom>
                <a:rect b="b" l="l" r="r" t="t"/>
                <a:pathLst>
                  <a:path extrusionOk="0" h="10267" w="13292">
                    <a:moveTo>
                      <a:pt x="0" y="0"/>
                    </a:moveTo>
                    <a:lnTo>
                      <a:pt x="13292" y="0"/>
                    </a:lnTo>
                    <a:lnTo>
                      <a:pt x="13292" y="10267"/>
                    </a:lnTo>
                    <a:lnTo>
                      <a:pt x="0" y="10267"/>
                    </a:lnTo>
                    <a:lnTo>
                      <a:pt x="0" y="0"/>
                    </a:lnTo>
                    <a:close/>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118" name="Google Shape;118;p3"/>
              <p:cNvPicPr preferRelativeResize="0"/>
              <p:nvPr/>
            </p:nvPicPr>
            <p:blipFill rotWithShape="1">
              <a:blip r:embed="rId3">
                <a:alphaModFix/>
              </a:blip>
              <a:srcRect b="0" l="0" r="0" t="0"/>
              <a:stretch/>
            </p:blipFill>
            <p:spPr>
              <a:xfrm>
                <a:off x="58" y="533"/>
                <a:ext cx="19142" cy="10267"/>
              </a:xfrm>
              <a:prstGeom prst="rect">
                <a:avLst/>
              </a:prstGeom>
              <a:noFill/>
              <a:ln>
                <a:noFill/>
              </a:ln>
            </p:spPr>
          </p:pic>
        </p:grpSp>
        <p:sp>
          <p:nvSpPr>
            <p:cNvPr id="119" name="Google Shape;119;p3"/>
            <p:cNvSpPr/>
            <p:nvPr/>
          </p:nvSpPr>
          <p:spPr>
            <a:xfrm>
              <a:off x="58" y="3781"/>
              <a:ext cx="3063" cy="74"/>
            </a:xfrm>
            <a:custGeom>
              <a:rect b="b" l="l" r="r" t="t"/>
              <a:pathLst>
                <a:path extrusionOk="0" h="317" w="4512">
                  <a:moveTo>
                    <a:pt x="0" y="0"/>
                  </a:moveTo>
                  <a:lnTo>
                    <a:pt x="4513" y="0"/>
                  </a:lnTo>
                  <a:lnTo>
                    <a:pt x="4513" y="318"/>
                  </a:lnTo>
                  <a:lnTo>
                    <a:pt x="0" y="318"/>
                  </a:lnTo>
                  <a:lnTo>
                    <a:pt x="0" y="0"/>
                  </a:lnTo>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20" name="Google Shape;120;p3"/>
          <p:cNvSpPr txBox="1"/>
          <p:nvPr/>
        </p:nvSpPr>
        <p:spPr>
          <a:xfrm>
            <a:off x="9272016" y="449771"/>
            <a:ext cx="299923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Scientific activity</a:t>
            </a:r>
            <a:endParaRPr b="1" sz="1800">
              <a:solidFill>
                <a:schemeClr val="dk1"/>
              </a:solidFill>
              <a:latin typeface="Calibri"/>
              <a:ea typeface="Calibri"/>
              <a:cs typeface="Calibri"/>
              <a:sym typeface="Calibri"/>
            </a:endParaRPr>
          </a:p>
        </p:txBody>
      </p:sp>
      <p:sp>
        <p:nvSpPr>
          <p:cNvPr id="121" name="Google Shape;121;p3"/>
          <p:cNvSpPr txBox="1"/>
          <p:nvPr/>
        </p:nvSpPr>
        <p:spPr>
          <a:xfrm>
            <a:off x="544068" y="2049066"/>
            <a:ext cx="22860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Latvia in FinAI</a:t>
            </a:r>
            <a:endParaRPr sz="1800">
              <a:solidFill>
                <a:schemeClr val="dk1"/>
              </a:solidFill>
              <a:latin typeface="Calibri"/>
              <a:ea typeface="Calibri"/>
              <a:cs typeface="Calibri"/>
              <a:sym typeface="Calibri"/>
            </a:endParaRPr>
          </a:p>
        </p:txBody>
      </p:sp>
      <p:sp>
        <p:nvSpPr>
          <p:cNvPr id="122" name="Google Shape;122;p3"/>
          <p:cNvSpPr txBox="1"/>
          <p:nvPr/>
        </p:nvSpPr>
        <p:spPr>
          <a:xfrm>
            <a:off x="2489075" y="1161372"/>
            <a:ext cx="8535300" cy="42945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lv-LV" sz="1800">
                <a:solidFill>
                  <a:schemeClr val="dk1"/>
                </a:solidFill>
                <a:latin typeface="Calibri"/>
                <a:ea typeface="Calibri"/>
                <a:cs typeface="Calibri"/>
                <a:sym typeface="Calibri"/>
              </a:rPr>
              <a:t>Publication with FinAI acknowledgment</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rtl="0" algn="l">
              <a:lnSpc>
                <a:spcPct val="115000"/>
              </a:lnSpc>
              <a:spcBef>
                <a:spcPts val="1200"/>
              </a:spcBef>
              <a:spcAft>
                <a:spcPts val="0"/>
              </a:spcAft>
              <a:buSzPts val="1100"/>
              <a:buNone/>
            </a:pPr>
            <a:r>
              <a:rPr lang="lv-LV" sz="2000">
                <a:solidFill>
                  <a:schemeClr val="dk1"/>
                </a:solidFill>
              </a:rPr>
              <a:t>Sharma, V., Jangir, K., Gupta, M., &amp; Rupeika-Apoga, R. (2024). Does service quality matter in FinTech payment services? An integrated SERVQUAL and TAM approach. </a:t>
            </a:r>
            <a:r>
              <a:rPr i="1" lang="lv-LV" sz="2000">
                <a:solidFill>
                  <a:schemeClr val="dk1"/>
                </a:solidFill>
              </a:rPr>
              <a:t>International Journal of Information Management Data Insights</a:t>
            </a:r>
            <a:r>
              <a:rPr lang="lv-LV" sz="2000">
                <a:solidFill>
                  <a:schemeClr val="dk1"/>
                </a:solidFill>
              </a:rPr>
              <a:t>, </a:t>
            </a:r>
            <a:r>
              <a:rPr i="1" lang="lv-LV" sz="2000">
                <a:solidFill>
                  <a:schemeClr val="dk1"/>
                </a:solidFill>
              </a:rPr>
              <a:t>4</a:t>
            </a:r>
            <a:r>
              <a:rPr lang="lv-LV" sz="2000">
                <a:solidFill>
                  <a:schemeClr val="dk1"/>
                </a:solidFill>
              </a:rPr>
              <a:t>(2), 100252. https://doi.org/10.1016/j.jjimei.2024.100252</a:t>
            </a:r>
            <a:endParaRPr sz="1800">
              <a:solidFill>
                <a:schemeClr val="dk1"/>
              </a:solidFill>
              <a:latin typeface="Calibri"/>
              <a:ea typeface="Calibri"/>
              <a:cs typeface="Calibri"/>
              <a:sym typeface="Calibri"/>
            </a:endParaRPr>
          </a:p>
          <a:p>
            <a:pPr indent="0" lvl="0" marL="0" marR="0" rtl="0" algn="l">
              <a:spcBef>
                <a:spcPts val="120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g2eb492494b7_0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28" name="Google Shape;128;g2eb492494b7_0_0"/>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grpSp>
        <p:nvGrpSpPr>
          <p:cNvPr id="129" name="Google Shape;129;g2eb492494b7_0_0"/>
          <p:cNvGrpSpPr/>
          <p:nvPr/>
        </p:nvGrpSpPr>
        <p:grpSpPr>
          <a:xfrm>
            <a:off x="513588" y="428498"/>
            <a:ext cx="11368786" cy="6219190"/>
            <a:chOff x="58" y="533"/>
            <a:chExt cx="19142" cy="10267"/>
          </a:xfrm>
        </p:grpSpPr>
        <p:grpSp>
          <p:nvGrpSpPr>
            <p:cNvPr id="130" name="Google Shape;130;g2eb492494b7_0_0"/>
            <p:cNvGrpSpPr/>
            <p:nvPr/>
          </p:nvGrpSpPr>
          <p:grpSpPr>
            <a:xfrm>
              <a:off x="58" y="533"/>
              <a:ext cx="19142" cy="10267"/>
              <a:chOff x="58" y="533"/>
              <a:chExt cx="19142" cy="10267"/>
            </a:xfrm>
          </p:grpSpPr>
          <p:sp>
            <p:nvSpPr>
              <p:cNvPr id="131" name="Google Shape;131;g2eb492494b7_0_0"/>
              <p:cNvSpPr/>
              <p:nvPr/>
            </p:nvSpPr>
            <p:spPr>
              <a:xfrm>
                <a:off x="5908" y="533"/>
                <a:ext cx="13292" cy="10267"/>
              </a:xfrm>
              <a:custGeom>
                <a:rect b="b" l="l" r="r" t="t"/>
                <a:pathLst>
                  <a:path extrusionOk="0" h="10267" w="13292">
                    <a:moveTo>
                      <a:pt x="0" y="0"/>
                    </a:moveTo>
                    <a:lnTo>
                      <a:pt x="13292" y="0"/>
                    </a:lnTo>
                    <a:lnTo>
                      <a:pt x="13292" y="10267"/>
                    </a:lnTo>
                    <a:lnTo>
                      <a:pt x="0" y="10267"/>
                    </a:lnTo>
                    <a:lnTo>
                      <a:pt x="0" y="0"/>
                    </a:lnTo>
                    <a:close/>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132" name="Google Shape;132;g2eb492494b7_0_0"/>
              <p:cNvPicPr preferRelativeResize="0"/>
              <p:nvPr/>
            </p:nvPicPr>
            <p:blipFill rotWithShape="1">
              <a:blip r:embed="rId3">
                <a:alphaModFix/>
              </a:blip>
              <a:srcRect b="0" l="0" r="0" t="0"/>
              <a:stretch/>
            </p:blipFill>
            <p:spPr>
              <a:xfrm>
                <a:off x="58" y="533"/>
                <a:ext cx="19142" cy="10267"/>
              </a:xfrm>
              <a:prstGeom prst="rect">
                <a:avLst/>
              </a:prstGeom>
              <a:noFill/>
              <a:ln>
                <a:noFill/>
              </a:ln>
            </p:spPr>
          </p:pic>
        </p:grpSp>
        <p:sp>
          <p:nvSpPr>
            <p:cNvPr id="133" name="Google Shape;133;g2eb492494b7_0_0"/>
            <p:cNvSpPr/>
            <p:nvPr/>
          </p:nvSpPr>
          <p:spPr>
            <a:xfrm>
              <a:off x="58" y="3781"/>
              <a:ext cx="3068" cy="74"/>
            </a:xfrm>
            <a:custGeom>
              <a:rect b="b" l="l" r="r" t="t"/>
              <a:pathLst>
                <a:path extrusionOk="0" h="317" w="4512">
                  <a:moveTo>
                    <a:pt x="0" y="0"/>
                  </a:moveTo>
                  <a:lnTo>
                    <a:pt x="4513" y="0"/>
                  </a:lnTo>
                  <a:lnTo>
                    <a:pt x="4513" y="318"/>
                  </a:lnTo>
                  <a:lnTo>
                    <a:pt x="0" y="318"/>
                  </a:lnTo>
                  <a:lnTo>
                    <a:pt x="0" y="0"/>
                  </a:lnTo>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34" name="Google Shape;134;g2eb492494b7_0_0"/>
          <p:cNvSpPr txBox="1"/>
          <p:nvPr/>
        </p:nvSpPr>
        <p:spPr>
          <a:xfrm>
            <a:off x="9272016" y="449771"/>
            <a:ext cx="29991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Scientific activity</a:t>
            </a:r>
            <a:endParaRPr b="1" sz="1800">
              <a:solidFill>
                <a:schemeClr val="dk1"/>
              </a:solidFill>
              <a:latin typeface="Calibri"/>
              <a:ea typeface="Calibri"/>
              <a:cs typeface="Calibri"/>
              <a:sym typeface="Calibri"/>
            </a:endParaRPr>
          </a:p>
        </p:txBody>
      </p:sp>
      <p:sp>
        <p:nvSpPr>
          <p:cNvPr id="135" name="Google Shape;135;g2eb492494b7_0_0"/>
          <p:cNvSpPr txBox="1"/>
          <p:nvPr/>
        </p:nvSpPr>
        <p:spPr>
          <a:xfrm>
            <a:off x="544068" y="2049066"/>
            <a:ext cx="22860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Latvia in FinAI</a:t>
            </a:r>
            <a:endParaRPr sz="1800">
              <a:solidFill>
                <a:schemeClr val="dk1"/>
              </a:solidFill>
              <a:latin typeface="Calibri"/>
              <a:ea typeface="Calibri"/>
              <a:cs typeface="Calibri"/>
              <a:sym typeface="Calibri"/>
            </a:endParaRPr>
          </a:p>
        </p:txBody>
      </p:sp>
      <p:sp>
        <p:nvSpPr>
          <p:cNvPr id="136" name="Google Shape;136;g2eb492494b7_0_0"/>
          <p:cNvSpPr txBox="1"/>
          <p:nvPr/>
        </p:nvSpPr>
        <p:spPr>
          <a:xfrm>
            <a:off x="2489073" y="1161288"/>
            <a:ext cx="8535300" cy="560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lv-LV" sz="1800">
                <a:solidFill>
                  <a:schemeClr val="dk1"/>
                </a:solidFill>
                <a:latin typeface="Calibri"/>
                <a:ea typeface="Calibri"/>
                <a:cs typeface="Calibri"/>
                <a:sym typeface="Calibri"/>
              </a:rPr>
              <a:t>Publications (Ramona Rupeika-Apoga):</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Rupeika-Apoga R, Wendt S, Geyfman V. Shareholders in the Driver’s Seat: Unraveling the Impact on Financial Performance in Latvian Fintech Companies. Risks. 2024; 12(3):54. </a:t>
            </a:r>
            <a:r>
              <a:rPr lang="lv-LV" sz="1400" u="sng">
                <a:solidFill>
                  <a:schemeClr val="dk1"/>
                </a:solidFill>
                <a:latin typeface="Calibri"/>
                <a:ea typeface="Calibri"/>
                <a:cs typeface="Calibri"/>
                <a:sym typeface="Calibri"/>
                <a:hlinkClick r:id="rId4">
                  <a:extLst>
                    <a:ext uri="{A12FA001-AC4F-418D-AE19-62706E023703}">
                      <ahyp:hlinkClr val="tx"/>
                    </a:ext>
                  </a:extLst>
                </a:hlinkClick>
              </a:rPr>
              <a:t>https://doi.org/10.3390/risks12030054</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Özdemir, L. ., Grima, S., Özen, E., Rupeika-Apoga, R., &amp; Romanova, I. (2024). Sovereign Credit Default Swap Market Volatility in BRICS Countries Before and During the COVID-19 Pandemic. Scientific Annals of Economics and Business, 71(1), 21–42. https://doi.org/10.47743/saeb-2024-0005</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Bhatnagar, Mukul, Sanjay Taneja, and Ramona Rupeika-Apoga. 2023. “Demystifying the Effect of the News (Shocks) on Crypto Market Volatility.” Journal of Risk and Financial Management 16 (2): 136. https://doi.org/10.3390/jrfm16020136.</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Garg, Mohit, Shelly Singhal, Kiran Sood, Ramona Rupeika-Apoga, and Simon Grima. 2023. “Price Discovery Mechanism and Volatility Spillover between National Agriculture Market and National Commodity and Derivatives Exchange: The Study of the Indian Agricultural Commodity Market.” Journal of Risk and Financial Management 16 (2): 62. https://doi.org/10.3390/jrfm16020062.</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Jain, Ruchika, Satinder Kumar, Kiran Sood, Simon Grima, and Ramona Rupeika-Apoga. 2023. “A Systematic Literature Review of the Risk Landscape in Fintech.” Risks 11 (2): 36. </a:t>
            </a:r>
            <a:r>
              <a:rPr lang="lv-LV" sz="1400" u="sng">
                <a:solidFill>
                  <a:schemeClr val="dk1"/>
                </a:solidFill>
                <a:latin typeface="Calibri"/>
                <a:ea typeface="Calibri"/>
                <a:cs typeface="Calibri"/>
                <a:sym typeface="Calibri"/>
                <a:hlinkClick r:id="rId5">
                  <a:extLst>
                    <a:ext uri="{A12FA001-AC4F-418D-AE19-62706E023703}">
                      <ahyp:hlinkClr val="tx"/>
                    </a:ext>
                  </a:extLst>
                </a:hlinkClick>
              </a:rPr>
              <a:t>https://doi.org/10.3390/risks11020036</a:t>
            </a:r>
            <a:r>
              <a:rPr lang="lv-LV" sz="1400">
                <a:solidFill>
                  <a:schemeClr val="dk1"/>
                </a:solidFill>
                <a:latin typeface="Calibri"/>
                <a:ea typeface="Calibri"/>
                <a:cs typeface="Calibri"/>
                <a:sym typeface="Calibri"/>
              </a:rPr>
              <a:t>.</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Rupeika-Apoga, Ramona, Emīls Dārziņš, Deniss Filipovs, and Stefan Wendt. 2023. “Competitors and Partners at the Same Time: On the Role of Fintech Companies in the Latvian Financial Market.” In The Fintech Disruption, edited by Thomas Walker, Elaheh Nikbakht, and Maher Kooli, 115–38. Palgrave Studies in Financial Services Technology. Cham: Springer International Publishing. https://doi.org/10.1007/978-3-031-23069-1_5.</a:t>
            </a:r>
            <a:endParaRPr sz="12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42" name="Google Shape;142;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grpSp>
        <p:nvGrpSpPr>
          <p:cNvPr id="143" name="Google Shape;143;p4"/>
          <p:cNvGrpSpPr/>
          <p:nvPr/>
        </p:nvGrpSpPr>
        <p:grpSpPr>
          <a:xfrm>
            <a:off x="0" y="0"/>
            <a:ext cx="11816842" cy="6757416"/>
            <a:chOff x="58" y="533"/>
            <a:chExt cx="19142" cy="10267"/>
          </a:xfrm>
        </p:grpSpPr>
        <p:grpSp>
          <p:nvGrpSpPr>
            <p:cNvPr id="144" name="Google Shape;144;p4"/>
            <p:cNvGrpSpPr/>
            <p:nvPr/>
          </p:nvGrpSpPr>
          <p:grpSpPr>
            <a:xfrm>
              <a:off x="58" y="533"/>
              <a:ext cx="19142" cy="10267"/>
              <a:chOff x="58" y="533"/>
              <a:chExt cx="19142" cy="10267"/>
            </a:xfrm>
          </p:grpSpPr>
          <p:sp>
            <p:nvSpPr>
              <p:cNvPr id="145" name="Google Shape;145;p4"/>
              <p:cNvSpPr/>
              <p:nvPr/>
            </p:nvSpPr>
            <p:spPr>
              <a:xfrm>
                <a:off x="5908" y="533"/>
                <a:ext cx="13292" cy="10267"/>
              </a:xfrm>
              <a:custGeom>
                <a:rect b="b" l="l" r="r" t="t"/>
                <a:pathLst>
                  <a:path extrusionOk="0" h="10267" w="13292">
                    <a:moveTo>
                      <a:pt x="0" y="0"/>
                    </a:moveTo>
                    <a:lnTo>
                      <a:pt x="13292" y="0"/>
                    </a:lnTo>
                    <a:lnTo>
                      <a:pt x="13292" y="10267"/>
                    </a:lnTo>
                    <a:lnTo>
                      <a:pt x="0" y="10267"/>
                    </a:lnTo>
                    <a:lnTo>
                      <a:pt x="0" y="0"/>
                    </a:lnTo>
                    <a:close/>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146" name="Google Shape;146;p4"/>
              <p:cNvPicPr preferRelativeResize="0"/>
              <p:nvPr/>
            </p:nvPicPr>
            <p:blipFill rotWithShape="1">
              <a:blip r:embed="rId3">
                <a:alphaModFix/>
              </a:blip>
              <a:srcRect b="0" l="0" r="0" t="0"/>
              <a:stretch/>
            </p:blipFill>
            <p:spPr>
              <a:xfrm>
                <a:off x="58" y="533"/>
                <a:ext cx="19142" cy="10267"/>
              </a:xfrm>
              <a:prstGeom prst="rect">
                <a:avLst/>
              </a:prstGeom>
              <a:noFill/>
              <a:ln>
                <a:noFill/>
              </a:ln>
            </p:spPr>
          </p:pic>
        </p:grpSp>
        <p:sp>
          <p:nvSpPr>
            <p:cNvPr id="147" name="Google Shape;147;p4"/>
            <p:cNvSpPr/>
            <p:nvPr/>
          </p:nvSpPr>
          <p:spPr>
            <a:xfrm>
              <a:off x="58" y="3781"/>
              <a:ext cx="3063" cy="74"/>
            </a:xfrm>
            <a:custGeom>
              <a:rect b="b" l="l" r="r" t="t"/>
              <a:pathLst>
                <a:path extrusionOk="0" h="317" w="4512">
                  <a:moveTo>
                    <a:pt x="0" y="0"/>
                  </a:moveTo>
                  <a:lnTo>
                    <a:pt x="4513" y="0"/>
                  </a:lnTo>
                  <a:lnTo>
                    <a:pt x="4513" y="318"/>
                  </a:lnTo>
                  <a:lnTo>
                    <a:pt x="0" y="318"/>
                  </a:lnTo>
                  <a:lnTo>
                    <a:pt x="0" y="0"/>
                  </a:lnTo>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48" name="Google Shape;148;p4"/>
          <p:cNvSpPr txBox="1"/>
          <p:nvPr/>
        </p:nvSpPr>
        <p:spPr>
          <a:xfrm>
            <a:off x="9272016" y="449771"/>
            <a:ext cx="299923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Scientific activity</a:t>
            </a:r>
            <a:endParaRPr b="1" sz="1800">
              <a:solidFill>
                <a:schemeClr val="dk1"/>
              </a:solidFill>
              <a:latin typeface="Calibri"/>
              <a:ea typeface="Calibri"/>
              <a:cs typeface="Calibri"/>
              <a:sym typeface="Calibri"/>
            </a:endParaRPr>
          </a:p>
        </p:txBody>
      </p:sp>
      <p:sp>
        <p:nvSpPr>
          <p:cNvPr id="149" name="Google Shape;149;p4"/>
          <p:cNvSpPr txBox="1"/>
          <p:nvPr/>
        </p:nvSpPr>
        <p:spPr>
          <a:xfrm>
            <a:off x="154921" y="1768399"/>
            <a:ext cx="22860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Latvia in FinAI</a:t>
            </a:r>
            <a:endParaRPr sz="1800">
              <a:solidFill>
                <a:schemeClr val="dk1"/>
              </a:solidFill>
              <a:latin typeface="Calibri"/>
              <a:ea typeface="Calibri"/>
              <a:cs typeface="Calibri"/>
              <a:sym typeface="Calibri"/>
            </a:endParaRPr>
          </a:p>
        </p:txBody>
      </p:sp>
      <p:sp>
        <p:nvSpPr>
          <p:cNvPr id="150" name="Google Shape;150;p4"/>
          <p:cNvSpPr txBox="1"/>
          <p:nvPr/>
        </p:nvSpPr>
        <p:spPr>
          <a:xfrm>
            <a:off x="2340865" y="1041023"/>
            <a:ext cx="8683498" cy="535531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lv-LV" sz="1800">
                <a:solidFill>
                  <a:schemeClr val="dk1"/>
                </a:solidFill>
                <a:latin typeface="Calibri"/>
                <a:ea typeface="Calibri"/>
                <a:cs typeface="Calibri"/>
                <a:sym typeface="Calibri"/>
              </a:rPr>
              <a:t>Publications (Ramona Rupeika-Apoga):</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Singh, Sanjeet, Geetika Madaan, Amrinder Singh, Kiran Sood, Simon Grima, and Ramona Rupeika-Apoga. 2023. “The AGP Model for Risk Management in Agile I.T. Projects.” Journal of Risk and Financial Management 16 (2): 129. https://doi.org/10.3390/jrfm16020129.</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Taneja, Sanjay, Mukul Bhatnagar, Pawan Kumar, and Ramona Rupeika-Apoga. 2023. “India’s Total Natural Resource Rents (NRR) and GDP: An Augmented Autoregressive Distributed Lag (ARDL) Bound Test.” Journal of Risk and Financial Management 16 (2): 91. </a:t>
            </a:r>
            <a:r>
              <a:rPr lang="lv-LV" sz="1400" u="sng">
                <a:solidFill>
                  <a:schemeClr val="dk1"/>
                </a:solidFill>
                <a:latin typeface="Calibri"/>
                <a:ea typeface="Calibri"/>
                <a:cs typeface="Calibri"/>
                <a:sym typeface="Calibri"/>
                <a:hlinkClick r:id="rId4">
                  <a:extLst>
                    <a:ext uri="{A12FA001-AC4F-418D-AE19-62706E023703}">
                      <ahyp:hlinkClr val="tx"/>
                    </a:ext>
                  </a:extLst>
                </a:hlinkClick>
              </a:rPr>
              <a:t>https://doi.org/10.3390/jrfm16020091</a:t>
            </a:r>
            <a:r>
              <a:rPr lang="lv-LV" sz="1400">
                <a:solidFill>
                  <a:schemeClr val="dk1"/>
                </a:solidFill>
                <a:latin typeface="Calibri"/>
                <a:ea typeface="Calibri"/>
                <a:cs typeface="Calibri"/>
                <a:sym typeface="Calibri"/>
              </a:rPr>
              <a:t>.</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Micallef, Joseph, Simon Grima, Jonathan Spiteri, and Ramona Rupeika-Apoga. 2023. “Assessing the</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Causality Relationship between the Geopolitical Risk Index and the Agricultural Commodity Markets.” Risks</a:t>
            </a:r>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11 (5): 84. https://doi.org/10.3390/risks11050084.</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Gupta, Munish, Sanjay Taneja, Vikas Sharma, Amandeep Singh, Ramona Rupeika-Apoga, and Kshitiz Jangir. 2023. “Does Previous Experience with the Unified Payments Interface (UPI) Affect the Usage of Central Bank Digital Currency (CBDC)?” Journal of Risk and Financial Management 16 (6): 286. https://doi.org/10.3390/jrfm16060286.</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Rupeika-Apoga, Ramona, and Pierpaolo Marano. 2023. “The Risk Landscape in the Digital Transformation of Finance and Insurance.” Risks 11 (7): 129. https://doi.org/10.3390/risks11070129</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56" name="Google Shape;156;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grpSp>
        <p:nvGrpSpPr>
          <p:cNvPr id="157" name="Google Shape;157;p5"/>
          <p:cNvGrpSpPr/>
          <p:nvPr/>
        </p:nvGrpSpPr>
        <p:grpSpPr>
          <a:xfrm>
            <a:off x="0" y="0"/>
            <a:ext cx="11816842" cy="6757416"/>
            <a:chOff x="58" y="533"/>
            <a:chExt cx="19142" cy="10267"/>
          </a:xfrm>
        </p:grpSpPr>
        <p:grpSp>
          <p:nvGrpSpPr>
            <p:cNvPr id="158" name="Google Shape;158;p5"/>
            <p:cNvGrpSpPr/>
            <p:nvPr/>
          </p:nvGrpSpPr>
          <p:grpSpPr>
            <a:xfrm>
              <a:off x="58" y="533"/>
              <a:ext cx="19142" cy="10267"/>
              <a:chOff x="58" y="533"/>
              <a:chExt cx="19142" cy="10267"/>
            </a:xfrm>
          </p:grpSpPr>
          <p:sp>
            <p:nvSpPr>
              <p:cNvPr id="159" name="Google Shape;159;p5"/>
              <p:cNvSpPr/>
              <p:nvPr/>
            </p:nvSpPr>
            <p:spPr>
              <a:xfrm>
                <a:off x="5908" y="533"/>
                <a:ext cx="13292" cy="10267"/>
              </a:xfrm>
              <a:custGeom>
                <a:rect b="b" l="l" r="r" t="t"/>
                <a:pathLst>
                  <a:path extrusionOk="0" h="10267" w="13292">
                    <a:moveTo>
                      <a:pt x="0" y="0"/>
                    </a:moveTo>
                    <a:lnTo>
                      <a:pt x="13292" y="0"/>
                    </a:lnTo>
                    <a:lnTo>
                      <a:pt x="13292" y="10267"/>
                    </a:lnTo>
                    <a:lnTo>
                      <a:pt x="0" y="10267"/>
                    </a:lnTo>
                    <a:lnTo>
                      <a:pt x="0" y="0"/>
                    </a:lnTo>
                    <a:close/>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160" name="Google Shape;160;p5"/>
              <p:cNvPicPr preferRelativeResize="0"/>
              <p:nvPr/>
            </p:nvPicPr>
            <p:blipFill rotWithShape="1">
              <a:blip r:embed="rId3">
                <a:alphaModFix/>
              </a:blip>
              <a:srcRect b="0" l="0" r="0" t="0"/>
              <a:stretch/>
            </p:blipFill>
            <p:spPr>
              <a:xfrm>
                <a:off x="58" y="533"/>
                <a:ext cx="19142" cy="10267"/>
              </a:xfrm>
              <a:prstGeom prst="rect">
                <a:avLst/>
              </a:prstGeom>
              <a:noFill/>
              <a:ln>
                <a:noFill/>
              </a:ln>
            </p:spPr>
          </p:pic>
        </p:grpSp>
        <p:sp>
          <p:nvSpPr>
            <p:cNvPr id="161" name="Google Shape;161;p5"/>
            <p:cNvSpPr/>
            <p:nvPr/>
          </p:nvSpPr>
          <p:spPr>
            <a:xfrm>
              <a:off x="58" y="3781"/>
              <a:ext cx="3063" cy="74"/>
            </a:xfrm>
            <a:custGeom>
              <a:rect b="b" l="l" r="r" t="t"/>
              <a:pathLst>
                <a:path extrusionOk="0" h="317" w="4512">
                  <a:moveTo>
                    <a:pt x="0" y="0"/>
                  </a:moveTo>
                  <a:lnTo>
                    <a:pt x="4513" y="0"/>
                  </a:lnTo>
                  <a:lnTo>
                    <a:pt x="4513" y="318"/>
                  </a:lnTo>
                  <a:lnTo>
                    <a:pt x="0" y="318"/>
                  </a:lnTo>
                  <a:lnTo>
                    <a:pt x="0" y="0"/>
                  </a:lnTo>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62" name="Google Shape;162;p5"/>
          <p:cNvSpPr txBox="1"/>
          <p:nvPr/>
        </p:nvSpPr>
        <p:spPr>
          <a:xfrm>
            <a:off x="9272016" y="449771"/>
            <a:ext cx="299923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Scientific activity</a:t>
            </a:r>
            <a:endParaRPr b="1" sz="1800">
              <a:solidFill>
                <a:schemeClr val="dk1"/>
              </a:solidFill>
              <a:latin typeface="Calibri"/>
              <a:ea typeface="Calibri"/>
              <a:cs typeface="Calibri"/>
              <a:sym typeface="Calibri"/>
            </a:endParaRPr>
          </a:p>
        </p:txBody>
      </p:sp>
      <p:sp>
        <p:nvSpPr>
          <p:cNvPr id="163" name="Google Shape;163;p5"/>
          <p:cNvSpPr txBox="1"/>
          <p:nvPr/>
        </p:nvSpPr>
        <p:spPr>
          <a:xfrm>
            <a:off x="154921" y="1768399"/>
            <a:ext cx="22860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Latvia in FinAI</a:t>
            </a:r>
            <a:endParaRPr sz="1800">
              <a:solidFill>
                <a:schemeClr val="dk1"/>
              </a:solidFill>
              <a:latin typeface="Calibri"/>
              <a:ea typeface="Calibri"/>
              <a:cs typeface="Calibri"/>
              <a:sym typeface="Calibri"/>
            </a:endParaRPr>
          </a:p>
        </p:txBody>
      </p:sp>
      <p:sp>
        <p:nvSpPr>
          <p:cNvPr id="164" name="Google Shape;164;p5"/>
          <p:cNvSpPr txBox="1"/>
          <p:nvPr/>
        </p:nvSpPr>
        <p:spPr>
          <a:xfrm>
            <a:off x="2340865" y="1041023"/>
            <a:ext cx="8683498" cy="61555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lv-LV" sz="1800">
                <a:solidFill>
                  <a:schemeClr val="dk1"/>
                </a:solidFill>
                <a:latin typeface="Calibri"/>
                <a:ea typeface="Calibri"/>
                <a:cs typeface="Calibri"/>
                <a:sym typeface="Calibri"/>
              </a:rPr>
              <a:t>Keynote speeches:</a:t>
            </a:r>
            <a:endParaRPr/>
          </a:p>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lv-LV" sz="1600">
                <a:solidFill>
                  <a:schemeClr val="dk1"/>
                </a:solidFill>
                <a:latin typeface="Calibri"/>
                <a:ea typeface="Calibri"/>
                <a:cs typeface="Calibri"/>
                <a:sym typeface="Calibri"/>
              </a:rPr>
              <a:t>Rupeika-Apoga R. III International Conference on Digital Economy: Modern Challenges and Real Opportunities/ Latvia's Financial Renaissance: Unleashing Fintech's Potential/, UNEC, Baku, Azerbaijan/16.11. 2023 (online).</a:t>
            </a:r>
            <a:endParaRPr/>
          </a:p>
          <a:p>
            <a:pPr indent="0" lvl="0" marL="0" marR="0" rtl="0" algn="l">
              <a:spcBef>
                <a:spcPts val="0"/>
              </a:spcBef>
              <a:spcAft>
                <a:spcPts val="0"/>
              </a:spcAft>
              <a:buNone/>
            </a:pPr>
            <a:r>
              <a:t/>
            </a:r>
            <a:endParaRPr sz="1600">
              <a:solidFill>
                <a:schemeClr val="dk1"/>
              </a:solidFill>
              <a:latin typeface="Calibri"/>
              <a:ea typeface="Calibri"/>
              <a:cs typeface="Calibri"/>
              <a:sym typeface="Calibri"/>
            </a:endParaRPr>
          </a:p>
          <a:p>
            <a:pPr indent="0" lvl="0" marL="0" marR="0" rtl="0" algn="l">
              <a:spcBef>
                <a:spcPts val="0"/>
              </a:spcBef>
              <a:spcAft>
                <a:spcPts val="0"/>
              </a:spcAft>
              <a:buNone/>
            </a:pPr>
            <a:r>
              <a:rPr lang="lv-LV" sz="1600">
                <a:solidFill>
                  <a:schemeClr val="dk1"/>
                </a:solidFill>
                <a:latin typeface="Calibri"/>
                <a:ea typeface="Calibri"/>
                <a:cs typeface="Calibri"/>
                <a:sym typeface="Calibri"/>
              </a:rPr>
              <a:t>Rupeika-Apoga R. 7th International Scientific Conference: Protection and Security of Financial Services Market Participants in a Crisis (COVID-19) conference/ What is preventing small businesses from a sustainable digital transformation?/Keynote Speech  /23.03.2023, Lodz, Poland (online)</a:t>
            </a:r>
            <a:endParaRPr/>
          </a:p>
          <a:p>
            <a:pPr indent="0" lvl="0" marL="0" marR="0" rtl="0" algn="l">
              <a:spcBef>
                <a:spcPts val="0"/>
              </a:spcBef>
              <a:spcAft>
                <a:spcPts val="0"/>
              </a:spcAft>
              <a:buNone/>
            </a:pPr>
            <a:r>
              <a:rPr lang="lv-LV" sz="1600">
                <a:solidFill>
                  <a:schemeClr val="dk1"/>
                </a:solidFill>
                <a:latin typeface="Calibri"/>
                <a:ea typeface="Calibri"/>
                <a:cs typeface="Calibri"/>
                <a:sym typeface="Calibri"/>
              </a:rPr>
              <a:t> (Ramona Rupeika-Apoga):</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ctr">
              <a:spcBef>
                <a:spcPts val="0"/>
              </a:spcBef>
              <a:spcAft>
                <a:spcPts val="0"/>
              </a:spcAft>
              <a:buNone/>
            </a:pPr>
            <a:r>
              <a:rPr b="1" lang="lv-LV" sz="1800">
                <a:solidFill>
                  <a:schemeClr val="dk1"/>
                </a:solidFill>
                <a:latin typeface="Calibri"/>
                <a:ea typeface="Calibri"/>
                <a:cs typeface="Calibri"/>
                <a:sym typeface="Calibri"/>
              </a:rPr>
              <a:t>Presentations:</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1) Rupeika-Apoga R. (2024) International Conference on Hospitality Leadership, Business Operations and Management (ICHLBOM-24)/ Navigating the Sustainable Digital Transformation Seas: Unearthing Risks and Pathways for Latvian MSMEs/10.04.2024, Beijing, China</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2) Rupeika-Apoga R. (2023) International Conference on Sustainability, Environment, and Social Transition in Economics and Finance/ Barriers to Sustainable Digital Transformation in Micro-, Small-, and Medium-Sized Enterprises/ 14.12.2023, Southampton, UK</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3) Rupeika-Apoga R. The 15th international scientific conference "New Challenges in Economic and Business Development – 2023: Recovery and Resilience”/Competitors and partners at the same time: on the role of fintech companies in the Latvian financial market/12.05.2023, Riga, Latvia</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70" name="Google Shape;170;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grpSp>
        <p:nvGrpSpPr>
          <p:cNvPr id="171" name="Google Shape;171;p6"/>
          <p:cNvGrpSpPr/>
          <p:nvPr/>
        </p:nvGrpSpPr>
        <p:grpSpPr>
          <a:xfrm>
            <a:off x="0" y="0"/>
            <a:ext cx="11816842" cy="6757416"/>
            <a:chOff x="58" y="533"/>
            <a:chExt cx="19142" cy="10267"/>
          </a:xfrm>
        </p:grpSpPr>
        <p:grpSp>
          <p:nvGrpSpPr>
            <p:cNvPr id="172" name="Google Shape;172;p6"/>
            <p:cNvGrpSpPr/>
            <p:nvPr/>
          </p:nvGrpSpPr>
          <p:grpSpPr>
            <a:xfrm>
              <a:off x="58" y="533"/>
              <a:ext cx="19142" cy="10267"/>
              <a:chOff x="58" y="533"/>
              <a:chExt cx="19142" cy="10267"/>
            </a:xfrm>
          </p:grpSpPr>
          <p:sp>
            <p:nvSpPr>
              <p:cNvPr id="173" name="Google Shape;173;p6"/>
              <p:cNvSpPr/>
              <p:nvPr/>
            </p:nvSpPr>
            <p:spPr>
              <a:xfrm>
                <a:off x="5908" y="533"/>
                <a:ext cx="13292" cy="10267"/>
              </a:xfrm>
              <a:custGeom>
                <a:rect b="b" l="l" r="r" t="t"/>
                <a:pathLst>
                  <a:path extrusionOk="0" h="10267" w="13292">
                    <a:moveTo>
                      <a:pt x="0" y="0"/>
                    </a:moveTo>
                    <a:lnTo>
                      <a:pt x="13292" y="0"/>
                    </a:lnTo>
                    <a:lnTo>
                      <a:pt x="13292" y="10267"/>
                    </a:lnTo>
                    <a:lnTo>
                      <a:pt x="0" y="10267"/>
                    </a:lnTo>
                    <a:lnTo>
                      <a:pt x="0" y="0"/>
                    </a:lnTo>
                    <a:close/>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174" name="Google Shape;174;p6"/>
              <p:cNvPicPr preferRelativeResize="0"/>
              <p:nvPr/>
            </p:nvPicPr>
            <p:blipFill rotWithShape="1">
              <a:blip r:embed="rId3">
                <a:alphaModFix/>
              </a:blip>
              <a:srcRect b="0" l="0" r="0" t="0"/>
              <a:stretch/>
            </p:blipFill>
            <p:spPr>
              <a:xfrm>
                <a:off x="58" y="533"/>
                <a:ext cx="19142" cy="10267"/>
              </a:xfrm>
              <a:prstGeom prst="rect">
                <a:avLst/>
              </a:prstGeom>
              <a:noFill/>
              <a:ln>
                <a:noFill/>
              </a:ln>
            </p:spPr>
          </p:pic>
        </p:grpSp>
        <p:sp>
          <p:nvSpPr>
            <p:cNvPr id="175" name="Google Shape;175;p6"/>
            <p:cNvSpPr/>
            <p:nvPr/>
          </p:nvSpPr>
          <p:spPr>
            <a:xfrm>
              <a:off x="58" y="3781"/>
              <a:ext cx="3063" cy="74"/>
            </a:xfrm>
            <a:custGeom>
              <a:rect b="b" l="l" r="r" t="t"/>
              <a:pathLst>
                <a:path extrusionOk="0" h="317" w="4512">
                  <a:moveTo>
                    <a:pt x="0" y="0"/>
                  </a:moveTo>
                  <a:lnTo>
                    <a:pt x="4513" y="0"/>
                  </a:lnTo>
                  <a:lnTo>
                    <a:pt x="4513" y="318"/>
                  </a:lnTo>
                  <a:lnTo>
                    <a:pt x="0" y="318"/>
                  </a:lnTo>
                  <a:lnTo>
                    <a:pt x="0" y="0"/>
                  </a:lnTo>
                </a:path>
              </a:pathLst>
            </a:custGeom>
            <a:solidFill>
              <a:srgbClr val="CCCC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76" name="Google Shape;176;p6"/>
          <p:cNvSpPr txBox="1"/>
          <p:nvPr/>
        </p:nvSpPr>
        <p:spPr>
          <a:xfrm>
            <a:off x="9272016" y="449771"/>
            <a:ext cx="299923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Scientific activity</a:t>
            </a:r>
            <a:endParaRPr b="1" sz="1800">
              <a:solidFill>
                <a:schemeClr val="dk1"/>
              </a:solidFill>
              <a:latin typeface="Calibri"/>
              <a:ea typeface="Calibri"/>
              <a:cs typeface="Calibri"/>
              <a:sym typeface="Calibri"/>
            </a:endParaRPr>
          </a:p>
        </p:txBody>
      </p:sp>
      <p:sp>
        <p:nvSpPr>
          <p:cNvPr id="177" name="Google Shape;177;p6"/>
          <p:cNvSpPr txBox="1"/>
          <p:nvPr/>
        </p:nvSpPr>
        <p:spPr>
          <a:xfrm>
            <a:off x="154921" y="1768399"/>
            <a:ext cx="22860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lv-LV" sz="1800">
                <a:solidFill>
                  <a:schemeClr val="dk1"/>
                </a:solidFill>
                <a:latin typeface="Calibri"/>
                <a:ea typeface="Calibri"/>
                <a:cs typeface="Calibri"/>
                <a:sym typeface="Calibri"/>
              </a:rPr>
              <a:t>Latvia in FinAI</a:t>
            </a:r>
            <a:endParaRPr sz="1800">
              <a:solidFill>
                <a:schemeClr val="dk1"/>
              </a:solidFill>
              <a:latin typeface="Calibri"/>
              <a:ea typeface="Calibri"/>
              <a:cs typeface="Calibri"/>
              <a:sym typeface="Calibri"/>
            </a:endParaRPr>
          </a:p>
        </p:txBody>
      </p:sp>
      <p:sp>
        <p:nvSpPr>
          <p:cNvPr id="178" name="Google Shape;178;p6"/>
          <p:cNvSpPr txBox="1"/>
          <p:nvPr/>
        </p:nvSpPr>
        <p:spPr>
          <a:xfrm>
            <a:off x="2340865" y="1041023"/>
            <a:ext cx="8683498" cy="513986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lv-LV" sz="1800">
                <a:solidFill>
                  <a:schemeClr val="dk1"/>
                </a:solidFill>
                <a:latin typeface="Calibri"/>
                <a:ea typeface="Calibri"/>
                <a:cs typeface="Calibri"/>
                <a:sym typeface="Calibri"/>
              </a:rPr>
              <a:t>Publications (Pierpaolo Marano):</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Marano, Pierpaolo, and John Consiglio. 2023. “A SICAV Fund and Its Assets : Rights of an Investor in</a:t>
            </a:r>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Relation Thereto.” https://www.um.edu.mt/library/oar/handle/123456789/110715.</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Marano, Pierpaolo. 2023. “Insurance Distribution Directive and Digital Transformation.”</a:t>
            </a:r>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https://doi.org/10.18485/aida.2023.24.ch20.</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Marano, Pierpaolo, and Luo Can. 2023. “Events Recording Tools and Motor Liability Insurance in China : A Comparative Law Approach.” https://doi.org/10.33575/KCRR.2023.9.2.71.</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Marano, Pierpaolo, and Shu Li. 2023. “Regulating Robo-Advisors in Insurance Distribution: Lessons from the Insurance Distribution Directive and the AI Act.” Risks 11 (1): 12. https://doi.org/10.3390/risks11010012.</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Jovanovic, Slobodan, and Pierpaolo Marano. 2023. Legal and economic challenges in insurance in a dynamic environment. AIDA Serbia.</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Marano, Pierpaolo. 2023. Vendite Abbinate e Tutela Dell’assicurato Nella Bancassicurazione. Profili</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lv-LV" sz="1400">
                <a:solidFill>
                  <a:schemeClr val="dk1"/>
                </a:solidFill>
                <a:latin typeface="Calibri"/>
                <a:ea typeface="Calibri"/>
                <a:cs typeface="Calibri"/>
                <a:sym typeface="Calibri"/>
              </a:rPr>
              <a:t>Organizzativi. Vol. 14. Pisa. https://publicatt.unicatt.it/handle/10807/239394.</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2024-04-25T09:11:18Z</dcterms:created>
  <dc:creator>Ramona Rupeika-Apoga</dc:creator>
</cp:coreProperties>
</file>