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3" r:id="rId5"/>
    <p:sldMasterId id="2147483678" r:id="rId6"/>
  </p:sldMasterIdLst>
  <p:notesMasterIdLst>
    <p:notesMasterId r:id="rId15"/>
  </p:notesMasterIdLst>
  <p:sldIdLst>
    <p:sldId id="256" r:id="rId7"/>
    <p:sldId id="257" r:id="rId8"/>
    <p:sldId id="266" r:id="rId9"/>
    <p:sldId id="269" r:id="rId10"/>
    <p:sldId id="267" r:id="rId11"/>
    <p:sldId id="265" r:id="rId12"/>
    <p:sldId id="260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94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SK0XLjbvQH3rkIBtZsH7aLKb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13FDC1-CDFC-4A88-85DF-0B6200295325}">
  <a:tblStyle styleId="{0C13FDC1-CDFC-4A88-85DF-0B6200295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pos="594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Péliová" userId="0b5fefa0-339c-4b71-88ad-4510c24d3c86" providerId="ADAL" clId="{4DF37593-5729-440C-89C2-E2DB03959154}"/>
    <pc:docChg chg="undo custSel addSld delSld modSld">
      <pc:chgData name="Jana Péliová" userId="0b5fefa0-339c-4b71-88ad-4510c24d3c86" providerId="ADAL" clId="{4DF37593-5729-440C-89C2-E2DB03959154}" dt="2024-04-25T09:38:33.985" v="362" actId="20577"/>
      <pc:docMkLst>
        <pc:docMk/>
      </pc:docMkLst>
      <pc:sldChg chg="modSp">
        <pc:chgData name="Jana Péliová" userId="0b5fefa0-339c-4b71-88ad-4510c24d3c86" providerId="ADAL" clId="{4DF37593-5729-440C-89C2-E2DB03959154}" dt="2024-04-25T09:27:56.272" v="344" actId="114"/>
        <pc:sldMkLst>
          <pc:docMk/>
          <pc:sldMk cId="0" sldId="260"/>
        </pc:sldMkLst>
        <pc:spChg chg="mod">
          <ac:chgData name="Jana Péliová" userId="0b5fefa0-339c-4b71-88ad-4510c24d3c86" providerId="ADAL" clId="{4DF37593-5729-440C-89C2-E2DB03959154}" dt="2024-04-25T09:27:56.272" v="344" actId="114"/>
          <ac:spMkLst>
            <pc:docMk/>
            <pc:sldMk cId="0" sldId="260"/>
            <ac:spMk id="266" creationId="{00000000-0000-0000-0000-000000000000}"/>
          </ac:spMkLst>
        </pc:spChg>
      </pc:sldChg>
      <pc:sldChg chg="modSp">
        <pc:chgData name="Jana Péliová" userId="0b5fefa0-339c-4b71-88ad-4510c24d3c86" providerId="ADAL" clId="{4DF37593-5729-440C-89C2-E2DB03959154}" dt="2024-04-25T09:38:33.985" v="362" actId="20577"/>
        <pc:sldMkLst>
          <pc:docMk/>
          <pc:sldMk cId="927251755" sldId="265"/>
        </pc:sldMkLst>
        <pc:spChg chg="mod">
          <ac:chgData name="Jana Péliová" userId="0b5fefa0-339c-4b71-88ad-4510c24d3c86" providerId="ADAL" clId="{4DF37593-5729-440C-89C2-E2DB03959154}" dt="2024-04-25T09:38:33.985" v="362" actId="20577"/>
          <ac:spMkLst>
            <pc:docMk/>
            <pc:sldMk cId="927251755" sldId="265"/>
            <ac:spMk id="2" creationId="{4387A290-D02B-4D84-AF52-07DAE27C3ED3}"/>
          </ac:spMkLst>
        </pc:spChg>
      </pc:sldChg>
      <pc:sldChg chg="modSp">
        <pc:chgData name="Jana Péliová" userId="0b5fefa0-339c-4b71-88ad-4510c24d3c86" providerId="ADAL" clId="{4DF37593-5729-440C-89C2-E2DB03959154}" dt="2024-04-25T09:04:10.034" v="88" actId="20577"/>
        <pc:sldMkLst>
          <pc:docMk/>
          <pc:sldMk cId="4289595660" sldId="266"/>
        </pc:sldMkLst>
        <pc:spChg chg="mod">
          <ac:chgData name="Jana Péliová" userId="0b5fefa0-339c-4b71-88ad-4510c24d3c86" providerId="ADAL" clId="{4DF37593-5729-440C-89C2-E2DB03959154}" dt="2024-04-25T09:04:10.034" v="88" actId="20577"/>
          <ac:spMkLst>
            <pc:docMk/>
            <pc:sldMk cId="4289595660" sldId="266"/>
            <ac:spMk id="2" creationId="{5E50BB9A-CBE2-491C-BDCF-7DA084253678}"/>
          </ac:spMkLst>
        </pc:spChg>
      </pc:sldChg>
      <pc:sldChg chg="modSp">
        <pc:chgData name="Jana Péliová" userId="0b5fefa0-339c-4b71-88ad-4510c24d3c86" providerId="ADAL" clId="{4DF37593-5729-440C-89C2-E2DB03959154}" dt="2024-04-25T09:21:58.639" v="245" actId="20577"/>
        <pc:sldMkLst>
          <pc:docMk/>
          <pc:sldMk cId="2911462780" sldId="267"/>
        </pc:sldMkLst>
        <pc:spChg chg="mod">
          <ac:chgData name="Jana Péliová" userId="0b5fefa0-339c-4b71-88ad-4510c24d3c86" providerId="ADAL" clId="{4DF37593-5729-440C-89C2-E2DB03959154}" dt="2024-04-25T09:21:58.639" v="245" actId="20577"/>
          <ac:spMkLst>
            <pc:docMk/>
            <pc:sldMk cId="2911462780" sldId="267"/>
            <ac:spMk id="2" creationId="{C733D02D-D2A9-4399-9542-834C6D8E586D}"/>
          </ac:spMkLst>
        </pc:spChg>
      </pc:sldChg>
      <pc:sldChg chg="modSp add">
        <pc:chgData name="Jana Péliová" userId="0b5fefa0-339c-4b71-88ad-4510c24d3c86" providerId="ADAL" clId="{4DF37593-5729-440C-89C2-E2DB03959154}" dt="2024-04-25T08:59:13.171" v="36" actId="108"/>
        <pc:sldMkLst>
          <pc:docMk/>
          <pc:sldMk cId="3812701324" sldId="269"/>
        </pc:sldMkLst>
        <pc:spChg chg="mod">
          <ac:chgData name="Jana Péliová" userId="0b5fefa0-339c-4b71-88ad-4510c24d3c86" providerId="ADAL" clId="{4DF37593-5729-440C-89C2-E2DB03959154}" dt="2024-04-25T08:59:13.171" v="36" actId="108"/>
          <ac:spMkLst>
            <pc:docMk/>
            <pc:sldMk cId="3812701324" sldId="269"/>
            <ac:spMk id="2" creationId="{5E50BB9A-CBE2-491C-BDCF-7DA084253678}"/>
          </ac:spMkLst>
        </pc:spChg>
        <pc:spChg chg="mod">
          <ac:chgData name="Jana Péliová" userId="0b5fefa0-339c-4b71-88ad-4510c24d3c86" providerId="ADAL" clId="{4DF37593-5729-440C-89C2-E2DB03959154}" dt="2024-04-25T08:57:48.112" v="16" actId="20577"/>
          <ac:spMkLst>
            <pc:docMk/>
            <pc:sldMk cId="3812701324" sldId="269"/>
            <ac:spMk id="3" creationId="{3742CDFB-88FF-455B-98AF-162C65022049}"/>
          </ac:spMkLst>
        </pc:spChg>
      </pc:sldChg>
      <pc:sldChg chg="add del">
        <pc:chgData name="Jana Péliová" userId="0b5fefa0-339c-4b71-88ad-4510c24d3c86" providerId="ADAL" clId="{4DF37593-5729-440C-89C2-E2DB03959154}" dt="2024-04-25T09:28:12.346" v="345" actId="2696"/>
        <pc:sldMkLst>
          <pc:docMk/>
          <pc:sldMk cId="345272442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title">
  <p:cSld name="Presentation -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2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Empty - Content">
  <p:cSld name="1_Presentation - Empty -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8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8"/>
          <p:cNvSpPr>
            <a:spLocks noGrp="1"/>
          </p:cNvSpPr>
          <p:nvPr>
            <p:ph type="tbl" idx="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Content - Smartart">
  <p:cSld name="Presentation - Content - Smartar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>
            <a:spLocks noGrp="1"/>
          </p:cNvSpPr>
          <p:nvPr>
            <p:ph type="dgm" idx="2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Empty">
  <p:cSld name="Presentation - Empt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0"/>
          <p:cNvSpPr txBox="1"/>
          <p:nvPr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Subscribe to our news: </a:t>
            </a:r>
            <a:r>
              <a:rPr lang="en-US" sz="16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www.cost.eu/subscribe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20"/>
          <p:cNvGrpSpPr/>
          <p:nvPr/>
        </p:nvGrpSpPr>
        <p:grpSpPr>
          <a:xfrm>
            <a:off x="9026219" y="5182889"/>
            <a:ext cx="2200682" cy="1172172"/>
            <a:chOff x="6636485" y="5354057"/>
            <a:chExt cx="2200682" cy="1172172"/>
          </a:xfrm>
        </p:grpSpPr>
        <p:grpSp>
          <p:nvGrpSpPr>
            <p:cNvPr id="72" name="Google Shape;72;p20"/>
            <p:cNvGrpSpPr/>
            <p:nvPr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73" name="Google Shape;73;p20" descr="Plan de travail 1OFF-Icones.jpg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20">
                <a:hlinkClick r:id="rId5"/>
              </p:cNvPr>
              <p:cNvSpPr txBox="1"/>
              <p:nvPr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www.cost.eu</a:t>
                </a:r>
                <a:endParaRPr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5" name="Google Shape;75;p20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20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Google Shape;77;p20"/>
              <p:cNvSpPr txBox="1"/>
              <p:nvPr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Subscribe</a:t>
                </a:r>
                <a:endParaRPr sz="14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8" name="Google Shape;78;p2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Empty - Empty">
  <p:cSld name="Presentation - Empty - Empt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title">
  <p:cSld name="Presentation - 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2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title">
  <p:cSld name="1_Presentation - 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2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esentation - title">
  <p:cSld name="2_Presentation - 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2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Content">
  <p:cSld name="Presentation -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Content 2">
  <p:cSld name="Presentation - Conten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8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Empty - Content">
  <p:cSld name="Presentation - Empty -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874713" y="1093982"/>
            <a:ext cx="10225087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9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Content">
  <p:cSld name="Presentation -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0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Two content shapes">
  <p:cSld name="Presentation - Two content shape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30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2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Content">
  <p:cSld name="1_Presentation -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1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31"/>
          <p:cNvSpPr>
            <a:spLocks noGrp="1"/>
          </p:cNvSpPr>
          <p:nvPr>
            <p:ph type="tbl" idx="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Content 2">
  <p:cSld name="1_Presentation - Content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32"/>
          <p:cNvSpPr>
            <a:spLocks noGrp="1"/>
          </p:cNvSpPr>
          <p:nvPr>
            <p:ph type="tbl" idx="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Empty - Content">
  <p:cSld name="1_Presentation - Empty -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3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33"/>
          <p:cNvSpPr>
            <a:spLocks noGrp="1"/>
          </p:cNvSpPr>
          <p:nvPr>
            <p:ph type="tbl" idx="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Content - Smartart">
  <p:cSld name="Presentation - Content - Smartar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4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dgm" idx="2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Empty">
  <p:cSld name="Presentation - Empt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5"/>
          <p:cNvSpPr txBox="1">
            <a:spLocks noGrp="1"/>
          </p:cNvSpPr>
          <p:nvPr>
            <p:ph type="title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35"/>
          <p:cNvSpPr txBox="1"/>
          <p:nvPr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Subscribe to our news: </a:t>
            </a:r>
            <a:r>
              <a:rPr lang="en-US" sz="16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www.cost.eu/subscribe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35"/>
          <p:cNvGrpSpPr/>
          <p:nvPr/>
        </p:nvGrpSpPr>
        <p:grpSpPr>
          <a:xfrm>
            <a:off x="9026219" y="5182889"/>
            <a:ext cx="2200682" cy="1172172"/>
            <a:chOff x="6636485" y="5354057"/>
            <a:chExt cx="2200682" cy="1172172"/>
          </a:xfrm>
        </p:grpSpPr>
        <p:grpSp>
          <p:nvGrpSpPr>
            <p:cNvPr id="148" name="Google Shape;148;p35"/>
            <p:cNvGrpSpPr/>
            <p:nvPr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49" name="Google Shape;149;p35" descr="Plan de travail 1OFF-Icones.jpg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35">
                <a:hlinkClick r:id="rId5"/>
              </p:cNvPr>
              <p:cNvSpPr txBox="1"/>
              <p:nvPr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www.cost.eu</a:t>
                </a:r>
                <a:endParaRPr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1" name="Google Shape;151;p35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35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3" name="Google Shape;153;p35"/>
              <p:cNvSpPr txBox="1"/>
              <p:nvPr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Subscribe</a:t>
                </a:r>
                <a:endParaRPr sz="14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4" name="Google Shape;154;p3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Empty 2">
  <p:cSld name="Presentation - Empty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6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Empty - Empty">
  <p:cSld name="Presentation - Empty - Empt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esentation - title">
  <p:cSld name="3_Presentation - 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2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resentation - title">
  <p:cSld name="4_Presentation - 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2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title">
  <p:cSld name="1_Presentation -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resentation - title">
  <p:cSld name="5_Presentation - 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esentation - Content">
  <p:cSld name="2_Presentation -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2"/>
          <p:cNvSpPr txBox="1">
            <a:spLocks noGrp="1"/>
          </p:cNvSpPr>
          <p:nvPr>
            <p:ph type="body" idx="1"/>
          </p:nvPr>
        </p:nvSpPr>
        <p:spPr>
          <a:xfrm>
            <a:off x="874713" y="2102946"/>
            <a:ext cx="10225087" cy="36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4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esentation - Content 2">
  <p:cSld name="2_Presentation - Content 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3"/>
          <p:cNvSpPr txBox="1">
            <a:spLocks noGrp="1"/>
          </p:cNvSpPr>
          <p:nvPr>
            <p:ph type="body" idx="1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43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esentation - Empty - Content">
  <p:cSld name="2_Presentation - Empty -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4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10225087" cy="468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44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Two content shapes">
  <p:cSld name="Presentation - Two content shape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5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45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2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esentation - Content">
  <p:cSld name="3_Presentation -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6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46"/>
          <p:cNvSpPr>
            <a:spLocks noGrp="1"/>
          </p:cNvSpPr>
          <p:nvPr>
            <p:ph type="tbl" idx="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esentation - Content 2">
  <p:cSld name="3_Presentation - Conten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47"/>
          <p:cNvSpPr>
            <a:spLocks noGrp="1"/>
          </p:cNvSpPr>
          <p:nvPr>
            <p:ph type="tbl" idx="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esentation - Empty - Content">
  <p:cSld name="3_Presentation - Empty -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8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8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8"/>
          <p:cNvSpPr>
            <a:spLocks noGrp="1"/>
          </p:cNvSpPr>
          <p:nvPr>
            <p:ph type="tbl" idx="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Content - Smartart">
  <p:cSld name="Presentation - Content - Smartar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9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9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49"/>
          <p:cNvSpPr>
            <a:spLocks noGrp="1"/>
          </p:cNvSpPr>
          <p:nvPr>
            <p:ph type="dgm" idx="2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Empty">
  <p:cSld name="1_Presentation - Empt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 txBox="1">
            <a:spLocks noGrp="1"/>
          </p:cNvSpPr>
          <p:nvPr>
            <p:ph type="title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50"/>
          <p:cNvSpPr txBox="1"/>
          <p:nvPr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Subscribe to our news: </a:t>
            </a:r>
            <a:r>
              <a:rPr lang="en-US" sz="16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www.cost.eu/subscribe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50"/>
          <p:cNvGrpSpPr/>
          <p:nvPr/>
        </p:nvGrpSpPr>
        <p:grpSpPr>
          <a:xfrm>
            <a:off x="9026219" y="5182889"/>
            <a:ext cx="2200682" cy="1172172"/>
            <a:chOff x="6636485" y="5354057"/>
            <a:chExt cx="2200682" cy="1172172"/>
          </a:xfrm>
        </p:grpSpPr>
        <p:grpSp>
          <p:nvGrpSpPr>
            <p:cNvPr id="224" name="Google Shape;224;p50"/>
            <p:cNvGrpSpPr/>
            <p:nvPr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225" name="Google Shape;225;p50" descr="Plan de travail 1OFF-Icones.jpg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6" name="Google Shape;226;p50">
                <a:hlinkClick r:id="rId5"/>
              </p:cNvPr>
              <p:cNvSpPr txBox="1"/>
              <p:nvPr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www.cost.eu</a:t>
                </a:r>
                <a:endParaRPr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7" name="Google Shape;227;p50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50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9" name="Google Shape;229;p50"/>
              <p:cNvSpPr txBox="1"/>
              <p:nvPr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Subscribe</a:t>
                </a:r>
                <a:endParaRPr sz="14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0" name="Google Shape;230;p5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esentation - title">
  <p:cSld name="2_Presentation - 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2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Empty 2">
  <p:cSld name="1_Presentation - Empty 2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1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Empty - Empty">
  <p:cSld name="1_Presentation - Empty - Empt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Content 2">
  <p:cSld name="Presentation - Content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13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Empty - Content">
  <p:cSld name="Presentation - Empty -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10225087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14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- Two content shapes">
  <p:cSld name="Presentation - Two content shape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5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Content">
  <p:cSld name="1_Presentation -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tbl" idx="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ation - Content 2">
  <p:cSld name="1_Presentation - Content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tbl" idx="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>
            <a:spLocks noGrp="1"/>
          </p:cNvSpPr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lang="en-US" dirty="0"/>
              <a:t>COST Fin AI Country Update</a:t>
            </a:r>
            <a:endParaRPr dirty="0"/>
          </a:p>
        </p:txBody>
      </p:sp>
      <p:sp>
        <p:nvSpPr>
          <p:cNvPr id="242" name="Google Shape;242;p1"/>
          <p:cNvSpPr txBox="1">
            <a:spLocks noGrp="1"/>
          </p:cNvSpPr>
          <p:nvPr>
            <p:ph type="body" idx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sk-SK" dirty="0"/>
              <a:t>Slovakia</a:t>
            </a:r>
            <a:endParaRPr dirty="0"/>
          </a:p>
        </p:txBody>
      </p:sp>
      <p:sp>
        <p:nvSpPr>
          <p:cNvPr id="243" name="Google Shape;243;p1"/>
          <p:cNvSpPr txBox="1">
            <a:spLocks noGrp="1"/>
          </p:cNvSpPr>
          <p:nvPr>
            <p:ph type="body" idx="2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>
            <a:spLocks noGrp="1"/>
          </p:cNvSpPr>
          <p:nvPr>
            <p:ph type="body" idx="1"/>
          </p:nvPr>
        </p:nvSpPr>
        <p:spPr>
          <a:xfrm>
            <a:off x="237745" y="1545162"/>
            <a:ext cx="11832336" cy="477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7400" dirty="0"/>
              <a:t>MC: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sk-SK" sz="7000" dirty="0"/>
              <a:t>Jana Peliova</a:t>
            </a:r>
            <a:r>
              <a:rPr lang="en-US" sz="7000" dirty="0"/>
              <a:t>, University of </a:t>
            </a:r>
            <a:r>
              <a:rPr lang="sk-SK" sz="7000" dirty="0"/>
              <a:t>Economics in Bratislave</a:t>
            </a:r>
            <a:endParaRPr lang="en-US" sz="7000" dirty="0"/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sk-SK" sz="7000" dirty="0"/>
              <a:t>Marek Kacer</a:t>
            </a:r>
            <a:r>
              <a:rPr lang="en-US" sz="7000" dirty="0"/>
              <a:t>, University of </a:t>
            </a:r>
            <a:r>
              <a:rPr lang="sk-SK" sz="7000" dirty="0"/>
              <a:t>Economics in Bratislave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7400" dirty="0"/>
              <a:t>Other Members:</a:t>
            </a:r>
            <a:endParaRPr sz="7400" dirty="0"/>
          </a:p>
          <a:p>
            <a:pPr marL="685800" lvl="1" indent="-228600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sk-SK" sz="7000" dirty="0"/>
              <a:t>Miroslav Hudec, Erika </a:t>
            </a:r>
            <a:r>
              <a:rPr lang="sk-SK" sz="7000" dirty="0" err="1"/>
              <a:t>Minarikova</a:t>
            </a:r>
            <a:r>
              <a:rPr lang="sk-SK" sz="7000" dirty="0"/>
              <a:t>, Maria </a:t>
            </a:r>
            <a:r>
              <a:rPr lang="sk-SK" sz="7000" dirty="0" err="1"/>
              <a:t>Vojtasova</a:t>
            </a:r>
            <a:r>
              <a:rPr lang="sk-SK" sz="7000" dirty="0"/>
              <a:t>, Martin Alexy, Andrea </a:t>
            </a:r>
            <a:r>
              <a:rPr lang="sk-SK" sz="7000" dirty="0" err="1"/>
              <a:t>Furkova</a:t>
            </a:r>
            <a:r>
              <a:rPr lang="sk-SK" sz="7000" dirty="0"/>
              <a:t>, Michal Kompan</a:t>
            </a:r>
            <a:endParaRPr lang="en-US" sz="7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sk-SK" sz="7400" dirty="0"/>
              <a:t>8</a:t>
            </a:r>
            <a:r>
              <a:rPr lang="en-US" sz="7400" dirty="0"/>
              <a:t> Members (some of them inactive); </a:t>
            </a:r>
            <a:r>
              <a:rPr lang="sk-SK" sz="7400" dirty="0"/>
              <a:t>4</a:t>
            </a:r>
            <a:r>
              <a:rPr lang="en-US" sz="7400" dirty="0"/>
              <a:t> males, 4 females</a:t>
            </a:r>
            <a:br>
              <a:rPr lang="en-US" sz="7400" dirty="0"/>
            </a:br>
            <a:br>
              <a:rPr lang="en-US" sz="4800" dirty="0"/>
            </a:br>
            <a:endParaRPr dirty="0"/>
          </a:p>
        </p:txBody>
      </p:sp>
      <p:sp>
        <p:nvSpPr>
          <p:cNvPr id="249" name="Google Shape;249;p2"/>
          <p:cNvSpPr txBox="1">
            <a:spLocks noGrp="1"/>
          </p:cNvSpPr>
          <p:nvPr>
            <p:ph type="title"/>
          </p:nvPr>
        </p:nvSpPr>
        <p:spPr>
          <a:xfrm>
            <a:off x="3389313" y="957395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dirty="0"/>
              <a:t>Members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5E50BB9A-CBE2-491C-BDCF-7DA084253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sk-SK" b="1" dirty="0"/>
              <a:t>STSM </a:t>
            </a:r>
            <a:r>
              <a:rPr lang="sk-SK" b="1" dirty="0" err="1"/>
              <a:t>Ioana</a:t>
            </a:r>
            <a:r>
              <a:rPr lang="sk-SK" b="1" dirty="0"/>
              <a:t> Coita</a:t>
            </a:r>
            <a:r>
              <a:rPr lang="en-GB" dirty="0"/>
              <a:t>:</a:t>
            </a:r>
            <a:endParaRPr lang="sk-SK" dirty="0">
              <a:solidFill>
                <a:schemeClr val="dk1"/>
              </a:solidFill>
            </a:endParaRPr>
          </a:p>
          <a:p>
            <a:r>
              <a:rPr lang="en-US" dirty="0">
                <a:solidFill>
                  <a:schemeClr val="dk1"/>
                </a:solidFill>
              </a:rPr>
              <a:t>Leveraging AI Tools for Fraud Prevention and Early Warning on Crowdfunding and P2P Platforms</a:t>
            </a:r>
            <a:endParaRPr lang="sk-SK" dirty="0">
              <a:solidFill>
                <a:schemeClr val="dk1"/>
              </a:solidFill>
            </a:endParaRPr>
          </a:p>
          <a:p>
            <a:pPr marL="50800" indent="0">
              <a:buNone/>
            </a:pPr>
            <a:r>
              <a:rPr lang="sk-SK" b="1" dirty="0"/>
              <a:t>WG, MC </a:t>
            </a:r>
            <a:r>
              <a:rPr lang="sk-SK" b="1" dirty="0" err="1"/>
              <a:t>meeting</a:t>
            </a:r>
            <a:r>
              <a:rPr lang="sk-SK" b="1" dirty="0"/>
              <a:t> Bern</a:t>
            </a:r>
          </a:p>
          <a:p>
            <a:pPr marL="50800" indent="0">
              <a:buNone/>
            </a:pP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42CDFB-88FF-455B-98AF-162C6502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Cost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</a:t>
            </a:r>
            <a:r>
              <a:rPr lang="sk-SK" dirty="0" err="1"/>
              <a:t>participation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959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5E50BB9A-CBE2-491C-BDCF-7DA084253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sk-SK" b="1" dirty="0" err="1"/>
              <a:t>WiF</a:t>
            </a:r>
            <a:r>
              <a:rPr lang="sk-SK" b="1" dirty="0"/>
              <a:t> and AI </a:t>
            </a:r>
            <a:r>
              <a:rPr lang="sk-SK" b="1" dirty="0" err="1"/>
              <a:t>Rethymno</a:t>
            </a:r>
            <a:r>
              <a:rPr lang="en-GB" b="1" dirty="0"/>
              <a:t>:</a:t>
            </a:r>
            <a:endParaRPr lang="sk-SK" dirty="0"/>
          </a:p>
          <a:p>
            <a:r>
              <a:rPr lang="sk-SK" dirty="0">
                <a:solidFill>
                  <a:schemeClr val="dk1"/>
                </a:solidFill>
              </a:rPr>
              <a:t>Jana Peliova: Member of </a:t>
            </a:r>
            <a:r>
              <a:rPr lang="sk-SK" dirty="0" err="1">
                <a:solidFill>
                  <a:schemeClr val="dk1"/>
                </a:solidFill>
              </a:rPr>
              <a:t>organizing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committee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lang="sk-SK" dirty="0">
              <a:solidFill>
                <a:schemeClr val="dk1"/>
              </a:solidFill>
            </a:endParaRPr>
          </a:p>
          <a:p>
            <a:pPr marL="50800" indent="0">
              <a:buNone/>
            </a:pPr>
            <a:r>
              <a:rPr lang="sk-SK" b="1" dirty="0" err="1"/>
              <a:t>Training</a:t>
            </a:r>
            <a:r>
              <a:rPr lang="sk-SK" b="1" dirty="0"/>
              <a:t> </a:t>
            </a:r>
            <a:r>
              <a:rPr lang="sk-SK" b="1" dirty="0" err="1"/>
              <a:t>schools</a:t>
            </a:r>
            <a:r>
              <a:rPr lang="sk-SK" b="1" dirty="0"/>
              <a:t>:</a:t>
            </a:r>
            <a:endParaRPr lang="sk-SK" dirty="0">
              <a:solidFill>
                <a:schemeClr val="dk1"/>
              </a:solidFill>
            </a:endParaRPr>
          </a:p>
          <a:p>
            <a:r>
              <a:rPr lang="en-US" dirty="0">
                <a:solidFill>
                  <a:schemeClr val="dk1"/>
                </a:solidFill>
              </a:rPr>
              <a:t>Advanced Statistical Modelling for Fintech, Financial Inclusion and Inequality (AFFINE - Second Edition) training school – September 6-7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42CDFB-88FF-455B-98AF-162C6502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Cost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</a:t>
            </a:r>
            <a:r>
              <a:rPr lang="sk-SK" dirty="0" err="1"/>
              <a:t>participation</a:t>
            </a:r>
            <a:r>
              <a:rPr lang="sk-SK" dirty="0"/>
              <a:t> (</a:t>
            </a:r>
            <a:r>
              <a:rPr lang="sk-SK" dirty="0" err="1"/>
              <a:t>future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270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C733D02D-D2A9-4399-9542-834C6D8E5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sk-SK" dirty="0" err="1"/>
              <a:t>Projects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Maria </a:t>
            </a:r>
            <a:r>
              <a:rPr lang="sk-SK" dirty="0" err="1"/>
              <a:t>Ianario</a:t>
            </a:r>
            <a:r>
              <a:rPr lang="sk-SK" dirty="0"/>
              <a:t> </a:t>
            </a:r>
            <a:r>
              <a:rPr lang="en-US" dirty="0"/>
              <a:t>University of Naples Federico II</a:t>
            </a:r>
            <a:endParaRPr lang="sk-SK" dirty="0"/>
          </a:p>
          <a:p>
            <a:r>
              <a:rPr lang="sk-SK" dirty="0">
                <a:solidFill>
                  <a:schemeClr val="dk1"/>
                </a:solidFill>
              </a:rPr>
              <a:t>BIP – </a:t>
            </a:r>
            <a:r>
              <a:rPr lang="sk-SK" dirty="0" err="1">
                <a:solidFill>
                  <a:schemeClr val="dk1"/>
                </a:solidFill>
              </a:rPr>
              <a:t>organized</a:t>
            </a:r>
            <a:r>
              <a:rPr lang="sk-SK" dirty="0">
                <a:solidFill>
                  <a:schemeClr val="dk1"/>
                </a:solidFill>
              </a:rPr>
              <a:t> by</a:t>
            </a:r>
          </a:p>
          <a:p>
            <a:r>
              <a:rPr lang="sk-SK" dirty="0">
                <a:solidFill>
                  <a:schemeClr val="dk1"/>
                </a:solidFill>
              </a:rPr>
              <a:t>Martin Alexy: 9 -17.52024 Erasmus </a:t>
            </a:r>
            <a:r>
              <a:rPr lang="sk-SK" dirty="0" err="1">
                <a:solidFill>
                  <a:schemeClr val="dk1"/>
                </a:solidFill>
              </a:rPr>
              <a:t>staff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exchange</a:t>
            </a:r>
            <a:endParaRPr lang="sk-SK" dirty="0">
              <a:solidFill>
                <a:schemeClr val="dk1"/>
              </a:solidFill>
            </a:endParaRPr>
          </a:p>
          <a:p>
            <a:r>
              <a:rPr lang="sk-SK" dirty="0">
                <a:solidFill>
                  <a:schemeClr val="dk1"/>
                </a:solidFill>
              </a:rPr>
              <a:t>Martin Alexy: Workshop - </a:t>
            </a:r>
            <a:r>
              <a:rPr lang="sk-SK" dirty="0" err="1">
                <a:solidFill>
                  <a:schemeClr val="dk1"/>
                </a:solidFill>
              </a:rPr>
              <a:t>Models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for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data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analysis</a:t>
            </a:r>
            <a:r>
              <a:rPr lang="sk-SK" dirty="0">
                <a:solidFill>
                  <a:schemeClr val="dk1"/>
                </a:solidFill>
              </a:rPr>
              <a:t> and </a:t>
            </a:r>
            <a:r>
              <a:rPr lang="sk-SK" dirty="0" err="1">
                <a:solidFill>
                  <a:schemeClr val="dk1"/>
                </a:solidFill>
              </a:rPr>
              <a:t>integration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for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artificial</a:t>
            </a:r>
            <a:r>
              <a:rPr lang="sk-SK" dirty="0">
                <a:solidFill>
                  <a:schemeClr val="dk1"/>
                </a:solidFill>
              </a:rPr>
              <a:t> </a:t>
            </a:r>
            <a:r>
              <a:rPr lang="sk-SK" dirty="0" err="1">
                <a:solidFill>
                  <a:schemeClr val="dk1"/>
                </a:solidFill>
              </a:rPr>
              <a:t>intelligence</a:t>
            </a:r>
            <a:r>
              <a:rPr lang="sk-SK" dirty="0">
                <a:solidFill>
                  <a:schemeClr val="dk1"/>
                </a:solidFill>
              </a:rPr>
              <a:t> - May 16, 2024</a:t>
            </a:r>
          </a:p>
          <a:p>
            <a:pPr marL="50800" indent="0">
              <a:buNone/>
            </a:pPr>
            <a:r>
              <a:rPr lang="sk-SK" dirty="0"/>
              <a:t>Research </a:t>
            </a:r>
            <a:r>
              <a:rPr lang="sk-SK" dirty="0" err="1"/>
              <a:t>stay</a:t>
            </a:r>
            <a:r>
              <a:rPr lang="sk-SK" dirty="0"/>
              <a:t> of Maria </a:t>
            </a:r>
            <a:r>
              <a:rPr lang="sk-SK" dirty="0" err="1"/>
              <a:t>Vojtasova</a:t>
            </a:r>
            <a:r>
              <a:rPr lang="sk-SK" dirty="0"/>
              <a:t> at BFH</a:t>
            </a:r>
            <a:endParaRPr lang="en-US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A20B37-E104-4136-A29C-359A4D96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Cost</a:t>
            </a:r>
            <a:r>
              <a:rPr lang="sk-SK" dirty="0"/>
              <a:t> </a:t>
            </a:r>
            <a:r>
              <a:rPr lang="sk-SK" dirty="0" err="1"/>
              <a:t>funded</a:t>
            </a:r>
            <a:r>
              <a:rPr lang="sk-SK" dirty="0"/>
              <a:t> </a:t>
            </a:r>
            <a:r>
              <a:rPr lang="sk-SK" dirty="0" err="1"/>
              <a:t>events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146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4387A290-D02B-4D84-AF52-07DAE27C3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Pisoni, G., Mináriková, E., Hudec, M., </a:t>
            </a:r>
            <a:r>
              <a:rPr lang="sk-SK" dirty="0" err="1"/>
              <a:t>Skaftadottir</a:t>
            </a:r>
            <a:r>
              <a:rPr lang="sk-SK" dirty="0"/>
              <a:t>, H. K., Molnár, B., &amp; </a:t>
            </a:r>
            <a:r>
              <a:rPr lang="sk-SK" dirty="0" err="1"/>
              <a:t>Vučetić</a:t>
            </a:r>
            <a:r>
              <a:rPr lang="sk-SK" dirty="0"/>
              <a:t>, M. (2023). </a:t>
            </a:r>
            <a:r>
              <a:rPr lang="sk-SK" dirty="0" err="1"/>
              <a:t>Reducing</a:t>
            </a:r>
            <a:r>
              <a:rPr lang="sk-SK" dirty="0"/>
              <a:t> </a:t>
            </a:r>
            <a:r>
              <a:rPr lang="sk-SK" dirty="0" err="1"/>
              <a:t>Complexity</a:t>
            </a:r>
            <a:r>
              <a:rPr lang="sk-SK" dirty="0"/>
              <a:t> by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Linguistic</a:t>
            </a:r>
            <a:r>
              <a:rPr lang="sk-SK" dirty="0"/>
              <a:t> </a:t>
            </a:r>
            <a:r>
              <a:rPr lang="sk-SK" dirty="0" err="1"/>
              <a:t>Summaries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Business </a:t>
            </a:r>
            <a:r>
              <a:rPr lang="sk-SK" dirty="0" err="1"/>
              <a:t>Intelligence</a:t>
            </a:r>
            <a:r>
              <a:rPr lang="sk-SK" dirty="0"/>
              <a:t> </a:t>
            </a:r>
            <a:r>
              <a:rPr lang="sk-SK" dirty="0" err="1"/>
              <a:t>Reporting</a:t>
            </a:r>
            <a:r>
              <a:rPr lang="sk-SK" dirty="0"/>
              <a:t>. </a:t>
            </a:r>
            <a:r>
              <a:rPr lang="sk-SK" i="1" dirty="0" err="1"/>
              <a:t>Available</a:t>
            </a:r>
            <a:r>
              <a:rPr lang="sk-SK" i="1" dirty="0"/>
              <a:t> at SSRN 4623248</a:t>
            </a:r>
            <a:r>
              <a:rPr lang="sk-SK" dirty="0"/>
              <a:t>.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/>
              <a:t>Hudec, M., </a:t>
            </a:r>
            <a:r>
              <a:rPr lang="en-US" dirty="0" err="1"/>
              <a:t>Vučetić</a:t>
            </a:r>
            <a:r>
              <a:rPr lang="en-US" dirty="0"/>
              <a:t>, M., &amp; </a:t>
            </a:r>
            <a:r>
              <a:rPr lang="en-US" dirty="0" err="1"/>
              <a:t>Barčáková</a:t>
            </a:r>
            <a:r>
              <a:rPr lang="en-US" dirty="0"/>
              <a:t>, N. (2024). An extended proximity relation and quantified aggregation for designing robust fuzzy query engine. </a:t>
            </a:r>
            <a:r>
              <a:rPr lang="en-US" i="1" dirty="0"/>
              <a:t>Knowledge-Based Systems</a:t>
            </a:r>
            <a:r>
              <a:rPr lang="en-US" dirty="0"/>
              <a:t>, 111574</a:t>
            </a:r>
            <a:r>
              <a:rPr lang="sk-SK" dirty="0"/>
              <a:t> (</a:t>
            </a:r>
            <a:r>
              <a:rPr lang="sk-SK" dirty="0" err="1"/>
              <a:t>accepted</a:t>
            </a:r>
            <a:r>
              <a:rPr lang="sk-SK" dirty="0"/>
              <a:t>)</a:t>
            </a:r>
            <a:r>
              <a:rPr lang="en-US" dirty="0"/>
              <a:t>.</a:t>
            </a:r>
            <a:r>
              <a:rPr lang="sk-SK" dirty="0"/>
              <a:t> </a:t>
            </a:r>
            <a:r>
              <a:rPr lang="en-GB" dirty="0"/>
              <a:t> </a:t>
            </a:r>
            <a:endParaRPr lang="sk-SK" dirty="0"/>
          </a:p>
          <a:p>
            <a:r>
              <a:rPr lang="sk-SK" dirty="0"/>
              <a:t>Vojtasová &amp; Alexy (2024) UNVEILING RISK PATTERNS THROUGH AN IN-DEPTH ANALYSIS OF SLOVAK COMPANY DEFAULTS (2014-2018) 14th International </a:t>
            </a:r>
            <a:r>
              <a:rPr lang="sk-SK" dirty="0" err="1"/>
              <a:t>Scientific</a:t>
            </a:r>
            <a:r>
              <a:rPr lang="sk-SK" dirty="0"/>
              <a:t> </a:t>
            </a:r>
            <a:r>
              <a:rPr lang="sk-SK" dirty="0" err="1"/>
              <a:t>Conference</a:t>
            </a:r>
            <a:r>
              <a:rPr lang="sk-SK" dirty="0"/>
              <a:t> “Business and Management 2024”, May 16-17, 2024, Vilnius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7DC2611-DC0D-4252-8252-D1EC8BE0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 the </a:t>
            </a:r>
            <a:r>
              <a:rPr lang="sk-SK" dirty="0" err="1"/>
              <a:t>process</a:t>
            </a:r>
            <a:r>
              <a:rPr lang="sk-SK" dirty="0"/>
              <a:t>: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725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>
            <a:spLocks noGrp="1"/>
          </p:cNvSpPr>
          <p:nvPr>
            <p:ph type="body" idx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670" indent="0">
              <a:spcBef>
                <a:spcPts val="0"/>
              </a:spcBef>
              <a:buSzPct val="100000"/>
              <a:buNone/>
            </a:pPr>
            <a:r>
              <a:rPr lang="en-US" dirty="0"/>
              <a:t>Project application</a:t>
            </a:r>
            <a:r>
              <a:rPr lang="sk-SK" dirty="0"/>
              <a:t>s</a:t>
            </a:r>
            <a:r>
              <a:rPr lang="en-US" dirty="0"/>
              <a:t>:</a:t>
            </a:r>
            <a:endParaRPr lang="sk-SK" dirty="0"/>
          </a:p>
          <a:p>
            <a:pPr marL="228600" indent="-201930">
              <a:spcBef>
                <a:spcPts val="0"/>
              </a:spcBef>
              <a:buSzPct val="100000"/>
            </a:pPr>
            <a:endParaRPr lang="en-US" b="1" dirty="0"/>
          </a:p>
          <a:p>
            <a:r>
              <a:rPr lang="sk-SK" dirty="0"/>
              <a:t>Erasmus KA220-HED </a:t>
            </a:r>
            <a:r>
              <a:rPr lang="en-US" dirty="0"/>
              <a:t>Cooperation partnerships in higher education</a:t>
            </a:r>
            <a:r>
              <a:rPr lang="sk-SK" dirty="0"/>
              <a:t> (KA220-HED)</a:t>
            </a:r>
          </a:p>
          <a:p>
            <a:pPr marL="447675" indent="0">
              <a:buNone/>
              <a:tabLst>
                <a:tab pos="447675" algn="l"/>
              </a:tabLst>
            </a:pPr>
            <a:r>
              <a:rPr lang="en-US" i="1" dirty="0"/>
              <a:t>Raising Digital and Sustainable skills to future entrepreneurs</a:t>
            </a:r>
            <a:r>
              <a:rPr lang="sk-SK" i="1" dirty="0"/>
              <a:t> in the </a:t>
            </a:r>
            <a:r>
              <a:rPr lang="sk-SK" i="1" dirty="0" err="1"/>
              <a:t>financial</a:t>
            </a:r>
            <a:r>
              <a:rPr lang="sk-SK" i="1" dirty="0"/>
              <a:t> </a:t>
            </a:r>
            <a:r>
              <a:rPr lang="sk-SK" i="1" dirty="0" err="1"/>
              <a:t>sector</a:t>
            </a:r>
            <a:r>
              <a:rPr lang="sk-SK" i="1" dirty="0"/>
              <a:t> </a:t>
            </a:r>
            <a:r>
              <a:rPr lang="sk-SK" dirty="0"/>
              <a:t>(EUBA, </a:t>
            </a:r>
            <a:r>
              <a:rPr lang="sk-SK" dirty="0" err="1"/>
              <a:t>Utwente</a:t>
            </a:r>
            <a:r>
              <a:rPr lang="sk-SK" dirty="0"/>
              <a:t>, BFH, UNINA, UPF, BIFROST, PTIC)</a:t>
            </a:r>
            <a:endParaRPr lang="en-US" dirty="0"/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endParaRPr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None/>
            </a:pPr>
            <a:endParaRPr dirty="0"/>
          </a:p>
        </p:txBody>
      </p:sp>
      <p:sp>
        <p:nvSpPr>
          <p:cNvPr id="267" name="Google Shape;267;p5"/>
          <p:cNvSpPr txBox="1">
            <a:spLocks noGrp="1"/>
          </p:cNvSpPr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br>
              <a:rPr lang="en-US" b="0" dirty="0"/>
            </a:b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E631447A-872A-4161-8242-665051E7C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jana.peliova@euba.sk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C1C86EA-69FB-4058-AD27-BB431A55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930606"/>
      </p:ext>
    </p:extLst>
  </p:cSld>
  <p:clrMapOvr>
    <a:masterClrMapping/>
  </p:clrMapOvr>
</p:sld>
</file>

<file path=ppt/theme/theme1.xml><?xml version="1.0" encoding="utf-8"?>
<a:theme xmlns:a="http://schemas.openxmlformats.org/drawingml/2006/main" name="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ST_ppt-16_9-color_2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ST_ppt-16_9-color_3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2ABB19A221B0409C286D5177234211" ma:contentTypeVersion="20" ma:contentTypeDescription="Umožňuje vytvoriť nový dokument." ma:contentTypeScope="" ma:versionID="2aba964419c108e51ed2e3c5eba960aa">
  <xsd:schema xmlns:xsd="http://www.w3.org/2001/XMLSchema" xmlns:xs="http://www.w3.org/2001/XMLSchema" xmlns:p="http://schemas.microsoft.com/office/2006/metadata/properties" xmlns:ns1="http://schemas.microsoft.com/sharepoint/v3" xmlns:ns3="b7818aa3-e4ee-4106-8f5d-08d4a4ca9cbc" xmlns:ns4="afe0fdec-229d-4f93-80f6-68337efacb36" targetNamespace="http://schemas.microsoft.com/office/2006/metadata/properties" ma:root="true" ma:fieldsID="7239d32a197e7cc986e14f18577820be" ns1:_="" ns3:_="" ns4:_="">
    <xsd:import namespace="http://schemas.microsoft.com/sharepoint/v3"/>
    <xsd:import namespace="b7818aa3-e4ee-4106-8f5d-08d4a4ca9cbc"/>
    <xsd:import namespace="afe0fdec-229d-4f93-80f6-68337efacb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Vlastnosti zjednotenej politiky dodržiavania súladu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kcia v používateľskom rozhraní zjednotenej politiky dodržiavania súladu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18aa3-e4ee-4106-8f5d-08d4a4ca9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0fdec-229d-4f93-80f6-68337efac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afe0fdec-229d-4f93-80f6-68337efacb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9A01F-2DB6-41E7-9274-7E58E9E8A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818aa3-e4ee-4106-8f5d-08d4a4ca9cbc"/>
    <ds:schemaRef ds:uri="afe0fdec-229d-4f93-80f6-68337efac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3D81F0-4D48-44C1-9358-5E16C4322A1D}">
  <ds:schemaRefs>
    <ds:schemaRef ds:uri="b7818aa3-e4ee-4106-8f5d-08d4a4ca9cbc"/>
    <ds:schemaRef ds:uri="http://purl.org/dc/dcmitype/"/>
    <ds:schemaRef ds:uri="http://schemas.microsoft.com/sharepoint/v3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fe0fdec-229d-4f93-80f6-68337efacb36"/>
  </ds:schemaRefs>
</ds:datastoreItem>
</file>

<file path=customXml/itemProps3.xml><?xml version="1.0" encoding="utf-8"?>
<ds:datastoreItem xmlns:ds="http://schemas.openxmlformats.org/officeDocument/2006/customXml" ds:itemID="{8377E376-CFB4-4E79-9E58-3BB1A87360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359</Words>
  <Application>Microsoft Office PowerPoint</Application>
  <PresentationFormat>Širokouhlá</PresentationFormat>
  <Paragraphs>34</Paragraphs>
  <Slides>8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 Symbols</vt:lpstr>
      <vt:lpstr>COST_ppt-16_9-color_1</vt:lpstr>
      <vt:lpstr>COST_ppt-16_9-color_2</vt:lpstr>
      <vt:lpstr>COST_ppt-16_9-color_3</vt:lpstr>
      <vt:lpstr>COST Fin AI Country Update</vt:lpstr>
      <vt:lpstr>Members</vt:lpstr>
      <vt:lpstr>Cost events participation</vt:lpstr>
      <vt:lpstr>Cost events participation (future events)</vt:lpstr>
      <vt:lpstr>Not Cost funded events</vt:lpstr>
      <vt:lpstr>In the process: </vt:lpstr>
      <vt:lpstr>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Fin AI Country Update</dc:title>
  <dc:creator>Molnár Bálint</dc:creator>
  <cp:lastModifiedBy>Jana Péliová</cp:lastModifiedBy>
  <cp:revision>20</cp:revision>
  <dcterms:created xsi:type="dcterms:W3CDTF">2020-11-09T15:57:23Z</dcterms:created>
  <dcterms:modified xsi:type="dcterms:W3CDTF">2024-04-25T09:38:50Z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0x010100AA2ABB19A221B0409C286D5177234211</vt:lpwstr>
  </property>
</Properties>
</file>