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4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ii+84C2BMzvsk8IMEJmAUW7bR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4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s://twitter.com/costprogramme?lang=fr" TargetMode="External"/><Relationship Id="rId4" Type="http://schemas.openxmlformats.org/officeDocument/2006/relationships/image" Target="../media/image10.jpg"/><Relationship Id="rId11" Type="http://schemas.openxmlformats.org/officeDocument/2006/relationships/image" Target="../media/image11.png"/><Relationship Id="rId10" Type="http://schemas.openxmlformats.org/officeDocument/2006/relationships/hyperlink" Target="https://www.linkedin.com/company/cost-office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://www.cost.eu/" TargetMode="External"/><Relationship Id="rId6" Type="http://schemas.openxmlformats.org/officeDocument/2006/relationships/hyperlink" Target="https://www.youtube.com/user/COSTOffice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facebook.com/COST.Programme/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hyperlink" Target="https://twitter.com/costprogramme?lang=fr" TargetMode="External"/><Relationship Id="rId4" Type="http://schemas.openxmlformats.org/officeDocument/2006/relationships/image" Target="../media/image10.jpg"/><Relationship Id="rId11" Type="http://schemas.openxmlformats.org/officeDocument/2006/relationships/image" Target="../media/image11.png"/><Relationship Id="rId10" Type="http://schemas.openxmlformats.org/officeDocument/2006/relationships/hyperlink" Target="https://www.linkedin.com/company/cost-office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://www.cost.eu/" TargetMode="External"/><Relationship Id="rId6" Type="http://schemas.openxmlformats.org/officeDocument/2006/relationships/hyperlink" Target="https://www.youtube.com/user/COSTOffice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facebook.com/COST.Programme/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hyperlink" Target="https://twitter.com/costprogramme?lang=fr" TargetMode="External"/><Relationship Id="rId4" Type="http://schemas.openxmlformats.org/officeDocument/2006/relationships/image" Target="../media/image10.jpg"/><Relationship Id="rId11" Type="http://schemas.openxmlformats.org/officeDocument/2006/relationships/image" Target="../media/image11.png"/><Relationship Id="rId10" Type="http://schemas.openxmlformats.org/officeDocument/2006/relationships/hyperlink" Target="https://www.linkedin.com/company/cost-office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://www.cost.eu/" TargetMode="External"/><Relationship Id="rId6" Type="http://schemas.openxmlformats.org/officeDocument/2006/relationships/hyperlink" Target="https://www.youtube.com/user/COSTOffice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facebook.com/COST.Programme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itle">
  <p:cSld name="Presentation - 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 - Content">
  <p:cSld name="1_Presentation - Empty -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8"/>
          <p:cNvSpPr/>
          <p:nvPr>
            <p:ph idx="2" type="tbl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- Smartart">
  <p:cSld name="Presentation - Content - Smartar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9"/>
          <p:cNvSpPr/>
          <p:nvPr>
            <p:ph idx="2" type="dgm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">
  <p:cSld name="Presentation - Empt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/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0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b="0" i="0" lang="en-US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20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72" name="Google Shape;72;p20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descr="Plan de travail 1OFF-Icones.jpg" id="73" name="Google Shape;73;p20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20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b="0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" name="Google Shape;75;p20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20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77;p20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b="1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8" name="Google Shape;78;p2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Empty">
  <p:cSld name="Presentation - Empty - Empt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itle">
  <p:cSld name="Presentation - 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title">
  <p:cSld name="1_Presentation - 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5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5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5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title">
  <p:cSld name="2_Presentation - 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/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">
  <p:cSld name="Presentation -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7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2">
  <p:cSld name="Presentation - Content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Content">
  <p:cSld name="Presentation - Empty -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874713" y="1093982"/>
            <a:ext cx="10225087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">
  <p:cSld name="Presentation -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0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wo content shapes">
  <p:cSld name="Presentation - Two content shape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0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0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/>
          <p:nvPr>
            <p:ph idx="2" type="body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">
  <p:cSld name="1_Presentation -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1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1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31"/>
          <p:cNvSpPr/>
          <p:nvPr>
            <p:ph idx="2" type="tbl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 2">
  <p:cSld name="1_Presentation - Content 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32"/>
          <p:cNvSpPr/>
          <p:nvPr>
            <p:ph idx="2" type="tbl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 - Content">
  <p:cSld name="1_Presentation - Empty -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3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3"/>
          <p:cNvSpPr/>
          <p:nvPr>
            <p:ph idx="2" type="tbl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- Smartart">
  <p:cSld name="Presentation - Content - Smartar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4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4"/>
          <p:cNvSpPr/>
          <p:nvPr>
            <p:ph idx="2" type="dgm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">
  <p:cSld name="Presentation - Empt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5"/>
          <p:cNvSpPr txBox="1"/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5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b="0" i="0" lang="en-US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35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145" name="Google Shape;145;p35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descr="Plan de travail 1OFF-Icones.jpg" id="146" name="Google Shape;146;p35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147;p35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b="0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8" name="Google Shape;148;p35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35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35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b="1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1" name="Google Shape;151;p3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2">
  <p:cSld name="Presentation - Empty 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Empty">
  <p:cSld name="Presentation - Empty - Empt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resentation - title">
  <p:cSld name="3_Presentation - 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resentation - title">
  <p:cSld name="4_Presentation - 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0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40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title">
  <p:cSld name="1_Presentation -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resentation - title">
  <p:cSld name="5_Presentation - 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/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Content">
  <p:cSld name="2_Presentation -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2"/>
          <p:cNvSpPr txBox="1"/>
          <p:nvPr>
            <p:ph idx="1" type="body"/>
          </p:nvPr>
        </p:nvSpPr>
        <p:spPr>
          <a:xfrm>
            <a:off x="874713" y="2102946"/>
            <a:ext cx="10225087" cy="367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4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Content 2">
  <p:cSld name="2_Presentation - Content 2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3"/>
          <p:cNvSpPr txBox="1"/>
          <p:nvPr>
            <p:ph idx="1" type="body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3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4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Empty - Content">
  <p:cSld name="2_Presentation - Empty -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4"/>
          <p:cNvSpPr txBox="1"/>
          <p:nvPr>
            <p:ph idx="1" type="body"/>
          </p:nvPr>
        </p:nvSpPr>
        <p:spPr>
          <a:xfrm>
            <a:off x="874713" y="1093983"/>
            <a:ext cx="10225087" cy="468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783C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44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4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wo content shapes">
  <p:cSld name="Presentation - Two content shape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/>
          <p:nvPr>
            <p:ph idx="1" type="body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45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45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5"/>
          <p:cNvSpPr txBox="1"/>
          <p:nvPr>
            <p:ph idx="2" type="body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resentation - Content">
  <p:cSld name="3_Presentation -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6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6"/>
          <p:cNvSpPr/>
          <p:nvPr>
            <p:ph idx="2" type="tbl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resentation - Content 2">
  <p:cSld name="3_Presentation - Content 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7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7"/>
          <p:cNvSpPr/>
          <p:nvPr>
            <p:ph idx="2" type="tbl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resentation - Empty - Content">
  <p:cSld name="3_Presentation - Empty - Conte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8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8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8"/>
          <p:cNvSpPr/>
          <p:nvPr>
            <p:ph idx="2" type="tbl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- Smartart">
  <p:cSld name="Presentation - Content - Smartar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9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9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49"/>
          <p:cNvSpPr txBox="1"/>
          <p:nvPr>
            <p:ph idx="1" type="body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49"/>
          <p:cNvSpPr/>
          <p:nvPr>
            <p:ph idx="2" type="dgm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">
  <p:cSld name="1_Presentation - Empt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0"/>
          <p:cNvSpPr txBox="1"/>
          <p:nvPr>
            <p:ph type="title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50"/>
          <p:cNvSpPr txBox="1"/>
          <p:nvPr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Subscribe to our news: </a:t>
            </a:r>
            <a:r>
              <a:rPr b="0" i="0" lang="en-US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www.cost.eu/subscribe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50"/>
          <p:cNvGrpSpPr/>
          <p:nvPr/>
        </p:nvGrpSpPr>
        <p:grpSpPr>
          <a:xfrm>
            <a:off x="9026219" y="5182889"/>
            <a:ext cx="2200682" cy="1172172"/>
            <a:chOff x="6636485" y="5354057"/>
            <a:chExt cx="2200682" cy="1172172"/>
          </a:xfrm>
        </p:grpSpPr>
        <p:grpSp>
          <p:nvGrpSpPr>
            <p:cNvPr id="221" name="Google Shape;221;p50"/>
            <p:cNvGrpSpPr/>
            <p:nvPr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descr="Plan de travail 1OFF-Icones.jpg" id="222" name="Google Shape;222;p50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50">
                <a:hlinkClick r:id="rId5"/>
              </p:cNvPr>
              <p:cNvSpPr txBox="1"/>
              <p:nvPr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www.cost.eu</a:t>
                </a:r>
                <a:endParaRPr b="0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4" name="Google Shape;224;p50">
                <a:hlinkClick r:id="rId6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50">
                <a:hlinkClick r:id="rId8"/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p50"/>
              <p:cNvSpPr txBox="1"/>
              <p:nvPr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Subscribe</a:t>
                </a:r>
                <a:endParaRPr b="1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7" name="Google Shape;227;p5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ation - title">
  <p:cSld name="2_Presentation - 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/>
          <p:nvPr>
            <p:ph type="title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5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 2">
  <p:cSld name="1_Presentation - Empty 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1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Empty - Empty">
  <p:cSld name="1_Presentation - Empty - Empt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2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Content 2">
  <p:cSld name="Presentation - Content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3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Empty - Content">
  <p:cSld name="Presentation - Empty -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74713" y="1093983"/>
            <a:ext cx="10225087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- Two content shapes">
  <p:cSld name="Presentation - Two content shape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5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">
  <p:cSld name="1_Presentation -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6"/>
          <p:cNvSpPr/>
          <p:nvPr>
            <p:ph idx="2" type="tbl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- Content 2">
  <p:cSld name="1_Presentation - Content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/>
          <p:nvPr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874713" y="50621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7"/>
          <p:cNvSpPr/>
          <p:nvPr>
            <p:ph idx="2" type="tbl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kelte-my.sharepoint.com/:b:/g/personal/molnarba_inf_elte_hu/EepPu31ByLlOhhHr6if9YOwB5QxvaFpld_1zApgZDSiS4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holar.google.com/scholar?oi=bibs&amp;cluster=11393289616538233706&amp;btnI=1&amp;hl=e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/>
          <p:nvPr>
            <p:ph type="title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lang="en-US"/>
              <a:t>COST Fin AI Country Update</a:t>
            </a:r>
            <a:endParaRPr/>
          </a:p>
        </p:txBody>
      </p:sp>
      <p:sp>
        <p:nvSpPr>
          <p:cNvPr id="239" name="Google Shape;239;p1"/>
          <p:cNvSpPr txBox="1"/>
          <p:nvPr>
            <p:ph idx="1" type="body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Iceland</a:t>
            </a:r>
            <a:endParaRPr/>
          </a:p>
        </p:txBody>
      </p:sp>
      <p:sp>
        <p:nvSpPr>
          <p:cNvPr id="240" name="Google Shape;240;p1"/>
          <p:cNvSpPr txBox="1"/>
          <p:nvPr>
            <p:ph idx="2" type="body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/>
          <p:nvPr>
            <p:ph idx="1" type="body"/>
          </p:nvPr>
        </p:nvSpPr>
        <p:spPr>
          <a:xfrm>
            <a:off x="237745" y="1545162"/>
            <a:ext cx="11832336" cy="4773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7400"/>
              <a:t>MC: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7000"/>
              <a:t>Hanna Kristín Skaftadóttir</a:t>
            </a:r>
            <a:r>
              <a:rPr lang="en-US" sz="7000"/>
              <a:t>, Bifröst University</a:t>
            </a:r>
            <a:endParaRPr sz="7000"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7000"/>
              <a:t>María Óskarsdóttir, Reykjavík University 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7400"/>
              <a:t>Other Members:</a:t>
            </a:r>
            <a:endParaRPr sz="7400"/>
          </a:p>
          <a:p>
            <a:pPr indent="-228600" lvl="1" marL="6858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t/>
            </a:r>
            <a:endParaRPr sz="7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en-US" sz="7400"/>
              <a:t>3</a:t>
            </a:r>
            <a:r>
              <a:rPr lang="en-US" sz="7400"/>
              <a:t> Members (some of them inactive); 1 male, 2 females</a:t>
            </a:r>
            <a:br>
              <a:rPr lang="en-US" sz="7400"/>
            </a:br>
            <a:br>
              <a:rPr lang="en-US" sz="4800"/>
            </a:br>
            <a:endParaRPr/>
          </a:p>
        </p:txBody>
      </p:sp>
      <p:sp>
        <p:nvSpPr>
          <p:cNvPr id="246" name="Google Shape;246;p2"/>
          <p:cNvSpPr txBox="1"/>
          <p:nvPr>
            <p:ph type="title"/>
          </p:nvPr>
        </p:nvSpPr>
        <p:spPr>
          <a:xfrm>
            <a:off x="3389313" y="957395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Members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3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Napoli</a:t>
            </a:r>
            <a:r>
              <a:rPr lang="en-US"/>
              <a:t>:</a:t>
            </a:r>
            <a:endParaRPr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Leveraging AI Tools for Fraud Prevention and Early Warning on Crowdfunding and P2P Platforms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Brussel</a:t>
            </a:r>
            <a:r>
              <a:rPr lang="en-US"/>
              <a:t>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Pavia</a:t>
            </a:r>
            <a:r>
              <a:rPr lang="en-US"/>
              <a:t>: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WG meetings online</a:t>
            </a:r>
            <a:endParaRPr b="1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, MC meeting Bern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2" name="Google Shape;252;p53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Cost events participation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4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50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COST Fin/AI meets Istanbul</a:t>
            </a:r>
            <a:r>
              <a:rPr b="1" lang="en-US"/>
              <a:t>: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chemeClr val="dk1"/>
                </a:solidFill>
              </a:rPr>
              <a:t>Hanna Kristín Skaftadóttir: Presentation.</a:t>
            </a:r>
            <a:endParaRPr b="1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WiF and AI Rethymno: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Hanna Kristín Skaftadóttir</a:t>
            </a:r>
            <a:r>
              <a:rPr lang="en-US">
                <a:solidFill>
                  <a:schemeClr val="dk1"/>
                </a:solidFill>
              </a:rPr>
              <a:t>: Presentation.</a:t>
            </a:r>
            <a:endParaRPr>
              <a:solidFill>
                <a:schemeClr val="dk1"/>
              </a:solidFill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Training schools:</a:t>
            </a:r>
            <a:endParaRPr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Advanced Statistical Modelling for Fintech, Financial Inclusion and Inequality (AFFINE - Second Edition) training school – September 6-7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58" name="Google Shape;258;p54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Cost events participation (future events)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Grant funded projects with Miroslav Hudec.</a:t>
            </a:r>
            <a:endParaRPr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BICISEDU - The cooperation in the fields of business intelligence and artificial intelligence for science and education</a:t>
            </a:r>
            <a:endParaRPr sz="1500"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Workshop in Bratislava on AI - November 2023</a:t>
            </a:r>
            <a:endParaRPr sz="1500"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Online lectures for Bratislava students (Hanna Kristin) - April 2024</a:t>
            </a:r>
            <a:endParaRPr sz="1500"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Workshop in Iceland on AI - April 2024</a:t>
            </a:r>
            <a:endParaRPr sz="1500"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Workshop in Bratislava - June 2024</a:t>
            </a:r>
            <a:endParaRPr sz="1500"/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Workshop &amp; Conference in Iceland - August 2024</a:t>
            </a:r>
            <a:endParaRPr sz="1500"/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Conference paper at SEC_SCIS 2024</a:t>
            </a:r>
            <a:endParaRPr>
              <a:solidFill>
                <a:schemeClr val="dk1"/>
              </a:solidFill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uFill>
                  <a:noFill/>
                </a:uFill>
                <a:hlinkClick r:id="rId3"/>
              </a:rPr>
              <a:t>Business Intelligence for Smart Mobility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64" name="Google Shape;264;p55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Not Cost funded events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6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17647"/>
              <a:buFont typeface="Noto Sans Symbols"/>
              <a:buChar char="▪"/>
            </a:pPr>
            <a:r>
              <a:rPr lang="en-US"/>
              <a:t>Pisoni, G., Mináriková, E., Hudec, M., Skaftadottir, H. K., Molnár, B., &amp; Vučetić, M. (2023). Reducing Complexity by using Linguistic Summaries for Business Intelligence Reporting. </a:t>
            </a:r>
            <a:r>
              <a:rPr i="1" lang="en-US"/>
              <a:t>Available at SSRN 4623248</a:t>
            </a:r>
            <a:r>
              <a:rPr lang="en-US"/>
              <a:t>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▪"/>
            </a:pPr>
            <a:r>
              <a:rPr lang="en-US"/>
              <a:t>Business Intelligence Reporting by Linguistic Summaries for Smart Cities - A Case on Explaining Bicycle Sharing Patterns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▪"/>
            </a:pPr>
            <a:r>
              <a:rPr lang="en-US"/>
              <a:t>Teng, H. W., Härdle, W. K., Osterrieder, J., Baals, L. J., Papavassiliou, V. G., Bolesta, K., ... &amp; Pele, D. T. (2023). Mitigating digital asset risks.</a:t>
            </a:r>
            <a:endParaRPr/>
          </a:p>
          <a:p>
            <a:pPr indent="-3797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>
                <a:uFill>
                  <a:noFill/>
                </a:uFill>
                <a:hlinkClick r:id="rId3"/>
              </a:rPr>
              <a:t>Editorial boards of finance journals: gender and social connectedness</a:t>
            </a:r>
            <a:endParaRPr/>
          </a:p>
        </p:txBody>
      </p:sp>
      <p:sp>
        <p:nvSpPr>
          <p:cNvPr id="270" name="Google Shape;270;p56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In the process: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2666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Accepted project applications:</a:t>
            </a:r>
            <a:endParaRPr/>
          </a:p>
          <a:p>
            <a:pPr indent="-24129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/>
              <a:t>Erasmus KA220-HED Cooperation partnerships in higher education (KA220-HED) </a:t>
            </a:r>
            <a:endParaRPr/>
          </a:p>
          <a:p>
            <a:pPr indent="0" lvl="0" marL="447675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→ Young Green Entrepreneurship Ecosystem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447675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447675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4476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i="1" lang="en-US"/>
              <a:t> </a:t>
            </a:r>
            <a:r>
              <a:rPr lang="en-US"/>
              <a:t>(</a:t>
            </a:r>
            <a:r>
              <a:rPr lang="en-US">
                <a:highlight>
                  <a:srgbClr val="FFFF00"/>
                </a:highlight>
              </a:rPr>
              <a:t>EUBA, Utwente, BFH, UNINA, UPF, BIFROST, P</a:t>
            </a:r>
            <a:r>
              <a:rPr lang="en-US"/>
              <a:t>TIC)</a:t>
            </a:r>
            <a:endParaRPr/>
          </a:p>
          <a:p>
            <a:pPr indent="-24129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6" name="Google Shape;276;p5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br>
              <a:rPr b="0" lang="en-US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7"/>
          <p:cNvSpPr txBox="1"/>
          <p:nvPr>
            <p:ph idx="1" type="body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</a:pPr>
            <a:r>
              <a:rPr lang="en-US"/>
              <a:t>hannak@bifrost.is</a:t>
            </a:r>
            <a:endParaRPr/>
          </a:p>
        </p:txBody>
      </p:sp>
      <p:sp>
        <p:nvSpPr>
          <p:cNvPr id="282" name="Google Shape;282;p57"/>
          <p:cNvSpPr txBox="1"/>
          <p:nvPr>
            <p:ph type="title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Thank you!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ST_ppt-16_9-color_3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ST_ppt-16_9-color_2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2020-11-09T15:57:23Z</dcterms:created>
  <dc:creator>Molnár Bálint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0x010100AA2ABB19A221B0409C286D5177234211</vt:lpwstr>
  </property>
</Properties>
</file>