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5.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7.xml"/>
  <Override ContentType="application/vnd.openxmlformats-officedocument.presentationml.slideLayout+xml" PartName="/ppt/slideLayouts/slideLayout9.xml"/>
  <Override ContentType="application/vnd.openxmlformats-officedocument.presentationml.slideLayout+xml" PartName="/ppt/slideLayouts/slideLayout4.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Lst>
  <p:sldSz cy="6858000" cx="12192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pos="5949">
          <p15:clr>
            <a:srgbClr val="A4A3A4"/>
          </p15:clr>
        </p15:guide>
        <p15:guide id="2" orient="horz" pos="2160">
          <p15:clr>
            <a:srgbClr val="A4A3A4"/>
          </p15:clr>
        </p15:guide>
      </p15:sldGuideLst>
    </p:ext>
    <p:ext uri="GoogleSlidesCustomDataVersion2">
      <go:slidesCustomData xmlns:go="http://customooxmlschemas.google.com/" r:id="rId13" roundtripDataSignature="AMtx7mgQBpNu6a1VvCxte3m7J6AEHFSsYw=="/>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5949"/>
        <p:guide pos="2160" orient="horz"/>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customschemas.google.com/relationships/presentationmetadata" Target="metadata"/><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8788"/>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4" name="Google Shape;4;n"/>
          <p:cNvSpPr txBox="1"/>
          <p:nvPr>
            <p:ph idx="10" type="dt"/>
          </p:nvPr>
        </p:nvSpPr>
        <p:spPr>
          <a:xfrm>
            <a:off x="3884613" y="0"/>
            <a:ext cx="2971800" cy="458788"/>
          </a:xfrm>
          <a:prstGeom prst="rect">
            <a:avLst/>
          </a:prstGeom>
          <a:noFill/>
          <a:ln>
            <a:noFill/>
          </a:ln>
        </p:spPr>
        <p:txBody>
          <a:bodyPr anchorCtr="0" anchor="t" bIns="45700" lIns="91425" spcFirstLastPara="1" rIns="91425" wrap="square" tIns="45700">
            <a:noAutofit/>
          </a:bodyPr>
          <a:lstStyle>
            <a:lvl1pPr lvl="0" marR="0" rtl="0" algn="r">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5" name="Google Shape;5;n"/>
          <p:cNvSpPr/>
          <p:nvPr>
            <p:ph idx="3"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6" name="Google Shape;6;n"/>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lvl1pPr indent="-228600" lvl="0" marL="457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indent="-228600" lvl="1" marL="914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2pPr>
            <a:lvl3pPr indent="-228600" lvl="2" marL="1371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3pPr>
            <a:lvl4pPr indent="-228600" lvl="3" marL="1828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4pPr>
            <a:lvl5pPr indent="-228600" lvl="4" marL="22860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5pPr>
            <a:lvl6pPr indent="-228600" lvl="5" marL="27432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6pPr>
            <a:lvl7pPr indent="-228600" lvl="6" marL="32004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7pPr>
            <a:lvl8pPr indent="-228600" lvl="7" marL="36576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8pPr>
            <a:lvl9pPr indent="-228600" lvl="8" marL="411480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5213"/>
            <a:ext cx="2971800" cy="458787"/>
          </a:xfrm>
          <a:prstGeom prst="rect">
            <a:avLst/>
          </a:prstGeom>
          <a:noFill/>
          <a:ln>
            <a:noFill/>
          </a:ln>
        </p:spPr>
        <p:txBody>
          <a:bodyPr anchorCtr="0" anchor="b"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200" u="none" cap="none" strike="noStrike">
                <a:solidFill>
                  <a:schemeClr val="dk1"/>
                </a:solidFill>
                <a:latin typeface="Calibri"/>
                <a:ea typeface="Calibri"/>
                <a:cs typeface="Calibri"/>
                <a:sym typeface="Calibri"/>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Calibri"/>
                <a:ea typeface="Calibri"/>
                <a:cs typeface="Calibri"/>
                <a:sym typeface="Calibri"/>
              </a:defRPr>
            </a:lvl9pPr>
          </a:lstStyle>
          <a:p/>
        </p:txBody>
      </p:sp>
      <p:sp>
        <p:nvSpPr>
          <p:cNvPr id="8" name="Google Shape;8;n"/>
          <p:cNvSpPr txBox="1"/>
          <p:nvPr>
            <p:ph idx="12" type="sldNum"/>
          </p:nvPr>
        </p:nvSpPr>
        <p:spPr>
          <a:xfrm>
            <a:off x="3884613" y="8685213"/>
            <a:ext cx="2971800" cy="458787"/>
          </a:xfrm>
          <a:prstGeom prst="rect">
            <a:avLst/>
          </a:prstGeom>
          <a:noFill/>
          <a:ln>
            <a:noFill/>
          </a:ln>
        </p:spPr>
        <p:txBody>
          <a:bodyPr anchorCtr="0" anchor="b" bIns="45700" lIns="91425" spcFirstLastPara="1" rIns="91425" wrap="square" tIns="45700">
            <a:noAutofit/>
          </a:bodyPr>
          <a:lstStyle/>
          <a:p>
            <a:pPr indent="0" lvl="0" marL="0" marR="0" rtl="0" algn="r">
              <a:lnSpc>
                <a:spcPct val="100000"/>
              </a:lnSpc>
              <a:spcBef>
                <a:spcPts val="0"/>
              </a:spcBef>
              <a:spcAft>
                <a:spcPts val="0"/>
              </a:spcAft>
              <a:buClr>
                <a:srgbClr val="000000"/>
              </a:buClr>
              <a:buSzPts val="1200"/>
              <a:buFont typeface="Arial"/>
              <a:buNone/>
            </a:pPr>
            <a:fld id="{00000000-1234-1234-1234-123412341234}" type="slidenum">
              <a:rPr b="0" i="0" lang="en-US" sz="1200" u="none" cap="none" strike="noStrike">
                <a:solidFill>
                  <a:schemeClr val="dk1"/>
                </a:solidFill>
                <a:latin typeface="Calibri"/>
                <a:ea typeface="Calibri"/>
                <a:cs typeface="Calibri"/>
                <a:sym typeface="Calibri"/>
              </a:rPr>
              <a:t>‹#›</a:t>
            </a:fld>
            <a:endParaRPr b="0" i="0" sz="1200" u="none" cap="none" strike="noStrike">
              <a:solidFill>
                <a:schemeClr val="dk1"/>
              </a:solidFill>
              <a:latin typeface="Calibri"/>
              <a:ea typeface="Calibri"/>
              <a:cs typeface="Calibri"/>
              <a:sym typeface="Calibri"/>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p1: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87" name="Google Shape;87;p1: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94" name="Google Shape;94;p2: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p3: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0" name="Google Shape;100;p3: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4: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06" name="Google Shape;106;p4: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0" name="Shape 110"/>
        <p:cNvGrpSpPr/>
        <p:nvPr/>
      </p:nvGrpSpPr>
      <p:grpSpPr>
        <a:xfrm>
          <a:off x="0" y="0"/>
          <a:ext cx="0" cy="0"/>
          <a:chOff x="0" y="0"/>
          <a:chExt cx="0" cy="0"/>
        </a:xfrm>
      </p:grpSpPr>
      <p:sp>
        <p:nvSpPr>
          <p:cNvPr id="111" name="Google Shape;111;p5: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2" name="Google Shape;112;p5: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6" name="Shape 116"/>
        <p:cNvGrpSpPr/>
        <p:nvPr/>
      </p:nvGrpSpPr>
      <p:grpSpPr>
        <a:xfrm>
          <a:off x="0" y="0"/>
          <a:ext cx="0" cy="0"/>
          <a:chOff x="0" y="0"/>
          <a:chExt cx="0" cy="0"/>
        </a:xfrm>
      </p:grpSpPr>
      <p:sp>
        <p:nvSpPr>
          <p:cNvPr id="117" name="Google Shape;117;p6:notes"/>
          <p:cNvSpPr txBox="1"/>
          <p:nvPr>
            <p:ph idx="1" type="body"/>
          </p:nvPr>
        </p:nvSpPr>
        <p:spPr>
          <a:xfrm>
            <a:off x="685800" y="4400550"/>
            <a:ext cx="5486400" cy="360045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18" name="Google Shape;118;p6: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2" name="Shape 122"/>
        <p:cNvGrpSpPr/>
        <p:nvPr/>
      </p:nvGrpSpPr>
      <p:grpSpPr>
        <a:xfrm>
          <a:off x="0" y="0"/>
          <a:ext cx="0" cy="0"/>
          <a:chOff x="0" y="0"/>
          <a:chExt cx="0" cy="0"/>
        </a:xfrm>
      </p:grpSpPr>
      <p:sp>
        <p:nvSpPr>
          <p:cNvPr id="123" name="Google Shape;123;g27cd44d00de_2_7:notes"/>
          <p:cNvSpPr/>
          <p:nvPr>
            <p:ph idx="2" type="sldImg"/>
          </p:nvPr>
        </p:nvSpPr>
        <p:spPr>
          <a:xfrm>
            <a:off x="685800" y="1143000"/>
            <a:ext cx="5486400" cy="3086100"/>
          </a:xfrm>
          <a:custGeom>
            <a:rect b="b" l="l" r="r" t="t"/>
            <a:pathLst>
              <a:path extrusionOk="0" h="120000" w="120000">
                <a:moveTo>
                  <a:pt x="0" y="0"/>
                </a:moveTo>
                <a:lnTo>
                  <a:pt x="120000" y="0"/>
                </a:lnTo>
                <a:lnTo>
                  <a:pt x="120000" y="120000"/>
                </a:lnTo>
                <a:lnTo>
                  <a:pt x="0" y="120000"/>
                </a:lnTo>
                <a:close/>
              </a:path>
            </a:pathLst>
          </a:custGeom>
          <a:noFill/>
          <a:ln cap="flat" cmpd="sng" w="12700">
            <a:solidFill>
              <a:srgbClr val="000000"/>
            </a:solidFill>
            <a:prstDash val="solid"/>
            <a:round/>
            <a:headEnd len="sm" w="sm" type="none"/>
            <a:tailEnd len="sm" w="sm" type="none"/>
          </a:ln>
        </p:spPr>
      </p:sp>
      <p:sp>
        <p:nvSpPr>
          <p:cNvPr id="124" name="Google Shape;124;g27cd44d00de_2_7:notes"/>
          <p:cNvSpPr txBox="1"/>
          <p:nvPr>
            <p:ph idx="1" type="body"/>
          </p:nvPr>
        </p:nvSpPr>
        <p:spPr>
          <a:xfrm>
            <a:off x="685800" y="4400550"/>
            <a:ext cx="5486400" cy="3600600"/>
          </a:xfrm>
          <a:prstGeom prst="rect">
            <a:avLst/>
          </a:prstGeom>
          <a:noFill/>
          <a:ln>
            <a:noFill/>
          </a:ln>
        </p:spPr>
        <p:txBody>
          <a:bodyPr anchorCtr="0" anchor="t" bIns="45700" lIns="91425" spcFirstLastPara="1" rIns="91425" wrap="square" tIns="45700">
            <a:noAutofit/>
          </a:bodyPr>
          <a:lstStyle/>
          <a:p>
            <a:pPr indent="0" lvl="0" marL="0" rtl="0" algn="l">
              <a:lnSpc>
                <a:spcPct val="100000"/>
              </a:lnSpc>
              <a:spcBef>
                <a:spcPts val="0"/>
              </a:spcBef>
              <a:spcAft>
                <a:spcPts val="0"/>
              </a:spcAft>
              <a:buSzPts val="1400"/>
              <a:buNone/>
            </a:pPr>
            <a:r>
              <a:t/>
            </a:r>
            <a:endParaRPr/>
          </a:p>
        </p:txBody>
      </p:sp>
      <p:sp>
        <p:nvSpPr>
          <p:cNvPr id="125" name="Google Shape;125;g27cd44d00de_2_7:notes"/>
          <p:cNvSpPr txBox="1"/>
          <p:nvPr>
            <p:ph idx="12" type="sldNum"/>
          </p:nvPr>
        </p:nvSpPr>
        <p:spPr>
          <a:xfrm>
            <a:off x="3884613" y="8685213"/>
            <a:ext cx="2971800" cy="458700"/>
          </a:xfrm>
          <a:prstGeom prst="rect">
            <a:avLst/>
          </a:prstGeom>
          <a:noFill/>
          <a:ln>
            <a:noFill/>
          </a:ln>
        </p:spPr>
        <p:txBody>
          <a:bodyPr anchorCtr="0" anchor="b" bIns="45700" lIns="91425" spcFirstLastPara="1" rIns="91425" wrap="square" tIns="45700">
            <a:noAutofit/>
          </a:bodyPr>
          <a:lstStyle/>
          <a:p>
            <a:pPr indent="0" lvl="0" marL="0" rtl="0" algn="r">
              <a:lnSpc>
                <a:spcPct val="100000"/>
              </a:lnSpc>
              <a:spcBef>
                <a:spcPts val="0"/>
              </a:spcBef>
              <a:spcAft>
                <a:spcPts val="0"/>
              </a:spcAft>
              <a:buClr>
                <a:srgbClr val="000000"/>
              </a:buClr>
              <a:buSzPts val="1400"/>
              <a:buFont typeface="Arial"/>
              <a:buNone/>
            </a:pPr>
            <a:fld id="{00000000-1234-1234-1234-123412341234}" type="slidenum">
              <a:rPr lang="en-US"/>
              <a:t>‹#›</a:t>
            </a:fld>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6.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jpg"/><Relationship Id="rId3" Type="http://schemas.openxmlformats.org/officeDocument/2006/relationships/hyperlink" Target="https://twitter.com/costprogramme?lang=fr" TargetMode="External"/><Relationship Id="rId4" Type="http://schemas.openxmlformats.org/officeDocument/2006/relationships/image" Target="../media/image8.jpg"/><Relationship Id="rId11" Type="http://schemas.openxmlformats.org/officeDocument/2006/relationships/image" Target="../media/image5.png"/><Relationship Id="rId10" Type="http://schemas.openxmlformats.org/officeDocument/2006/relationships/hyperlink" Target="https://www.linkedin.com/company/cost-office" TargetMode="External"/><Relationship Id="rId9" Type="http://schemas.openxmlformats.org/officeDocument/2006/relationships/image" Target="../media/image11.png"/><Relationship Id="rId5" Type="http://schemas.openxmlformats.org/officeDocument/2006/relationships/hyperlink" Target="http://www.cost.eu/" TargetMode="External"/><Relationship Id="rId6" Type="http://schemas.openxmlformats.org/officeDocument/2006/relationships/hyperlink" Target="https://www.youtube.com/user/COSTOffice" TargetMode="External"/><Relationship Id="rId7" Type="http://schemas.openxmlformats.org/officeDocument/2006/relationships/image" Target="../media/image4.png"/><Relationship Id="rId8" Type="http://schemas.openxmlformats.org/officeDocument/2006/relationships/hyperlink" Target="https://www.facebook.com/COST.Programme/" TargetMode="Externa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0.jpg"/></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jpg"/></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3.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itle">
  <p:cSld name="Presentation - title">
    <p:spTree>
      <p:nvGrpSpPr>
        <p:cNvPr id="10" name="Shape 10"/>
        <p:cNvGrpSpPr/>
        <p:nvPr/>
      </p:nvGrpSpPr>
      <p:grpSpPr>
        <a:xfrm>
          <a:off x="0" y="0"/>
          <a:ext cx="0" cy="0"/>
          <a:chOff x="0" y="0"/>
          <a:chExt cx="0" cy="0"/>
        </a:xfrm>
      </p:grpSpPr>
      <p:pic>
        <p:nvPicPr>
          <p:cNvPr id="11" name="Google Shape;11;p9"/>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2" name="Google Shape;12;p9"/>
          <p:cNvSpPr txBox="1"/>
          <p:nvPr>
            <p:ph type="title"/>
          </p:nvPr>
        </p:nvSpPr>
        <p:spPr>
          <a:xfrm>
            <a:off x="1107254" y="396139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3" name="Google Shape;13;p9"/>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2400"/>
              <a:buFont typeface="Arial"/>
              <a:buNone/>
              <a:defRPr b="0" i="0" sz="24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4" name="Google Shape;14;p9"/>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2">
  <p:cSld name="1_Presentation - Content 2">
    <p:spTree>
      <p:nvGrpSpPr>
        <p:cNvPr id="54" name="Shape 54"/>
        <p:cNvGrpSpPr/>
        <p:nvPr/>
      </p:nvGrpSpPr>
      <p:grpSpPr>
        <a:xfrm>
          <a:off x="0" y="0"/>
          <a:ext cx="0" cy="0"/>
          <a:chOff x="0" y="0"/>
          <a:chExt cx="0" cy="0"/>
        </a:xfrm>
      </p:grpSpPr>
      <p:pic>
        <p:nvPicPr>
          <p:cNvPr id="55" name="Google Shape;55;p17"/>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6" name="Google Shape;56;p17"/>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57" name="Google Shape;57;p17"/>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8" name="Google Shape;58;p17"/>
          <p:cNvSpPr/>
          <p:nvPr>
            <p:ph idx="2" type="tbl"/>
          </p:nvPr>
        </p:nvSpPr>
        <p:spPr>
          <a:xfrm>
            <a:off x="874713" y="1093984"/>
            <a:ext cx="10225087" cy="3847904"/>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Empty - Content">
  <p:cSld name="1_Presentation - Empty - Content">
    <p:spTree>
      <p:nvGrpSpPr>
        <p:cNvPr id="59" name="Shape 59"/>
        <p:cNvGrpSpPr/>
        <p:nvPr/>
      </p:nvGrpSpPr>
      <p:grpSpPr>
        <a:xfrm>
          <a:off x="0" y="0"/>
          <a:ext cx="0" cy="0"/>
          <a:chOff x="0" y="0"/>
          <a:chExt cx="0" cy="0"/>
        </a:xfrm>
      </p:grpSpPr>
      <p:pic>
        <p:nvPicPr>
          <p:cNvPr id="60" name="Google Shape;60;p18"/>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1" name="Google Shape;61;p18"/>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62" name="Google Shape;62;p18"/>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3" name="Google Shape;63;p18"/>
          <p:cNvSpPr/>
          <p:nvPr>
            <p:ph idx="2" type="tbl"/>
          </p:nvPr>
        </p:nvSpPr>
        <p:spPr>
          <a:xfrm>
            <a:off x="874713" y="1093984"/>
            <a:ext cx="10225087" cy="4682242"/>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 Smartart">
  <p:cSld name="Presentation - Content - Smartart">
    <p:spTree>
      <p:nvGrpSpPr>
        <p:cNvPr id="64" name="Shape 64"/>
        <p:cNvGrpSpPr/>
        <p:nvPr/>
      </p:nvGrpSpPr>
      <p:grpSpPr>
        <a:xfrm>
          <a:off x="0" y="0"/>
          <a:ext cx="0" cy="0"/>
          <a:chOff x="0" y="0"/>
          <a:chExt cx="0" cy="0"/>
        </a:xfrm>
      </p:grpSpPr>
      <p:pic>
        <p:nvPicPr>
          <p:cNvPr id="65" name="Google Shape;65;p19"/>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66" name="Google Shape;66;p19"/>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67" name="Google Shape;67;p19"/>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68" name="Google Shape;68;p19"/>
          <p:cNvSpPr txBox="1"/>
          <p:nvPr>
            <p:ph idx="1" type="body"/>
          </p:nvPr>
        </p:nvSpPr>
        <p:spPr>
          <a:xfrm>
            <a:off x="874713" y="1093983"/>
            <a:ext cx="2546893" cy="4674993"/>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69" name="Google Shape;69;p19"/>
          <p:cNvSpPr/>
          <p:nvPr>
            <p:ph idx="2" type="dgm"/>
          </p:nvPr>
        </p:nvSpPr>
        <p:spPr>
          <a:xfrm>
            <a:off x="3598863" y="1093788"/>
            <a:ext cx="8064500" cy="467518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Arial"/>
                <a:ea typeface="Arial"/>
                <a:cs typeface="Arial"/>
                <a:sym typeface="Arial"/>
              </a:defRPr>
            </a:lvl1pPr>
            <a:lvl2pPr lvl="1"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Arial"/>
                <a:ea typeface="Arial"/>
                <a:cs typeface="Arial"/>
                <a:sym typeface="Arial"/>
              </a:defRPr>
            </a:lvl2pPr>
            <a:lvl3pPr lvl="2"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Arial"/>
                <a:ea typeface="Arial"/>
                <a:cs typeface="Arial"/>
                <a:sym typeface="Arial"/>
              </a:defRPr>
            </a:lvl3pPr>
            <a:lvl4pPr lvl="3"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4pPr>
            <a:lvl5pPr lvl="4"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lvl="5"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lvl="6"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lvl="7"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lvl="8"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p:cSld name="Presentation - Empty">
    <p:spTree>
      <p:nvGrpSpPr>
        <p:cNvPr id="70" name="Shape 70"/>
        <p:cNvGrpSpPr/>
        <p:nvPr/>
      </p:nvGrpSpPr>
      <p:grpSpPr>
        <a:xfrm>
          <a:off x="0" y="0"/>
          <a:ext cx="0" cy="0"/>
          <a:chOff x="0" y="0"/>
          <a:chExt cx="0" cy="0"/>
        </a:xfrm>
      </p:grpSpPr>
      <p:pic>
        <p:nvPicPr>
          <p:cNvPr id="71" name="Google Shape;71;p2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72" name="Google Shape;72;p20"/>
          <p:cNvSpPr txBox="1"/>
          <p:nvPr>
            <p:ph type="title"/>
          </p:nvPr>
        </p:nvSpPr>
        <p:spPr>
          <a:xfrm>
            <a:off x="1107254" y="3390841"/>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73" name="Google Shape;73;p20"/>
          <p:cNvSpPr txBox="1"/>
          <p:nvPr/>
        </p:nvSpPr>
        <p:spPr>
          <a:xfrm>
            <a:off x="1107254" y="4313604"/>
            <a:ext cx="7027420" cy="338554"/>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Clr>
                <a:srgbClr val="000000"/>
              </a:buClr>
              <a:buSzPts val="1600"/>
              <a:buFont typeface="Arial"/>
              <a:buNone/>
            </a:pPr>
            <a:r>
              <a:rPr b="0" i="0" lang="en-US" sz="1600" u="none" cap="none" strike="noStrike">
                <a:solidFill>
                  <a:schemeClr val="dk2"/>
                </a:solidFill>
                <a:latin typeface="Arial"/>
                <a:ea typeface="Arial"/>
                <a:cs typeface="Arial"/>
                <a:sym typeface="Arial"/>
              </a:rPr>
              <a:t>Subscribe to our news: </a:t>
            </a:r>
            <a:r>
              <a:rPr b="0" i="0" lang="en-US" sz="1600" u="sng" cap="none" strike="noStrike">
                <a:solidFill>
                  <a:schemeClr val="dk2"/>
                </a:solidFill>
                <a:latin typeface="Arial"/>
                <a:ea typeface="Arial"/>
                <a:cs typeface="Arial"/>
                <a:sym typeface="Arial"/>
              </a:rPr>
              <a:t>www.cost.eu/subscribe</a:t>
            </a:r>
            <a:endParaRPr b="0" i="0" sz="1600" u="none" cap="none" strike="noStrike">
              <a:solidFill>
                <a:schemeClr val="dk2"/>
              </a:solidFill>
              <a:latin typeface="Arial"/>
              <a:ea typeface="Arial"/>
              <a:cs typeface="Arial"/>
              <a:sym typeface="Arial"/>
            </a:endParaRPr>
          </a:p>
        </p:txBody>
      </p:sp>
      <p:grpSp>
        <p:nvGrpSpPr>
          <p:cNvPr id="74" name="Google Shape;74;p20"/>
          <p:cNvGrpSpPr/>
          <p:nvPr/>
        </p:nvGrpSpPr>
        <p:grpSpPr>
          <a:xfrm>
            <a:off x="9026219" y="5182889"/>
            <a:ext cx="2200682" cy="1172172"/>
            <a:chOff x="6636485" y="5354057"/>
            <a:chExt cx="2200682" cy="1172172"/>
          </a:xfrm>
        </p:grpSpPr>
        <p:grpSp>
          <p:nvGrpSpPr>
            <p:cNvPr id="75" name="Google Shape;75;p20"/>
            <p:cNvGrpSpPr/>
            <p:nvPr/>
          </p:nvGrpSpPr>
          <p:grpSpPr>
            <a:xfrm>
              <a:off x="6883674" y="5354057"/>
              <a:ext cx="1953493" cy="1172172"/>
              <a:chOff x="6883674" y="5354057"/>
              <a:chExt cx="1953493" cy="1172172"/>
            </a:xfrm>
          </p:grpSpPr>
          <p:pic>
            <p:nvPicPr>
              <p:cNvPr descr="Plan de travail 1OFF-Icones.jpg" id="76" name="Google Shape;76;p20">
                <a:hlinkClick r:id="rId3"/>
              </p:cNvPr>
              <p:cNvPicPr preferRelativeResize="0"/>
              <p:nvPr/>
            </p:nvPicPr>
            <p:blipFill rotWithShape="1">
              <a:blip r:embed="rId4">
                <a:alphaModFix/>
              </a:blip>
              <a:srcRect b="0" l="0" r="0" t="0"/>
              <a:stretch/>
            </p:blipFill>
            <p:spPr>
              <a:xfrm>
                <a:off x="8382903" y="5776143"/>
                <a:ext cx="360000" cy="330628"/>
              </a:xfrm>
              <a:prstGeom prst="rect">
                <a:avLst/>
              </a:prstGeom>
              <a:noFill/>
              <a:ln>
                <a:noFill/>
              </a:ln>
            </p:spPr>
          </p:pic>
          <p:sp>
            <p:nvSpPr>
              <p:cNvPr id="77" name="Google Shape;77;p20">
                <a:hlinkClick r:id="rId5"/>
              </p:cNvPr>
              <p:cNvSpPr txBox="1"/>
              <p:nvPr/>
            </p:nvSpPr>
            <p:spPr>
              <a:xfrm>
                <a:off x="6935575" y="6218452"/>
                <a:ext cx="1901592" cy="30777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400"/>
                  <a:buFont typeface="Arial"/>
                  <a:buNone/>
                </a:pPr>
                <a:r>
                  <a:rPr b="0" i="0" lang="en-US" sz="1400" u="none" cap="none" strike="noStrike">
                    <a:solidFill>
                      <a:schemeClr val="dk2"/>
                    </a:solidFill>
                    <a:latin typeface="Arial"/>
                    <a:ea typeface="Arial"/>
                    <a:cs typeface="Arial"/>
                    <a:sym typeface="Arial"/>
                  </a:rPr>
                  <a:t>www.cost.eu</a:t>
                </a:r>
                <a:endParaRPr b="0" i="0" sz="1400" u="none" cap="none" strike="noStrike">
                  <a:solidFill>
                    <a:schemeClr val="dk2"/>
                  </a:solidFill>
                  <a:latin typeface="Arial"/>
                  <a:ea typeface="Arial"/>
                  <a:cs typeface="Arial"/>
                  <a:sym typeface="Arial"/>
                </a:endParaRPr>
              </a:p>
            </p:txBody>
          </p:sp>
          <p:pic>
            <p:nvPicPr>
              <p:cNvPr id="78" name="Google Shape;78;p20">
                <a:hlinkClick r:id="rId6"/>
              </p:cNvPr>
              <p:cNvPicPr preferRelativeResize="0"/>
              <p:nvPr/>
            </p:nvPicPr>
            <p:blipFill rotWithShape="1">
              <a:blip r:embed="rId7">
                <a:alphaModFix/>
              </a:blip>
              <a:srcRect b="0" l="0" r="0" t="0"/>
              <a:stretch/>
            </p:blipFill>
            <p:spPr>
              <a:xfrm>
                <a:off x="7500289" y="5780684"/>
                <a:ext cx="779907" cy="331038"/>
              </a:xfrm>
              <a:prstGeom prst="rect">
                <a:avLst/>
              </a:prstGeom>
              <a:noFill/>
              <a:ln>
                <a:noFill/>
              </a:ln>
            </p:spPr>
          </p:pic>
          <p:pic>
            <p:nvPicPr>
              <p:cNvPr id="79" name="Google Shape;79;p20">
                <a:hlinkClick r:id="rId8"/>
              </p:cNvPr>
              <p:cNvPicPr preferRelativeResize="0"/>
              <p:nvPr/>
            </p:nvPicPr>
            <p:blipFill rotWithShape="1">
              <a:blip r:embed="rId9">
                <a:alphaModFix/>
              </a:blip>
              <a:srcRect b="0" l="0" r="0" t="0"/>
              <a:stretch/>
            </p:blipFill>
            <p:spPr>
              <a:xfrm>
                <a:off x="7069413" y="5781094"/>
                <a:ext cx="330628" cy="330628"/>
              </a:xfrm>
              <a:prstGeom prst="rect">
                <a:avLst/>
              </a:prstGeom>
              <a:noFill/>
              <a:ln>
                <a:noFill/>
              </a:ln>
            </p:spPr>
          </p:pic>
          <p:sp>
            <p:nvSpPr>
              <p:cNvPr id="80" name="Google Shape;80;p20"/>
              <p:cNvSpPr txBox="1"/>
              <p:nvPr/>
            </p:nvSpPr>
            <p:spPr>
              <a:xfrm>
                <a:off x="6883674" y="5354057"/>
                <a:ext cx="1901592" cy="307777"/>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400"/>
                  <a:buFont typeface="Arial"/>
                  <a:buNone/>
                </a:pPr>
                <a:r>
                  <a:rPr b="1" i="0" lang="en-US" sz="1400" u="none" cap="none" strike="noStrike">
                    <a:solidFill>
                      <a:schemeClr val="dk2"/>
                    </a:solidFill>
                    <a:latin typeface="Arial"/>
                    <a:ea typeface="Arial"/>
                    <a:cs typeface="Arial"/>
                    <a:sym typeface="Arial"/>
                  </a:rPr>
                  <a:t>Subscribe</a:t>
                </a:r>
                <a:endParaRPr b="1" i="0" sz="1400" u="none" cap="none" strike="noStrike">
                  <a:solidFill>
                    <a:schemeClr val="dk2"/>
                  </a:solidFill>
                  <a:latin typeface="Arial"/>
                  <a:ea typeface="Arial"/>
                  <a:cs typeface="Arial"/>
                  <a:sym typeface="Arial"/>
                </a:endParaRPr>
              </a:p>
            </p:txBody>
          </p:sp>
        </p:grpSp>
        <p:pic>
          <p:nvPicPr>
            <p:cNvPr id="81" name="Google Shape;81;p20">
              <a:hlinkClick r:id="rId10"/>
            </p:cNvPr>
            <p:cNvPicPr preferRelativeResize="0"/>
            <p:nvPr/>
          </p:nvPicPr>
          <p:blipFill rotWithShape="1">
            <a:blip r:embed="rId11">
              <a:alphaModFix/>
            </a:blip>
            <a:srcRect b="0" l="0" r="0" t="0"/>
            <a:stretch/>
          </p:blipFill>
          <p:spPr>
            <a:xfrm>
              <a:off x="6636485" y="5778159"/>
              <a:ext cx="328612" cy="328612"/>
            </a:xfrm>
            <a:prstGeom prst="rect">
              <a:avLst/>
            </a:prstGeom>
            <a:noFill/>
            <a:ln>
              <a:noFill/>
            </a:ln>
          </p:spPr>
        </p:pic>
      </p:gr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Empty">
  <p:cSld name="Presentation - Empty - Empty">
    <p:spTree>
      <p:nvGrpSpPr>
        <p:cNvPr id="82" name="Shape 82"/>
        <p:cNvGrpSpPr/>
        <p:nvPr/>
      </p:nvGrpSpPr>
      <p:grpSpPr>
        <a:xfrm>
          <a:off x="0" y="0"/>
          <a:ext cx="0" cy="0"/>
          <a:chOff x="0" y="0"/>
          <a:chExt cx="0" cy="0"/>
        </a:xfrm>
      </p:grpSpPr>
      <p:pic>
        <p:nvPicPr>
          <p:cNvPr id="83" name="Google Shape;83;p22"/>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84" name="Google Shape;84;p22"/>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p:cSld name="Presentation - Content">
    <p:spTree>
      <p:nvGrpSpPr>
        <p:cNvPr id="15" name="Shape 15"/>
        <p:cNvGrpSpPr/>
        <p:nvPr/>
      </p:nvGrpSpPr>
      <p:grpSpPr>
        <a:xfrm>
          <a:off x="0" y="0"/>
          <a:ext cx="0" cy="0"/>
          <a:chOff x="0" y="0"/>
          <a:chExt cx="0" cy="0"/>
        </a:xfrm>
      </p:grpSpPr>
      <p:pic>
        <p:nvPicPr>
          <p:cNvPr id="16" name="Google Shape;16;p10"/>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17" name="Google Shape;17;p10"/>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18" name="Google Shape;18;p10"/>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19" name="Google Shape;19;p10"/>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2">
  <p:cSld name="Presentation - Empty 2">
    <p:spTree>
      <p:nvGrpSpPr>
        <p:cNvPr id="20" name="Shape 20"/>
        <p:cNvGrpSpPr/>
        <p:nvPr/>
      </p:nvGrpSpPr>
      <p:grpSpPr>
        <a:xfrm>
          <a:off x="0" y="0"/>
          <a:ext cx="0" cy="0"/>
          <a:chOff x="0" y="0"/>
          <a:chExt cx="0" cy="0"/>
        </a:xfrm>
      </p:grpSpPr>
      <p:pic>
        <p:nvPicPr>
          <p:cNvPr id="21" name="Google Shape;21;p21"/>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2" name="Google Shape;22;p21"/>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title">
  <p:cSld name="1_Presentation - title">
    <p:spTree>
      <p:nvGrpSpPr>
        <p:cNvPr id="23" name="Shape 23"/>
        <p:cNvGrpSpPr/>
        <p:nvPr/>
      </p:nvGrpSpPr>
      <p:grpSpPr>
        <a:xfrm>
          <a:off x="0" y="0"/>
          <a:ext cx="0" cy="0"/>
          <a:chOff x="0" y="0"/>
          <a:chExt cx="0" cy="0"/>
        </a:xfrm>
      </p:grpSpPr>
      <p:pic>
        <p:nvPicPr>
          <p:cNvPr id="24" name="Google Shape;24;p11"/>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25" name="Google Shape;25;p11"/>
          <p:cNvSpPr txBox="1"/>
          <p:nvPr>
            <p:ph type="title"/>
          </p:nvPr>
        </p:nvSpPr>
        <p:spPr>
          <a:xfrm>
            <a:off x="1107254" y="396139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3500"/>
              <a:buFont typeface="Arial"/>
              <a:buNone/>
              <a:defRPr b="1" i="0" sz="35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26" name="Google Shape;26;p11"/>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2400"/>
              <a:buFont typeface="Arial"/>
              <a:buNone/>
              <a:defRPr b="0" i="0" sz="24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27" name="Google Shape;27;p11"/>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dk2"/>
              </a:buClr>
              <a:buSzPts val="1600"/>
              <a:buFont typeface="Arial"/>
              <a:buNone/>
              <a:defRPr b="0" i="0" sz="1600" u="none" cap="none" strike="noStrike">
                <a:solidFill>
                  <a:schemeClr val="dk2"/>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_Presentation - title">
  <p:cSld name="2_Presentation - title">
    <p:spTree>
      <p:nvGrpSpPr>
        <p:cNvPr id="28" name="Shape 28"/>
        <p:cNvGrpSpPr/>
        <p:nvPr/>
      </p:nvGrpSpPr>
      <p:grpSpPr>
        <a:xfrm>
          <a:off x="0" y="0"/>
          <a:ext cx="0" cy="0"/>
          <a:chOff x="0" y="0"/>
          <a:chExt cx="0" cy="0"/>
        </a:xfrm>
      </p:grpSpPr>
      <p:pic>
        <p:nvPicPr>
          <p:cNvPr id="29" name="Google Shape;29;p12"/>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0" name="Google Shape;30;p12"/>
          <p:cNvSpPr txBox="1"/>
          <p:nvPr>
            <p:ph type="title"/>
          </p:nvPr>
        </p:nvSpPr>
        <p:spPr>
          <a:xfrm>
            <a:off x="1107254" y="1159488"/>
            <a:ext cx="8327542" cy="1842362"/>
          </a:xfrm>
          <a:prstGeom prst="rect">
            <a:avLst/>
          </a:prstGeom>
          <a:noFill/>
          <a:ln>
            <a:noFill/>
          </a:ln>
        </p:spPr>
        <p:txBody>
          <a:bodyPr anchorCtr="0" anchor="b" bIns="45700" lIns="91425" spcFirstLastPara="1" rIns="91425" wrap="square" tIns="45700">
            <a:noAutofit/>
          </a:bodyPr>
          <a:lstStyle>
            <a:lvl1pPr lvl="0" marR="0" rtl="0" algn="l">
              <a:lnSpc>
                <a:spcPct val="90000"/>
              </a:lnSpc>
              <a:spcBef>
                <a:spcPts val="0"/>
              </a:spcBef>
              <a:spcAft>
                <a:spcPts val="0"/>
              </a:spcAft>
              <a:buClr>
                <a:schemeClr val="lt1"/>
              </a:buClr>
              <a:buSzPts val="3500"/>
              <a:buFont typeface="Arial"/>
              <a:buNone/>
              <a:defRPr b="1" i="0" sz="3500" u="none" cap="none" strike="noStrike">
                <a:solidFill>
                  <a:schemeClr val="lt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1" name="Google Shape;31;p12"/>
          <p:cNvSpPr txBox="1"/>
          <p:nvPr>
            <p:ph idx="1" type="body"/>
          </p:nvPr>
        </p:nvSpPr>
        <p:spPr>
          <a:xfrm>
            <a:off x="1106771" y="3010626"/>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2400"/>
              <a:buFont typeface="Arial"/>
              <a:buNone/>
              <a:defRPr b="0" i="0" sz="24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2" name="Google Shape;32;p12"/>
          <p:cNvSpPr txBox="1"/>
          <p:nvPr>
            <p:ph idx="2" type="body"/>
          </p:nvPr>
        </p:nvSpPr>
        <p:spPr>
          <a:xfrm>
            <a:off x="1106771" y="3496137"/>
            <a:ext cx="8328025" cy="469674"/>
          </a:xfrm>
          <a:prstGeom prst="rect">
            <a:avLst/>
          </a:prstGeom>
          <a:noFill/>
          <a:ln>
            <a:noFill/>
          </a:ln>
        </p:spPr>
        <p:txBody>
          <a:bodyPr anchorCtr="0" anchor="t" bIns="45700" lIns="91425" spcFirstLastPara="1" rIns="91425" wrap="square" tIns="45700">
            <a:noAutofit/>
          </a:bodyPr>
          <a:lstStyle>
            <a:lvl1pPr indent="-228600" lvl="0" marL="457200" marR="0" rtl="0" algn="l">
              <a:lnSpc>
                <a:spcPct val="90000"/>
              </a:lnSpc>
              <a:spcBef>
                <a:spcPts val="1000"/>
              </a:spcBef>
              <a:spcAft>
                <a:spcPts val="0"/>
              </a:spcAft>
              <a:buClr>
                <a:schemeClr val="lt1"/>
              </a:buClr>
              <a:buSzPts val="1600"/>
              <a:buFont typeface="Arial"/>
              <a:buNone/>
              <a:defRPr b="0" i="0" sz="1600" u="none" cap="none" strike="noStrike">
                <a:solidFill>
                  <a:schemeClr val="lt1"/>
                </a:solidFill>
                <a:latin typeface="Arial"/>
                <a:ea typeface="Arial"/>
                <a:cs typeface="Arial"/>
                <a:sym typeface="Arial"/>
              </a:defRPr>
            </a:lvl1pPr>
            <a:lvl2pPr indent="-228600" lvl="1" marL="914400" marR="0" rtl="0" algn="l">
              <a:lnSpc>
                <a:spcPct val="90000"/>
              </a:lnSpc>
              <a:spcBef>
                <a:spcPts val="500"/>
              </a:spcBef>
              <a:spcAft>
                <a:spcPts val="0"/>
              </a:spcAft>
              <a:buClr>
                <a:schemeClr val="dk1"/>
              </a:buClr>
              <a:buSzPts val="2400"/>
              <a:buFont typeface="Arial"/>
              <a:buNone/>
              <a:defRPr b="0" i="0" sz="2400" u="none" cap="none" strike="noStrike">
                <a:solidFill>
                  <a:schemeClr val="dk1"/>
                </a:solidFill>
                <a:latin typeface="Arial"/>
                <a:ea typeface="Arial"/>
                <a:cs typeface="Arial"/>
                <a:sym typeface="Arial"/>
              </a:defRPr>
            </a:lvl2pPr>
            <a:lvl3pPr indent="-228600" lvl="2" marL="1371600" marR="0" rtl="0" algn="l">
              <a:lnSpc>
                <a:spcPct val="90000"/>
              </a:lnSpc>
              <a:spcBef>
                <a:spcPts val="500"/>
              </a:spcBef>
              <a:spcAft>
                <a:spcPts val="0"/>
              </a:spcAft>
              <a:buClr>
                <a:schemeClr val="dk1"/>
              </a:buClr>
              <a:buSzPts val="2000"/>
              <a:buFont typeface="Arial"/>
              <a:buNone/>
              <a:defRPr b="0" i="0" sz="2000" u="none" cap="none" strike="noStrike">
                <a:solidFill>
                  <a:schemeClr val="dk1"/>
                </a:solidFill>
                <a:latin typeface="Arial"/>
                <a:ea typeface="Arial"/>
                <a:cs typeface="Arial"/>
                <a:sym typeface="Arial"/>
              </a:defRPr>
            </a:lvl3pPr>
            <a:lvl4pPr indent="-228600" lvl="3" marL="18288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4pPr>
            <a:lvl5pPr indent="-228600" lvl="4" marL="2286000" marR="0" rtl="0" algn="l">
              <a:lnSpc>
                <a:spcPct val="90000"/>
              </a:lnSpc>
              <a:spcBef>
                <a:spcPts val="500"/>
              </a:spcBef>
              <a:spcAft>
                <a:spcPts val="0"/>
              </a:spcAft>
              <a:buClr>
                <a:schemeClr val="dk1"/>
              </a:buClr>
              <a:buSzPts val="1800"/>
              <a:buFont typeface="Arial"/>
              <a:buNone/>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75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Content 2">
  <p:cSld name="Presentation - Content 2">
    <p:spTree>
      <p:nvGrpSpPr>
        <p:cNvPr id="33" name="Shape 33"/>
        <p:cNvGrpSpPr/>
        <p:nvPr/>
      </p:nvGrpSpPr>
      <p:grpSpPr>
        <a:xfrm>
          <a:off x="0" y="0"/>
          <a:ext cx="0" cy="0"/>
          <a:chOff x="0" y="0"/>
          <a:chExt cx="0" cy="0"/>
        </a:xfrm>
      </p:grpSpPr>
      <p:pic>
        <p:nvPicPr>
          <p:cNvPr id="34" name="Google Shape;34;p13"/>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35" name="Google Shape;35;p13"/>
          <p:cNvSpPr txBox="1"/>
          <p:nvPr>
            <p:ph idx="1" type="body"/>
          </p:nvPr>
        </p:nvSpPr>
        <p:spPr>
          <a:xfrm>
            <a:off x="874713" y="1093982"/>
            <a:ext cx="10225087" cy="3847905"/>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36" name="Google Shape;36;p13"/>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37" name="Google Shape;37;p13"/>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504">
          <p15:clr>
            <a:srgbClr val="FBAE40"/>
          </p15:clr>
        </p15:guide>
        <p15:guide id="3" orient="horz" pos="3113">
          <p15:clr>
            <a:srgbClr val="FBAE40"/>
          </p15:clr>
        </p15:guide>
        <p15:guide id="4" pos="699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Empty - Content">
  <p:cSld name="Presentation - Empty - Content">
    <p:spTree>
      <p:nvGrpSpPr>
        <p:cNvPr id="38" name="Shape 38"/>
        <p:cNvGrpSpPr/>
        <p:nvPr/>
      </p:nvGrpSpPr>
      <p:grpSpPr>
        <a:xfrm>
          <a:off x="0" y="0"/>
          <a:ext cx="0" cy="0"/>
          <a:chOff x="0" y="0"/>
          <a:chExt cx="0" cy="0"/>
        </a:xfrm>
      </p:grpSpPr>
      <p:pic>
        <p:nvPicPr>
          <p:cNvPr id="39" name="Google Shape;39;p14"/>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0" name="Google Shape;40;p14"/>
          <p:cNvSpPr txBox="1"/>
          <p:nvPr>
            <p:ph idx="1" type="body"/>
          </p:nvPr>
        </p:nvSpPr>
        <p:spPr>
          <a:xfrm>
            <a:off x="874713" y="1093983"/>
            <a:ext cx="10225087" cy="4674993"/>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1" name="Google Shape;41;p14"/>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2" name="Google Shape;42;p14"/>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resentation - Two content shapes">
  <p:cSld name="Presentation - Two content shapes">
    <p:spTree>
      <p:nvGrpSpPr>
        <p:cNvPr id="43" name="Shape 43"/>
        <p:cNvGrpSpPr/>
        <p:nvPr/>
      </p:nvGrpSpPr>
      <p:grpSpPr>
        <a:xfrm>
          <a:off x="0" y="0"/>
          <a:ext cx="0" cy="0"/>
          <a:chOff x="0" y="0"/>
          <a:chExt cx="0" cy="0"/>
        </a:xfrm>
      </p:grpSpPr>
      <p:pic>
        <p:nvPicPr>
          <p:cNvPr id="44" name="Google Shape;44;p15"/>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45" name="Google Shape;45;p15"/>
          <p:cNvSpPr txBox="1"/>
          <p:nvPr>
            <p:ph idx="1" type="body"/>
          </p:nvPr>
        </p:nvSpPr>
        <p:spPr>
          <a:xfrm>
            <a:off x="874713" y="1093983"/>
            <a:ext cx="5078720" cy="4674993"/>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
        <p:nvSpPr>
          <p:cNvPr id="46" name="Google Shape;46;p15"/>
          <p:cNvSpPr txBox="1"/>
          <p:nvPr>
            <p:ph type="title"/>
          </p:nvPr>
        </p:nvSpPr>
        <p:spPr>
          <a:xfrm>
            <a:off x="874713" y="506216"/>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47" name="Google Shape;47;p15"/>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48" name="Google Shape;48;p15"/>
          <p:cNvSpPr txBox="1"/>
          <p:nvPr>
            <p:ph idx="2" type="body"/>
          </p:nvPr>
        </p:nvSpPr>
        <p:spPr>
          <a:xfrm>
            <a:off x="6365967" y="1093983"/>
            <a:ext cx="5039386" cy="4674993"/>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accent4"/>
              </a:buClr>
              <a:buSzPts val="2800"/>
              <a:buFont typeface="Noto Sans Symbols"/>
              <a:buChar char="▪"/>
              <a:defRPr b="0" i="0" sz="2800" u="none" cap="none" strike="noStrike">
                <a:solidFill>
                  <a:schemeClr val="dk2"/>
                </a:solidFill>
                <a:latin typeface="Arial"/>
                <a:ea typeface="Arial"/>
                <a:cs typeface="Arial"/>
                <a:sym typeface="Arial"/>
              </a:defRPr>
            </a:lvl1pPr>
            <a:lvl2pPr indent="-381000" lvl="1" marL="914400" marR="0" rtl="0" algn="l">
              <a:lnSpc>
                <a:spcPct val="90000"/>
              </a:lnSpc>
              <a:spcBef>
                <a:spcPts val="500"/>
              </a:spcBef>
              <a:spcAft>
                <a:spcPts val="0"/>
              </a:spcAft>
              <a:buClr>
                <a:schemeClr val="accent4"/>
              </a:buClr>
              <a:buSzPts val="2400"/>
              <a:buFont typeface="Noto Sans Symbols"/>
              <a:buChar char="▪"/>
              <a:defRPr b="0" i="0" sz="2400" u="none" cap="none" strike="noStrike">
                <a:solidFill>
                  <a:schemeClr val="dk2"/>
                </a:solidFill>
                <a:latin typeface="Arial"/>
                <a:ea typeface="Arial"/>
                <a:cs typeface="Arial"/>
                <a:sym typeface="Arial"/>
              </a:defRPr>
            </a:lvl2pPr>
            <a:lvl3pPr indent="-355600" lvl="2" marL="1371600" marR="0" rtl="0" algn="l">
              <a:lnSpc>
                <a:spcPct val="90000"/>
              </a:lnSpc>
              <a:spcBef>
                <a:spcPts val="500"/>
              </a:spcBef>
              <a:spcAft>
                <a:spcPts val="0"/>
              </a:spcAft>
              <a:buClr>
                <a:schemeClr val="accent4"/>
              </a:buClr>
              <a:buSzPts val="2000"/>
              <a:buFont typeface="Noto Sans Symbols"/>
              <a:buChar char="▪"/>
              <a:defRPr b="0" i="0" sz="2000" u="none" cap="none" strike="noStrike">
                <a:solidFill>
                  <a:schemeClr val="dk2"/>
                </a:solidFill>
                <a:latin typeface="Arial"/>
                <a:ea typeface="Arial"/>
                <a:cs typeface="Arial"/>
                <a:sym typeface="Arial"/>
              </a:defRPr>
            </a:lvl3pPr>
            <a:lvl4pPr indent="-342900" lvl="3" marL="1828800" marR="0" rtl="0" algn="l">
              <a:lnSpc>
                <a:spcPct val="90000"/>
              </a:lnSpc>
              <a:spcBef>
                <a:spcPts val="500"/>
              </a:spcBef>
              <a:spcAft>
                <a:spcPts val="0"/>
              </a:spcAft>
              <a:buClr>
                <a:schemeClr val="accent4"/>
              </a:buClr>
              <a:buSzPts val="1800"/>
              <a:buFont typeface="Noto Sans Symbols"/>
              <a:buChar char="▪"/>
              <a:defRPr b="0" i="0" sz="1800" u="none" cap="none" strike="noStrike">
                <a:solidFill>
                  <a:schemeClr val="dk2"/>
                </a:solidFill>
                <a:latin typeface="Arial"/>
                <a:ea typeface="Arial"/>
                <a:cs typeface="Arial"/>
                <a:sym typeface="Arial"/>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1_Presentation - Content">
  <p:cSld name="1_Presentation - Content">
    <p:spTree>
      <p:nvGrpSpPr>
        <p:cNvPr id="49" name="Shape 49"/>
        <p:cNvGrpSpPr/>
        <p:nvPr/>
      </p:nvGrpSpPr>
      <p:grpSpPr>
        <a:xfrm>
          <a:off x="0" y="0"/>
          <a:ext cx="0" cy="0"/>
          <a:chOff x="0" y="0"/>
          <a:chExt cx="0" cy="0"/>
        </a:xfrm>
      </p:grpSpPr>
      <p:pic>
        <p:nvPicPr>
          <p:cNvPr id="50" name="Google Shape;50;p16"/>
          <p:cNvPicPr preferRelativeResize="0"/>
          <p:nvPr/>
        </p:nvPicPr>
        <p:blipFill rotWithShape="1">
          <a:blip r:embed="rId2">
            <a:alphaModFix/>
          </a:blip>
          <a:srcRect b="0" l="0" r="0" t="0"/>
          <a:stretch/>
        </p:blipFill>
        <p:spPr>
          <a:xfrm>
            <a:off x="0" y="0"/>
            <a:ext cx="12192000" cy="6858000"/>
          </a:xfrm>
          <a:prstGeom prst="rect">
            <a:avLst/>
          </a:prstGeom>
          <a:noFill/>
          <a:ln>
            <a:noFill/>
          </a:ln>
        </p:spPr>
      </p:pic>
      <p:sp>
        <p:nvSpPr>
          <p:cNvPr id="51" name="Google Shape;51;p16"/>
          <p:cNvSpPr txBox="1"/>
          <p:nvPr/>
        </p:nvSpPr>
        <p:spPr>
          <a:xfrm>
            <a:off x="9413934" y="6216896"/>
            <a:ext cx="2249714" cy="338554"/>
          </a:xfrm>
          <a:prstGeom prst="rect">
            <a:avLst/>
          </a:prstGeom>
          <a:noFill/>
          <a:ln>
            <a:noFill/>
          </a:ln>
        </p:spPr>
        <p:txBody>
          <a:bodyPr anchorCtr="0" anchor="t" bIns="45700" lIns="91425" spcFirstLastPara="1" rIns="91425" wrap="square" tIns="45700">
            <a:spAutoFit/>
          </a:bodyPr>
          <a:lstStyle/>
          <a:p>
            <a:pPr indent="0" lvl="0" marL="0" marR="0" rtl="0" algn="r">
              <a:lnSpc>
                <a:spcPct val="100000"/>
              </a:lnSpc>
              <a:spcBef>
                <a:spcPts val="0"/>
              </a:spcBef>
              <a:spcAft>
                <a:spcPts val="0"/>
              </a:spcAft>
              <a:buClr>
                <a:srgbClr val="000000"/>
              </a:buClr>
              <a:buSzPts val="1600"/>
              <a:buFont typeface="Arial"/>
              <a:buNone/>
            </a:pPr>
            <a:fld id="{00000000-1234-1234-1234-123412341234}" type="slidenum">
              <a:rPr b="0" i="0" lang="en-US" sz="1600" u="none" cap="none" strike="noStrike">
                <a:solidFill>
                  <a:schemeClr val="dk2"/>
                </a:solidFill>
                <a:latin typeface="Arial"/>
                <a:ea typeface="Arial"/>
                <a:cs typeface="Arial"/>
                <a:sym typeface="Arial"/>
              </a:rPr>
              <a:t>‹#›</a:t>
            </a:fld>
            <a:endParaRPr b="0" i="0" sz="1600" u="none" cap="none" strike="noStrike">
              <a:solidFill>
                <a:schemeClr val="dk2"/>
              </a:solidFill>
              <a:latin typeface="Arial"/>
              <a:ea typeface="Arial"/>
              <a:cs typeface="Arial"/>
              <a:sym typeface="Arial"/>
            </a:endParaRPr>
          </a:p>
        </p:txBody>
      </p:sp>
      <p:sp>
        <p:nvSpPr>
          <p:cNvPr id="52" name="Google Shape;52;p16"/>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lvl1pPr lvl="0" marR="0" rtl="0" algn="l">
              <a:lnSpc>
                <a:spcPct val="90000"/>
              </a:lnSpc>
              <a:spcBef>
                <a:spcPts val="0"/>
              </a:spcBef>
              <a:spcAft>
                <a:spcPts val="0"/>
              </a:spcAft>
              <a:buClr>
                <a:schemeClr val="dk2"/>
              </a:buClr>
              <a:buSzPts val="2800"/>
              <a:buFont typeface="Arial"/>
              <a:buNone/>
              <a:defRPr b="1" i="0" sz="2800" u="none" cap="none" strike="noStrike">
                <a:solidFill>
                  <a:schemeClr val="dk2"/>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rgbClr val="000000"/>
                </a:solidFill>
                <a:latin typeface="Arial"/>
                <a:ea typeface="Arial"/>
                <a:cs typeface="Arial"/>
                <a:sym typeface="Arial"/>
              </a:defRPr>
            </a:lvl9pPr>
          </a:lstStyle>
          <a:p/>
        </p:txBody>
      </p:sp>
      <p:sp>
        <p:nvSpPr>
          <p:cNvPr id="53" name="Google Shape;53;p16"/>
          <p:cNvSpPr/>
          <p:nvPr>
            <p:ph idx="2" type="tbl"/>
          </p:nvPr>
        </p:nvSpPr>
        <p:spPr>
          <a:xfrm>
            <a:off x="874713" y="2103438"/>
            <a:ext cx="10225087" cy="3673475"/>
          </a:xfrm>
          <a:prstGeom prst="rect">
            <a:avLst/>
          </a:prstGeom>
          <a:noFill/>
          <a:ln>
            <a:noFill/>
          </a:ln>
        </p:spPr>
        <p:txBody>
          <a:bodyPr anchorCtr="0" anchor="t" bIns="45700" lIns="91425" spcFirstLastPara="1" rIns="91425" wrap="square" tIns="45700">
            <a:noAutofit/>
          </a:bodyPr>
          <a:lstStyle>
            <a:lvl1pPr lvl="0"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rgbClr val="000000"/>
              </a:buClr>
              <a:buSzPts val="1400"/>
              <a:buFont typeface="Arial"/>
              <a:buNone/>
              <a:defRPr b="0" i="0" sz="1800" u="none" cap="none" strike="noStrike">
                <a:solidFill>
                  <a:schemeClr val="dk1"/>
                </a:solidFill>
                <a:latin typeface="Arial"/>
                <a:ea typeface="Arial"/>
                <a:cs typeface="Arial"/>
                <a:sym typeface="Arial"/>
              </a:defRPr>
            </a:lvl9pPr>
          </a:lstStyle>
          <a:p/>
        </p:txBody>
      </p:sp>
    </p:spTree>
  </p:cSld>
  <p:clrMapOvr>
    <a:masterClrMapping/>
  </p:clrMapOvr>
  <p:extLst>
    <p:ext uri="{DCECCB84-F9BA-43D5-87BE-67443E8EF086}">
      <p15:sldGuideLst>
        <p15:guide id="1" pos="551">
          <p15:clr>
            <a:srgbClr val="FBAE40"/>
          </p15:clr>
        </p15:guide>
        <p15:guide id="2" orient="horz" pos="1253">
          <p15:clr>
            <a:srgbClr val="FBAE40"/>
          </p15:clr>
        </p15:guide>
        <p15:guide id="3" orient="horz" pos="3634">
          <p15:clr>
            <a:srgbClr val="FBAE40"/>
          </p15:clr>
        </p15:guide>
        <p15:guide id="4" pos="6992">
          <p15:clr>
            <a:srgbClr val="FBAE40"/>
          </p15:clr>
        </p15:guide>
      </p15:sldGuideLst>
    </p:ext>
  </p:extLst>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slideLayout" Target="../slideLayouts/slideLayout13.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15" Type="http://schemas.openxmlformats.org/officeDocument/2006/relationships/theme" Target="../theme/theme1.xml"/><Relationship Id="rId14" Type="http://schemas.openxmlformats.org/officeDocument/2006/relationships/slideLayout" Target="../slideLayouts/slideLayout1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9" name="Shape 9"/>
        <p:cNvGrpSpPr/>
        <p:nvPr/>
      </p:nvGrpSpPr>
      <p:grpSpPr>
        <a:xfrm>
          <a:off x="0" y="0"/>
          <a:ext cx="0" cy="0"/>
          <a:chOff x="0" y="0"/>
          <a:chExt cx="0" cy="0"/>
        </a:xfrm>
      </p:grpSpPr>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hf dt="0" ftr="0" hdr="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 Id="rId3" Type="http://schemas.openxmlformats.org/officeDocument/2006/relationships/hyperlink" Target="https://digitaltechedih.hu/szolgaltatasok/"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 Id="rId3" Type="http://schemas.openxmlformats.org/officeDocument/2006/relationships/hyperlink" Target="https://www.blockchainhungary.org/"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hyperlink" Target="https://masterschool.eitdigital.eu/fintech" TargetMode="External"/><Relationship Id="rId4" Type="http://schemas.openxmlformats.org/officeDocument/2006/relationships/hyperlink" Target="https://www.elte.hu/en/computer-science-msc-financial-technology-specialization"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
          <p:cNvSpPr txBox="1"/>
          <p:nvPr>
            <p:ph type="title"/>
          </p:nvPr>
        </p:nvSpPr>
        <p:spPr>
          <a:xfrm>
            <a:off x="1107254" y="3961396"/>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3500"/>
              <a:buFont typeface="Arial"/>
              <a:buNone/>
            </a:pPr>
            <a:r>
              <a:rPr lang="en-US"/>
              <a:t>COST Fin AI Country Update</a:t>
            </a:r>
            <a:endParaRPr/>
          </a:p>
        </p:txBody>
      </p:sp>
      <p:sp>
        <p:nvSpPr>
          <p:cNvPr id="90" name="Google Shape;90;p1"/>
          <p:cNvSpPr txBox="1"/>
          <p:nvPr>
            <p:ph idx="1" type="body"/>
          </p:nvPr>
        </p:nvSpPr>
        <p:spPr>
          <a:xfrm>
            <a:off x="1106771" y="4557940"/>
            <a:ext cx="8328025" cy="46967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400"/>
              <a:buNone/>
            </a:pPr>
            <a:r>
              <a:rPr lang="en-US"/>
              <a:t>Hungary</a:t>
            </a:r>
            <a:endParaRPr/>
          </a:p>
        </p:txBody>
      </p:sp>
      <p:sp>
        <p:nvSpPr>
          <p:cNvPr id="91" name="Google Shape;91;p1"/>
          <p:cNvSpPr txBox="1"/>
          <p:nvPr>
            <p:ph idx="2" type="body"/>
          </p:nvPr>
        </p:nvSpPr>
        <p:spPr>
          <a:xfrm>
            <a:off x="1106771" y="5043451"/>
            <a:ext cx="8328025" cy="469674"/>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1600"/>
              <a:buNone/>
            </a:pPr>
            <a:r>
              <a:rPr lang="en-US"/>
              <a:t>Bálint Molnár</a:t>
            </a:r>
            <a:endParaRPr/>
          </a:p>
          <a:p>
            <a:pPr indent="0" lvl="0" marL="0" rtl="0" algn="l">
              <a:lnSpc>
                <a:spcPct val="90000"/>
              </a:lnSpc>
              <a:spcBef>
                <a:spcPts val="1000"/>
              </a:spcBef>
              <a:spcAft>
                <a:spcPts val="0"/>
              </a:spcAft>
              <a:buClr>
                <a:schemeClr val="dk2"/>
              </a:buClr>
              <a:buSzPts val="1600"/>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rmAutofit fontScale="55000"/>
          </a:bodyPr>
          <a:lstStyle/>
          <a:p>
            <a:pPr indent="-188595" lvl="0" marL="228600" rtl="0" algn="l">
              <a:lnSpc>
                <a:spcPct val="120000"/>
              </a:lnSpc>
              <a:spcBef>
                <a:spcPts val="0"/>
              </a:spcBef>
              <a:spcAft>
                <a:spcPts val="0"/>
              </a:spcAft>
              <a:buSzPct val="100000"/>
              <a:buChar char="▪"/>
            </a:pPr>
            <a:r>
              <a:rPr lang="en-US"/>
              <a:t>Bálint Molnár, Dr.habil., Principal Researcher, Associate Professor at Eötvös Loránd University (ELTE);</a:t>
            </a:r>
            <a:endParaRPr/>
          </a:p>
          <a:p>
            <a:pPr indent="-188595" lvl="0" marL="228600" rtl="0" algn="l">
              <a:lnSpc>
                <a:spcPct val="120000"/>
              </a:lnSpc>
              <a:spcBef>
                <a:spcPts val="1000"/>
              </a:spcBef>
              <a:spcAft>
                <a:spcPts val="0"/>
              </a:spcAft>
              <a:buSzPct val="100000"/>
              <a:buChar char="▪"/>
            </a:pPr>
            <a:r>
              <a:rPr lang="en-US"/>
              <a:t>Tuan Trinh, Ph.D., EIT Digital Budapest Co-Location Centre manager</a:t>
            </a:r>
            <a:endParaRPr/>
          </a:p>
          <a:p>
            <a:pPr indent="-188595" lvl="0" marL="228600" rtl="0" algn="l">
              <a:lnSpc>
                <a:spcPct val="120000"/>
              </a:lnSpc>
              <a:spcBef>
                <a:spcPts val="1000"/>
              </a:spcBef>
              <a:spcAft>
                <a:spcPts val="0"/>
              </a:spcAft>
              <a:buSzPct val="100000"/>
              <a:buChar char="▪"/>
            </a:pPr>
            <a:r>
              <a:rPr lang="en-US"/>
              <a:t>Planned Actions, Projects</a:t>
            </a:r>
            <a:endParaRPr/>
          </a:p>
          <a:p>
            <a:pPr indent="-194309" lvl="1" marL="685800" rtl="0" algn="l">
              <a:lnSpc>
                <a:spcPct val="120000"/>
              </a:lnSpc>
              <a:spcBef>
                <a:spcPts val="500"/>
              </a:spcBef>
              <a:spcAft>
                <a:spcPts val="0"/>
              </a:spcAft>
              <a:buSzPct val="100000"/>
              <a:buChar char="▪"/>
            </a:pPr>
            <a:r>
              <a:rPr lang="en-US"/>
              <a:t>Participation in the Hungarian Security And FinTech Digital Innovation Hub (Digitaltech EDIH </a:t>
            </a:r>
            <a:r>
              <a:rPr lang="en-US" u="sng">
                <a:solidFill>
                  <a:schemeClr val="hlink"/>
                </a:solidFill>
                <a:hlinkClick r:id="rId3"/>
              </a:rPr>
              <a:t>https://digitaltechedih.hu/szolgaltatasok/</a:t>
            </a:r>
            <a:r>
              <a:rPr lang="en-US"/>
              <a:t> ): </a:t>
            </a:r>
            <a:endParaRPr/>
          </a:p>
          <a:p>
            <a:pPr indent="-312419" lvl="2" marL="1371600" rtl="0" algn="l">
              <a:lnSpc>
                <a:spcPct val="120000"/>
              </a:lnSpc>
              <a:spcBef>
                <a:spcPts val="500"/>
              </a:spcBef>
              <a:spcAft>
                <a:spcPts val="0"/>
              </a:spcAft>
              <a:buSzPct val="120000"/>
              <a:buChar char="▪"/>
            </a:pPr>
            <a:r>
              <a:rPr lang="en-US"/>
              <a:t>the primary goal is to yield support for SME, micro  firms, startup in Financial Services Technologies.</a:t>
            </a:r>
            <a:endParaRPr/>
          </a:p>
          <a:p>
            <a:pPr indent="-194309" lvl="1" marL="685800" rtl="0" algn="l">
              <a:lnSpc>
                <a:spcPct val="120000"/>
              </a:lnSpc>
              <a:spcBef>
                <a:spcPts val="500"/>
              </a:spcBef>
              <a:spcAft>
                <a:spcPts val="0"/>
              </a:spcAft>
              <a:buSzPct val="100000"/>
              <a:buChar char="▪"/>
            </a:pPr>
            <a:r>
              <a:rPr lang="en-US"/>
              <a:t> Integrating the Financial Institution and their subsidiaries into Digitaltech EDIH and consequently into CA 19130.</a:t>
            </a:r>
            <a:endParaRPr/>
          </a:p>
          <a:p>
            <a:pPr indent="-194309" lvl="1" marL="685800" rtl="0" algn="l">
              <a:lnSpc>
                <a:spcPct val="120000"/>
              </a:lnSpc>
              <a:spcBef>
                <a:spcPts val="500"/>
              </a:spcBef>
              <a:spcAft>
                <a:spcPts val="0"/>
              </a:spcAft>
              <a:buSzPct val="100000"/>
              <a:buChar char="▪"/>
            </a:pPr>
            <a:r>
              <a:rPr lang="en-US"/>
              <a:t>Participation in WG1, WG2 and WG3</a:t>
            </a:r>
            <a:endParaRPr/>
          </a:p>
          <a:p>
            <a:pPr indent="-110490" lvl="1" marL="685800" rtl="0" algn="l">
              <a:lnSpc>
                <a:spcPct val="120000"/>
              </a:lnSpc>
              <a:spcBef>
                <a:spcPts val="500"/>
              </a:spcBef>
              <a:spcAft>
                <a:spcPts val="0"/>
              </a:spcAft>
              <a:buSzPct val="100000"/>
              <a:buNone/>
            </a:pPr>
            <a:r>
              <a:t/>
            </a:r>
            <a:endParaRPr/>
          </a:p>
          <a:p>
            <a:pPr indent="-90804" lvl="0" marL="228600" rtl="0" algn="l">
              <a:lnSpc>
                <a:spcPct val="120000"/>
              </a:lnSpc>
              <a:spcBef>
                <a:spcPts val="1000"/>
              </a:spcBef>
              <a:spcAft>
                <a:spcPts val="0"/>
              </a:spcAft>
              <a:buSzPct val="100000"/>
              <a:buNone/>
            </a:pPr>
            <a:r>
              <a:t/>
            </a:r>
            <a:endParaRPr/>
          </a:p>
        </p:txBody>
      </p:sp>
      <p:sp>
        <p:nvSpPr>
          <p:cNvPr id="97" name="Google Shape;97;p2"/>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800"/>
              <a:buFont typeface="Arial"/>
              <a:buNone/>
            </a:pPr>
            <a:r>
              <a:rPr lang="en-US"/>
              <a:t>MC Members</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3"/>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rmAutofit fontScale="47500" lnSpcReduction="20000"/>
          </a:bodyPr>
          <a:lstStyle/>
          <a:p>
            <a:pPr indent="-148589" lvl="0" marL="228600" rtl="0" algn="l">
              <a:lnSpc>
                <a:spcPct val="90000"/>
              </a:lnSpc>
              <a:spcBef>
                <a:spcPts val="0"/>
              </a:spcBef>
              <a:spcAft>
                <a:spcPts val="0"/>
              </a:spcAft>
              <a:buClr>
                <a:schemeClr val="accent4"/>
              </a:buClr>
              <a:buSzPct val="100000"/>
              <a:buFont typeface="Noto Sans Symbols"/>
              <a:buChar char="▪"/>
            </a:pPr>
            <a:r>
              <a:rPr lang="en-US"/>
              <a:t>Education </a:t>
            </a:r>
            <a:endParaRPr/>
          </a:p>
          <a:p>
            <a:pPr indent="-160020" lvl="1" marL="685800" rtl="0" algn="l">
              <a:lnSpc>
                <a:spcPct val="90000"/>
              </a:lnSpc>
              <a:spcBef>
                <a:spcPts val="500"/>
              </a:spcBef>
              <a:spcAft>
                <a:spcPts val="0"/>
              </a:spcAft>
              <a:buSzPct val="100000"/>
              <a:buChar char="▪"/>
            </a:pPr>
            <a:r>
              <a:rPr lang="en-US"/>
              <a:t>English language M.Sc. program within the Computer Science track, FinTech specialization</a:t>
            </a:r>
            <a:endParaRPr/>
          </a:p>
          <a:p>
            <a:pPr indent="-160020" lvl="1" marL="685800" rtl="0" algn="l">
              <a:lnSpc>
                <a:spcPct val="90000"/>
              </a:lnSpc>
              <a:spcBef>
                <a:spcPts val="500"/>
              </a:spcBef>
              <a:spcAft>
                <a:spcPts val="0"/>
              </a:spcAft>
              <a:buSzPct val="100000"/>
              <a:buChar char="▪"/>
            </a:pPr>
            <a:r>
              <a:rPr lang="en-US"/>
              <a:t>Courses, workshops, conferences on Financial Services Technologies</a:t>
            </a:r>
            <a:endParaRPr/>
          </a:p>
          <a:p>
            <a:pPr indent="-160020" lvl="1" marL="685800" rtl="0" algn="l">
              <a:lnSpc>
                <a:spcPct val="90000"/>
              </a:lnSpc>
              <a:spcBef>
                <a:spcPts val="500"/>
              </a:spcBef>
              <a:spcAft>
                <a:spcPts val="0"/>
              </a:spcAft>
              <a:buSzPct val="100000"/>
              <a:buChar char="▪"/>
            </a:pPr>
            <a:r>
              <a:rPr lang="en-US"/>
              <a:t>Cooperation under the auspices of DIGITALTECH EDIH with Financial Institutions, SME, start-ups</a:t>
            </a:r>
            <a:endParaRPr/>
          </a:p>
          <a:p>
            <a:pPr indent="-160020" lvl="1" marL="685800" rtl="0" algn="l">
              <a:lnSpc>
                <a:spcPct val="90000"/>
              </a:lnSpc>
              <a:spcBef>
                <a:spcPts val="500"/>
              </a:spcBef>
              <a:spcAft>
                <a:spcPts val="0"/>
              </a:spcAft>
              <a:buSzPct val="100000"/>
              <a:buChar char="▪"/>
            </a:pPr>
            <a:r>
              <a:rPr lang="en-US"/>
              <a:t>Dissemination of FinTech and AI in FinTech related knowledge for SME</a:t>
            </a:r>
            <a:endParaRPr/>
          </a:p>
          <a:p>
            <a:pPr indent="-161925" lvl="2" marL="1143000" rtl="0" algn="l">
              <a:lnSpc>
                <a:spcPct val="90000"/>
              </a:lnSpc>
              <a:spcBef>
                <a:spcPts val="500"/>
              </a:spcBef>
              <a:spcAft>
                <a:spcPts val="0"/>
              </a:spcAft>
              <a:buSzPct val="100000"/>
              <a:buChar char="▪"/>
            </a:pPr>
            <a:r>
              <a:rPr lang="en-US"/>
              <a:t>Vocational</a:t>
            </a:r>
            <a:r>
              <a:rPr lang="en-US"/>
              <a:t> Courses for Micro-, SMEs, Payment Systems, Digital transformation with AI, Blockchain concerning FinTech</a:t>
            </a:r>
            <a:endParaRPr/>
          </a:p>
          <a:p>
            <a:pPr indent="-161925" lvl="2" marL="1143000" rtl="0" algn="l">
              <a:lnSpc>
                <a:spcPct val="90000"/>
              </a:lnSpc>
              <a:spcBef>
                <a:spcPts val="500"/>
              </a:spcBef>
              <a:spcAft>
                <a:spcPts val="0"/>
              </a:spcAft>
              <a:buSzPct val="100000"/>
              <a:buChar char="▪"/>
            </a:pPr>
            <a:r>
              <a:rPr lang="en-US"/>
              <a:t>Consultancy services for MSMEs, </a:t>
            </a:r>
            <a:endParaRPr/>
          </a:p>
          <a:p>
            <a:pPr indent="-161925" lvl="2" marL="1143000" marR="0" rtl="0" algn="l">
              <a:lnSpc>
                <a:spcPct val="90000"/>
              </a:lnSpc>
              <a:spcBef>
                <a:spcPts val="500"/>
              </a:spcBef>
              <a:spcAft>
                <a:spcPts val="0"/>
              </a:spcAft>
              <a:buSzPct val="100000"/>
              <a:buChar char="▪"/>
            </a:pPr>
            <a:r>
              <a:rPr lang="en-US"/>
              <a:t>The main area of focus is providing financial technology services to support different product life cycle phases and enterprise financial business processes. </a:t>
            </a:r>
            <a:endParaRPr/>
          </a:p>
          <a:p>
            <a:pPr indent="-161925" lvl="2" marL="1143000" marR="0" rtl="0" algn="l">
              <a:lnSpc>
                <a:spcPct val="90000"/>
              </a:lnSpc>
              <a:spcBef>
                <a:spcPts val="500"/>
              </a:spcBef>
              <a:spcAft>
                <a:spcPts val="0"/>
              </a:spcAft>
              <a:buSzPct val="100000"/>
              <a:buChar char="▪"/>
            </a:pPr>
            <a:r>
              <a:rPr lang="en-US"/>
              <a:t>This includes payment services, PSD2, banking APIs, FinTech aggregators, and web shop modules. </a:t>
            </a:r>
            <a:endParaRPr/>
          </a:p>
          <a:p>
            <a:pPr indent="-161925" lvl="2" marL="1143000" marR="0" rtl="0" algn="l">
              <a:lnSpc>
                <a:spcPct val="90000"/>
              </a:lnSpc>
              <a:spcBef>
                <a:spcPts val="500"/>
              </a:spcBef>
              <a:spcAft>
                <a:spcPts val="0"/>
              </a:spcAft>
              <a:buSzPct val="100000"/>
              <a:buChar char="▪"/>
            </a:pPr>
            <a:r>
              <a:rPr lang="en-US"/>
              <a:t>Additionally, we specialize in digitalizing financial processes, integrating blockchain technology into enterprise processes and workflows, and conducting financial data analysis, trends, and forecasting. </a:t>
            </a:r>
            <a:endParaRPr/>
          </a:p>
          <a:p>
            <a:pPr indent="-161925" lvl="2" marL="1143000" marR="0" rtl="0" algn="l">
              <a:lnSpc>
                <a:spcPct val="90000"/>
              </a:lnSpc>
              <a:spcBef>
                <a:spcPts val="500"/>
              </a:spcBef>
              <a:spcAft>
                <a:spcPts val="0"/>
              </a:spcAft>
              <a:buSzPct val="100000"/>
              <a:buChar char="▪"/>
            </a:pPr>
            <a:r>
              <a:rPr lang="en-US"/>
              <a:t>We also provide expertise in digital currencies such as cryptocurrencies and NFTs, along with guidance on how to comply with country-specific regulations. </a:t>
            </a:r>
            <a:endParaRPr/>
          </a:p>
          <a:p>
            <a:pPr indent="-161925" lvl="2" marL="1143000" marR="0" rtl="0" algn="l">
              <a:lnSpc>
                <a:spcPct val="90000"/>
              </a:lnSpc>
              <a:spcBef>
                <a:spcPts val="500"/>
              </a:spcBef>
              <a:spcAft>
                <a:spcPts val="0"/>
              </a:spcAft>
              <a:buSzPct val="100000"/>
              <a:buChar char="▪"/>
            </a:pPr>
            <a:r>
              <a:rPr lang="en-US"/>
              <a:t>Our services include the application of Service Science and Enterprise Architecture in the field of financial services, and the digital transformation of business processes with the use of AI, Generative AI, and Blockchain in tandem with FinTech solutions. </a:t>
            </a:r>
            <a:endParaRPr/>
          </a:p>
          <a:p>
            <a:pPr indent="-161925" lvl="2" marL="1143000" marR="0" rtl="0" algn="l">
              <a:lnSpc>
                <a:spcPct val="90000"/>
              </a:lnSpc>
              <a:spcBef>
                <a:spcPts val="500"/>
              </a:spcBef>
              <a:spcAft>
                <a:spcPts val="0"/>
              </a:spcAft>
              <a:buSzPct val="100000"/>
              <a:buChar char="▪"/>
            </a:pPr>
            <a:r>
              <a:rPr lang="en-US"/>
              <a:t>We offer domain-specific vocational courses to raise the interests of participants, followed by opportunities for consultancy services</a:t>
            </a:r>
            <a:endParaRPr/>
          </a:p>
          <a:p>
            <a:pPr indent="0" lvl="0" marL="1143000" rtl="0" algn="l">
              <a:lnSpc>
                <a:spcPct val="90000"/>
              </a:lnSpc>
              <a:spcBef>
                <a:spcPts val="500"/>
              </a:spcBef>
              <a:spcAft>
                <a:spcPts val="0"/>
              </a:spcAft>
              <a:buSzPct val="200000"/>
              <a:buNone/>
            </a:pPr>
            <a:r>
              <a:t/>
            </a:r>
            <a:endParaRPr sz="2000"/>
          </a:p>
          <a:p>
            <a:pPr indent="-160020" lvl="1" marL="685800" rtl="0" algn="l">
              <a:lnSpc>
                <a:spcPct val="90000"/>
              </a:lnSpc>
              <a:spcBef>
                <a:spcPts val="500"/>
              </a:spcBef>
              <a:spcAft>
                <a:spcPts val="0"/>
              </a:spcAft>
              <a:buSzPct val="100000"/>
              <a:buChar char="▪"/>
            </a:pPr>
            <a:r>
              <a:rPr lang="en-US"/>
              <a:t>EDIH (European Digital Innovation Hub) – cooperation with other countries in Financial Services Technologies</a:t>
            </a:r>
            <a:endParaRPr/>
          </a:p>
          <a:p>
            <a:pPr indent="-160020" lvl="1" marL="685800" rtl="0" algn="l">
              <a:lnSpc>
                <a:spcPct val="90000"/>
              </a:lnSpc>
              <a:spcBef>
                <a:spcPts val="500"/>
              </a:spcBef>
              <a:spcAft>
                <a:spcPts val="0"/>
              </a:spcAft>
              <a:buSzPct val="100000"/>
              <a:buChar char="▪"/>
            </a:pPr>
            <a:r>
              <a:rPr lang="en-US"/>
              <a:t>Establish a large and interconnected community across academia, public institutions and industry focusing on Financial Technology and Artificial Intelligence, improving transparency in financial services, especially in and through FinTech, in financial modelling and investment performance evaluation</a:t>
            </a:r>
            <a:endParaRPr/>
          </a:p>
          <a:p>
            <a:pPr indent="-87630" lvl="1" marL="685800" rtl="0" algn="l">
              <a:lnSpc>
                <a:spcPct val="90000"/>
              </a:lnSpc>
              <a:spcBef>
                <a:spcPts val="500"/>
              </a:spcBef>
              <a:spcAft>
                <a:spcPts val="0"/>
              </a:spcAft>
              <a:buSzPct val="100000"/>
              <a:buNone/>
            </a:pPr>
            <a:r>
              <a:t/>
            </a:r>
            <a:endParaRPr/>
          </a:p>
        </p:txBody>
      </p:sp>
      <p:sp>
        <p:nvSpPr>
          <p:cNvPr id="103" name="Google Shape;103;p3"/>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800"/>
              <a:buFont typeface="Arial"/>
              <a:buNone/>
            </a:pPr>
            <a:r>
              <a:rPr lang="en-US"/>
              <a:t>DIGITALTECH EDIH and CA 19130</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7" name="Shape 107"/>
        <p:cNvGrpSpPr/>
        <p:nvPr/>
      </p:nvGrpSpPr>
      <p:grpSpPr>
        <a:xfrm>
          <a:off x="0" y="0"/>
          <a:ext cx="0" cy="0"/>
          <a:chOff x="0" y="0"/>
          <a:chExt cx="0" cy="0"/>
        </a:xfrm>
      </p:grpSpPr>
      <p:sp>
        <p:nvSpPr>
          <p:cNvPr id="108" name="Google Shape;108;p4"/>
          <p:cNvSpPr txBox="1"/>
          <p:nvPr>
            <p:ph type="title"/>
          </p:nvPr>
        </p:nvSpPr>
        <p:spPr>
          <a:xfrm>
            <a:off x="3568701" y="687954"/>
            <a:ext cx="8327400" cy="587700"/>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800"/>
              <a:buFont typeface="Arial"/>
              <a:buNone/>
            </a:pPr>
            <a:r>
              <a:rPr lang="en-US"/>
              <a:t>Publications - Research in FinTech</a:t>
            </a:r>
            <a:endParaRPr/>
          </a:p>
        </p:txBody>
      </p:sp>
      <p:sp>
        <p:nvSpPr>
          <p:cNvPr id="109" name="Google Shape;109;p4"/>
          <p:cNvSpPr txBox="1"/>
          <p:nvPr>
            <p:ph idx="1" type="body"/>
          </p:nvPr>
        </p:nvSpPr>
        <p:spPr>
          <a:xfrm>
            <a:off x="1465750" y="1884225"/>
            <a:ext cx="9440100" cy="4368900"/>
          </a:xfrm>
          <a:prstGeom prst="rect">
            <a:avLst/>
          </a:prstGeom>
          <a:noFill/>
          <a:ln>
            <a:noFill/>
          </a:ln>
        </p:spPr>
        <p:txBody>
          <a:bodyPr anchorCtr="0" anchor="ctr" bIns="45700" lIns="91425" spcFirstLastPara="1" rIns="91425" wrap="square" tIns="158700">
            <a:noAutofit/>
          </a:bodyPr>
          <a:lstStyle/>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	</a:t>
            </a:r>
            <a:r>
              <a:rPr b="1" lang="en-US" sz="2300">
                <a:solidFill>
                  <a:schemeClr val="dk1"/>
                </a:solidFill>
              </a:rPr>
              <a:t>Conference</a:t>
            </a:r>
            <a:endParaRPr b="1"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1.</a:t>
            </a:r>
            <a:r>
              <a:rPr lang="en-US" sz="700">
                <a:solidFill>
                  <a:schemeClr val="dk1"/>
                </a:solidFill>
                <a:latin typeface="Times New Roman"/>
                <a:ea typeface="Times New Roman"/>
                <a:cs typeface="Times New Roman"/>
                <a:sym typeface="Times New Roman"/>
              </a:rPr>
              <a:t> </a:t>
            </a:r>
            <a:r>
              <a:rPr lang="en-US" sz="1200">
                <a:solidFill>
                  <a:schemeClr val="dk1"/>
                </a:solidFill>
                <a:latin typeface="Times New Roman"/>
                <a:ea typeface="Times New Roman"/>
                <a:cs typeface="Times New Roman"/>
                <a:sym typeface="Times New Roman"/>
              </a:rPr>
              <a:t>  PISONI, Galena, MOLNÁR, Bálint, KORBA, Szabolcs , MOLONEY, Maria. SUSTAINABILITY TRACING FOR COMPANIES: GOVERNANCE, REGULATION, ECONOMICAL AND ETHICAL CONSIDERATIONS. 2024, 136-140. https://m2.mtmt.hu/api/publication/34741953. </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PISONI, Galena, MINÁRIKOVÁ, Erika, HUDEC, Miroslav, SKAFTADOTTIR, Hanna Kristin, MOLNÁR, Bálint, VUČETIĆ, Miljan y SEDLÁKOVÁ, Denisa. REDUCING COMPLEXITY BY USING LINGUISTIC SUMMARIES FOR BUSINESS INTELLIGENCE REPORTING. 2024, 174-178. https://m2.mtmt.hu/api/publication/34741958. ISBN: 9789898704566. </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MOLNÁR, Bálint, BÁLDY, Péter, MENYHARD-BALÁZS, Krisztina. Architectures of Contemporary Information Systems and Legal/Regulatory Environment. SCITEPRESS – Science and Technology Publications, Lda.. 2024.p. 753-761. </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MINÁRIKOVÁ, Erika, PISONI, Galena , KRISTÍN SKAFTADOTTIR, Hanna. Business Intelligence Reporting by Linguistic Summaries for Smart Cities: A Case on Explaining Bicycle Sharing Patterns. SCITEPRESS – Science and Technology Publications, Lda.. 2024.p. 762-768. </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b="1" lang="en-US" sz="2300">
                <a:solidFill>
                  <a:schemeClr val="dk1"/>
                </a:solidFill>
              </a:rPr>
              <a:t>Journal</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rPr lang="en-US" sz="1200">
                <a:solidFill>
                  <a:schemeClr val="dk1"/>
                </a:solidFill>
                <a:latin typeface="Times New Roman"/>
                <a:ea typeface="Times New Roman"/>
                <a:cs typeface="Times New Roman"/>
                <a:sym typeface="Times New Roman"/>
              </a:rPr>
              <a:t>PISONI, Galena y MOLNÁR, Bálint. AI-based solution for sustainability tracing for companies. IGI Global, 2024, 1–17. (20). ISSN: 1548-0658.</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a:p>
            <a:pPr indent="0" lvl="0" marL="0" rtl="0" algn="just">
              <a:lnSpc>
                <a:spcPct val="115000"/>
              </a:lnSpc>
              <a:spcBef>
                <a:spcPts val="1200"/>
              </a:spcBef>
              <a:spcAft>
                <a:spcPts val="0"/>
              </a:spcAft>
              <a:buClr>
                <a:schemeClr val="dk1"/>
              </a:buClr>
              <a:buSzPts val="1100"/>
              <a:buFont typeface="Arial"/>
              <a:buNone/>
            </a:pPr>
            <a:r>
              <a:t/>
            </a:r>
            <a:endParaRPr sz="1200">
              <a:solidFill>
                <a:schemeClr val="dk1"/>
              </a:solidFill>
              <a:latin typeface="Times New Roman"/>
              <a:ea typeface="Times New Roman"/>
              <a:cs typeface="Times New Roman"/>
              <a:sym typeface="Times New Roma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3" name="Shape 113"/>
        <p:cNvGrpSpPr/>
        <p:nvPr/>
      </p:nvGrpSpPr>
      <p:grpSpPr>
        <a:xfrm>
          <a:off x="0" y="0"/>
          <a:ext cx="0" cy="0"/>
          <a:chOff x="0" y="0"/>
          <a:chExt cx="0" cy="0"/>
        </a:xfrm>
      </p:grpSpPr>
      <p:sp>
        <p:nvSpPr>
          <p:cNvPr id="114" name="Google Shape;114;p5"/>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rmAutofit fontScale="55000" lnSpcReduction="10000"/>
          </a:bodyPr>
          <a:lstStyle/>
          <a:p>
            <a:pPr indent="-201930" lvl="0" marL="228600" rtl="0" algn="l">
              <a:lnSpc>
                <a:spcPct val="90000"/>
              </a:lnSpc>
              <a:spcBef>
                <a:spcPts val="0"/>
              </a:spcBef>
              <a:spcAft>
                <a:spcPts val="0"/>
              </a:spcAft>
              <a:buSzPct val="100000"/>
              <a:buChar char="▪"/>
            </a:pPr>
            <a:r>
              <a:rPr lang="en-US"/>
              <a:t>Building up an R&amp;D relationship with the OTP (The largest Hungarian retail bank) in topics of Financial Services Technologies:</a:t>
            </a:r>
            <a:endParaRPr/>
          </a:p>
          <a:p>
            <a:pPr indent="-173990" lvl="1" marL="685800" rtl="0" algn="l">
              <a:lnSpc>
                <a:spcPct val="90000"/>
              </a:lnSpc>
              <a:spcBef>
                <a:spcPts val="1000"/>
              </a:spcBef>
              <a:spcAft>
                <a:spcPts val="0"/>
              </a:spcAft>
              <a:buSzPct val="116665"/>
              <a:buChar char="▪"/>
            </a:pPr>
            <a:r>
              <a:rPr lang="en-US"/>
              <a:t>Blockchain application in financial business processes</a:t>
            </a:r>
            <a:endParaRPr/>
          </a:p>
          <a:p>
            <a:pPr indent="-173990" lvl="1" marL="685800" rtl="0" algn="l">
              <a:lnSpc>
                <a:spcPct val="90000"/>
              </a:lnSpc>
              <a:spcBef>
                <a:spcPts val="1000"/>
              </a:spcBef>
              <a:spcAft>
                <a:spcPts val="0"/>
              </a:spcAft>
              <a:buSzPct val="116665"/>
              <a:buChar char="▪"/>
            </a:pPr>
            <a:r>
              <a:rPr lang="en-US"/>
              <a:t>NFT</a:t>
            </a:r>
            <a:endParaRPr/>
          </a:p>
          <a:p>
            <a:pPr indent="-173990" lvl="1" marL="685800" rtl="0" algn="l">
              <a:lnSpc>
                <a:spcPct val="90000"/>
              </a:lnSpc>
              <a:spcBef>
                <a:spcPts val="1000"/>
              </a:spcBef>
              <a:spcAft>
                <a:spcPts val="0"/>
              </a:spcAft>
              <a:buSzPct val="116665"/>
              <a:buChar char="▪"/>
            </a:pPr>
            <a:r>
              <a:rPr lang="en-US"/>
              <a:t>Digital money, currencies, assets.</a:t>
            </a:r>
            <a:endParaRPr/>
          </a:p>
          <a:p>
            <a:pPr indent="-173990" lvl="1" marL="685800" rtl="0" algn="l">
              <a:lnSpc>
                <a:spcPct val="90000"/>
              </a:lnSpc>
              <a:spcBef>
                <a:spcPts val="1000"/>
              </a:spcBef>
              <a:spcAft>
                <a:spcPts val="0"/>
              </a:spcAft>
              <a:buSzPct val="116665"/>
              <a:buChar char="▪"/>
            </a:pPr>
            <a:r>
              <a:rPr lang="en-US"/>
              <a:t>Legal aspects of the application of AI in Finance (GDPR, regulation etc.).</a:t>
            </a:r>
            <a:endParaRPr/>
          </a:p>
          <a:p>
            <a:pPr indent="-201930" lvl="0" marL="228600" rtl="0" algn="l">
              <a:lnSpc>
                <a:spcPct val="90000"/>
              </a:lnSpc>
              <a:spcBef>
                <a:spcPts val="1000"/>
              </a:spcBef>
              <a:spcAft>
                <a:spcPts val="0"/>
              </a:spcAft>
              <a:buSzPct val="100000"/>
              <a:buChar char="▪"/>
            </a:pPr>
            <a:r>
              <a:rPr lang="en-US"/>
              <a:t>Building up a relationship with the Association of Hungarian Banks and the Hungarian National Bank.</a:t>
            </a:r>
            <a:endParaRPr/>
          </a:p>
          <a:p>
            <a:pPr indent="-201930" lvl="0" marL="228600" rtl="0" algn="l">
              <a:lnSpc>
                <a:spcPct val="90000"/>
              </a:lnSpc>
              <a:spcBef>
                <a:spcPts val="1000"/>
              </a:spcBef>
              <a:spcAft>
                <a:spcPts val="0"/>
              </a:spcAft>
              <a:buSzPct val="100000"/>
              <a:buChar char="▪"/>
            </a:pPr>
            <a:r>
              <a:rPr lang="en-US"/>
              <a:t>Participating as members in the Hungarian Blockchain coalition:</a:t>
            </a:r>
            <a:endParaRPr/>
          </a:p>
          <a:p>
            <a:pPr indent="-205739" lvl="1" marL="685800" rtl="0" algn="l">
              <a:lnSpc>
                <a:spcPct val="90000"/>
              </a:lnSpc>
              <a:spcBef>
                <a:spcPts val="500"/>
              </a:spcBef>
              <a:spcAft>
                <a:spcPts val="0"/>
              </a:spcAft>
              <a:buSzPct val="100000"/>
              <a:buChar char="▪"/>
            </a:pPr>
            <a:r>
              <a:rPr lang="en-US"/>
              <a:t>Logistics workgroup (every issue that is related to enterprises and blockchain).</a:t>
            </a:r>
            <a:endParaRPr/>
          </a:p>
          <a:p>
            <a:pPr indent="-205739" lvl="1" marL="685800" rtl="0" algn="l">
              <a:lnSpc>
                <a:spcPct val="90000"/>
              </a:lnSpc>
              <a:spcBef>
                <a:spcPts val="500"/>
              </a:spcBef>
              <a:spcAft>
                <a:spcPts val="0"/>
              </a:spcAft>
              <a:buSzPct val="100000"/>
              <a:buChar char="▪"/>
            </a:pPr>
            <a:r>
              <a:rPr lang="en-US"/>
              <a:t>Legal group</a:t>
            </a:r>
            <a:endParaRPr/>
          </a:p>
          <a:p>
            <a:pPr indent="-205739" lvl="1" marL="685800" rtl="0" algn="l">
              <a:lnSpc>
                <a:spcPct val="90000"/>
              </a:lnSpc>
              <a:spcBef>
                <a:spcPts val="500"/>
              </a:spcBef>
              <a:spcAft>
                <a:spcPts val="0"/>
              </a:spcAft>
              <a:buSzPct val="100000"/>
              <a:buChar char="▪"/>
            </a:pPr>
            <a:r>
              <a:rPr lang="en-US"/>
              <a:t>Financial institution (bank, insurance, National Bank, etc.)</a:t>
            </a:r>
            <a:endParaRPr/>
          </a:p>
          <a:p>
            <a:pPr indent="-148590" lvl="0" marL="228600" rtl="0" algn="l">
              <a:lnSpc>
                <a:spcPct val="90000"/>
              </a:lnSpc>
              <a:spcBef>
                <a:spcPts val="500"/>
              </a:spcBef>
              <a:spcAft>
                <a:spcPts val="0"/>
              </a:spcAft>
              <a:buSzPct val="100000"/>
              <a:buChar char="▪"/>
            </a:pPr>
            <a:r>
              <a:rPr lang="en-US"/>
              <a:t>Participating in the Hungarian Blockchain Association (</a:t>
            </a:r>
            <a:r>
              <a:rPr lang="en-US" u="sng">
                <a:solidFill>
                  <a:schemeClr val="hlink"/>
                </a:solidFill>
                <a:hlinkClick r:id="rId3"/>
              </a:rPr>
              <a:t>https://www.blockchainhungary.org/</a:t>
            </a:r>
            <a:r>
              <a:rPr lang="en-US"/>
              <a:t> )</a:t>
            </a:r>
            <a:endParaRPr/>
          </a:p>
          <a:p>
            <a:pPr indent="-104140" lvl="0" marL="228600" rtl="0" algn="l">
              <a:lnSpc>
                <a:spcPct val="90000"/>
              </a:lnSpc>
              <a:spcBef>
                <a:spcPts val="1000"/>
              </a:spcBef>
              <a:spcAft>
                <a:spcPts val="0"/>
              </a:spcAft>
              <a:buClr>
                <a:schemeClr val="accent4"/>
              </a:buClr>
              <a:buSzPct val="100000"/>
              <a:buFont typeface="Noto Sans Symbols"/>
              <a:buNone/>
            </a:pPr>
            <a:r>
              <a:t/>
            </a:r>
            <a:endParaRPr/>
          </a:p>
        </p:txBody>
      </p:sp>
      <p:sp>
        <p:nvSpPr>
          <p:cNvPr id="115" name="Google Shape;115;p5"/>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800"/>
              <a:buFont typeface="Arial"/>
              <a:buNone/>
            </a:pPr>
            <a:r>
              <a:rPr b="0" lang="en-US"/>
              <a:t>Impact (creating network, promotions, etc.)</a:t>
            </a:r>
            <a:br>
              <a:rPr b="0" lang="en-US"/>
            </a:b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9" name="Shape 119"/>
        <p:cNvGrpSpPr/>
        <p:nvPr/>
      </p:nvGrpSpPr>
      <p:grpSpPr>
        <a:xfrm>
          <a:off x="0" y="0"/>
          <a:ext cx="0" cy="0"/>
          <a:chOff x="0" y="0"/>
          <a:chExt cx="0" cy="0"/>
        </a:xfrm>
      </p:grpSpPr>
      <p:sp>
        <p:nvSpPr>
          <p:cNvPr id="120" name="Google Shape;120;p6"/>
          <p:cNvSpPr txBox="1"/>
          <p:nvPr>
            <p:ph idx="1" type="body"/>
          </p:nvPr>
        </p:nvSpPr>
        <p:spPr>
          <a:xfrm>
            <a:off x="874713" y="2102946"/>
            <a:ext cx="10225087" cy="3666029"/>
          </a:xfrm>
          <a:prstGeom prst="rect">
            <a:avLst/>
          </a:prstGeom>
          <a:noFill/>
          <a:ln>
            <a:noFill/>
          </a:ln>
        </p:spPr>
        <p:txBody>
          <a:bodyPr anchorCtr="0" anchor="t" bIns="45700" lIns="91425" spcFirstLastPara="1" rIns="91425" wrap="square" tIns="45700">
            <a:normAutofit/>
          </a:bodyPr>
          <a:lstStyle/>
          <a:p>
            <a:pPr indent="-228600" lvl="0" marL="228600" rtl="0" algn="l">
              <a:lnSpc>
                <a:spcPct val="90000"/>
              </a:lnSpc>
              <a:spcBef>
                <a:spcPts val="0"/>
              </a:spcBef>
              <a:spcAft>
                <a:spcPts val="0"/>
              </a:spcAft>
              <a:buClr>
                <a:schemeClr val="accent4"/>
              </a:buClr>
              <a:buSzPts val="2800"/>
              <a:buFont typeface="Noto Sans Symbols"/>
              <a:buChar char="▪"/>
            </a:pPr>
            <a:r>
              <a:rPr lang="en-US"/>
              <a:t>EIT Digital Master School on Digital Finance (FinTech) including reachout activities:</a:t>
            </a:r>
            <a:endParaRPr/>
          </a:p>
          <a:p>
            <a:pPr indent="-228600" lvl="0" marL="228600" rtl="0" algn="l">
              <a:lnSpc>
                <a:spcPct val="90000"/>
              </a:lnSpc>
              <a:spcBef>
                <a:spcPts val="1000"/>
              </a:spcBef>
              <a:spcAft>
                <a:spcPts val="0"/>
              </a:spcAft>
              <a:buClr>
                <a:schemeClr val="accent4"/>
              </a:buClr>
              <a:buSzPts val="2800"/>
              <a:buFont typeface="Noto Sans Symbols"/>
              <a:buChar char="▪"/>
            </a:pPr>
            <a:r>
              <a:rPr lang="en-US" u="sng">
                <a:solidFill>
                  <a:schemeClr val="hlink"/>
                </a:solidFill>
                <a:hlinkClick r:id="rId3"/>
              </a:rPr>
              <a:t>https://masterschool.eitdigital.eu/fintech</a:t>
            </a:r>
            <a:endParaRPr u="sng"/>
          </a:p>
          <a:p>
            <a:pPr indent="-228600" lvl="0" marL="228600" rtl="0" algn="l">
              <a:lnSpc>
                <a:spcPct val="90000"/>
              </a:lnSpc>
              <a:spcBef>
                <a:spcPts val="1000"/>
              </a:spcBef>
              <a:spcAft>
                <a:spcPts val="0"/>
              </a:spcAft>
              <a:buClr>
                <a:schemeClr val="accent4"/>
              </a:buClr>
              <a:buSzPts val="2800"/>
              <a:buFont typeface="Noto Sans Symbols"/>
              <a:buChar char="▪"/>
            </a:pPr>
            <a:r>
              <a:rPr lang="en-US" u="sng"/>
              <a:t>ELTE English language M.Sc. Degree Fintech program</a:t>
            </a:r>
            <a:endParaRPr/>
          </a:p>
          <a:p>
            <a:pPr indent="-228600" lvl="0" marL="228600" rtl="0" algn="l">
              <a:lnSpc>
                <a:spcPct val="90000"/>
              </a:lnSpc>
              <a:spcBef>
                <a:spcPts val="1000"/>
              </a:spcBef>
              <a:spcAft>
                <a:spcPts val="0"/>
              </a:spcAft>
              <a:buClr>
                <a:schemeClr val="accent4"/>
              </a:buClr>
              <a:buSzPts val="2800"/>
              <a:buFont typeface="Noto Sans Symbols"/>
              <a:buChar char="▪"/>
            </a:pPr>
            <a:r>
              <a:rPr lang="en-US" u="sng">
                <a:solidFill>
                  <a:schemeClr val="hlink"/>
                </a:solidFill>
                <a:hlinkClick r:id="rId4"/>
              </a:rPr>
              <a:t>https://www.elte.hu/en/computer-science-msc-financial-technology-specialization</a:t>
            </a:r>
            <a:endParaRPr u="sng"/>
          </a:p>
          <a:p>
            <a:pPr indent="-50800" lvl="0" marL="228600" rtl="0" algn="l">
              <a:lnSpc>
                <a:spcPct val="90000"/>
              </a:lnSpc>
              <a:spcBef>
                <a:spcPts val="1000"/>
              </a:spcBef>
              <a:spcAft>
                <a:spcPts val="0"/>
              </a:spcAft>
              <a:buClr>
                <a:schemeClr val="accent4"/>
              </a:buClr>
              <a:buSzPts val="2800"/>
              <a:buFont typeface="Noto Sans Symbols"/>
              <a:buNone/>
            </a:pPr>
            <a:r>
              <a:t/>
            </a:r>
            <a:endParaRPr u="sng"/>
          </a:p>
          <a:p>
            <a:pPr indent="-50800" lvl="0" marL="228600" rtl="0" algn="l">
              <a:lnSpc>
                <a:spcPct val="90000"/>
              </a:lnSpc>
              <a:spcBef>
                <a:spcPts val="1000"/>
              </a:spcBef>
              <a:spcAft>
                <a:spcPts val="0"/>
              </a:spcAft>
              <a:buClr>
                <a:schemeClr val="accent4"/>
              </a:buClr>
              <a:buSzPts val="2800"/>
              <a:buFont typeface="Noto Sans Symbols"/>
              <a:buNone/>
            </a:pPr>
            <a:r>
              <a:t/>
            </a:r>
            <a:endParaRPr/>
          </a:p>
          <a:p>
            <a:pPr indent="-50800" lvl="0" marL="228600" rtl="0" algn="l">
              <a:lnSpc>
                <a:spcPct val="90000"/>
              </a:lnSpc>
              <a:spcBef>
                <a:spcPts val="1000"/>
              </a:spcBef>
              <a:spcAft>
                <a:spcPts val="0"/>
              </a:spcAft>
              <a:buClr>
                <a:schemeClr val="accent4"/>
              </a:buClr>
              <a:buSzPts val="2800"/>
              <a:buFont typeface="Noto Sans Symbols"/>
              <a:buNone/>
            </a:pPr>
            <a:r>
              <a:t/>
            </a:r>
            <a:endParaRPr/>
          </a:p>
        </p:txBody>
      </p:sp>
      <p:sp>
        <p:nvSpPr>
          <p:cNvPr id="121" name="Google Shape;121;p6"/>
          <p:cNvSpPr txBox="1"/>
          <p:nvPr>
            <p:ph type="title"/>
          </p:nvPr>
        </p:nvSpPr>
        <p:spPr>
          <a:xfrm>
            <a:off x="874713" y="1515179"/>
            <a:ext cx="8327542" cy="587767"/>
          </a:xfrm>
          <a:prstGeom prst="rect">
            <a:avLst/>
          </a:prstGeom>
          <a:noFill/>
          <a:ln>
            <a:noFill/>
          </a:ln>
        </p:spPr>
        <p:txBody>
          <a:bodyPr anchorCtr="0" anchor="t" bIns="45700" lIns="91425" spcFirstLastPara="1" rIns="91425" wrap="square" tIns="45700">
            <a:noAutofit/>
          </a:bodyPr>
          <a:lstStyle/>
          <a:p>
            <a:pPr indent="0" lvl="0" marL="0" rtl="0" algn="l">
              <a:lnSpc>
                <a:spcPct val="90000"/>
              </a:lnSpc>
              <a:spcBef>
                <a:spcPts val="0"/>
              </a:spcBef>
              <a:spcAft>
                <a:spcPts val="0"/>
              </a:spcAft>
              <a:buClr>
                <a:schemeClr val="dk2"/>
              </a:buClr>
              <a:buSzPts val="2800"/>
              <a:buFont typeface="Arial"/>
              <a:buNone/>
            </a:pPr>
            <a:r>
              <a:rPr lang="en-US"/>
              <a:t>Master Degree programs</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6" name="Shape 126"/>
        <p:cNvGrpSpPr/>
        <p:nvPr/>
      </p:nvGrpSpPr>
      <p:grpSpPr>
        <a:xfrm>
          <a:off x="0" y="0"/>
          <a:ext cx="0" cy="0"/>
          <a:chOff x="0" y="0"/>
          <a:chExt cx="0" cy="0"/>
        </a:xfrm>
      </p:grpSpPr>
      <p:pic>
        <p:nvPicPr>
          <p:cNvPr id="127" name="Google Shape;127;g27cd44d00de_2_7"/>
          <p:cNvPicPr preferRelativeResize="0"/>
          <p:nvPr/>
        </p:nvPicPr>
        <p:blipFill rotWithShape="1">
          <a:blip r:embed="rId3">
            <a:alphaModFix/>
          </a:blip>
          <a:srcRect b="0" l="0" r="0" t="0"/>
          <a:stretch/>
        </p:blipFill>
        <p:spPr>
          <a:xfrm>
            <a:off x="5197100" y="3069975"/>
            <a:ext cx="885825" cy="885825"/>
          </a:xfrm>
          <a:prstGeom prst="rect">
            <a:avLst/>
          </a:prstGeom>
          <a:noFill/>
          <a:ln>
            <a:noFill/>
          </a:ln>
        </p:spPr>
      </p:pic>
      <p:sp>
        <p:nvSpPr>
          <p:cNvPr id="128" name="Google Shape;128;g27cd44d00de_2_7"/>
          <p:cNvSpPr txBox="1"/>
          <p:nvPr/>
        </p:nvSpPr>
        <p:spPr>
          <a:xfrm>
            <a:off x="4243825" y="967100"/>
            <a:ext cx="4347300" cy="1266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3000"/>
              <a:buFont typeface="Arial"/>
              <a:buNone/>
            </a:pPr>
            <a:r>
              <a:rPr b="1" i="0" lang="en-US" sz="3000" u="none" cap="none" strike="noStrike">
                <a:solidFill>
                  <a:srgbClr val="000000"/>
                </a:solidFill>
                <a:latin typeface="Arial"/>
                <a:ea typeface="Arial"/>
                <a:cs typeface="Arial"/>
                <a:sym typeface="Arial"/>
              </a:rPr>
              <a:t>Questions?</a:t>
            </a:r>
            <a:endParaRPr b="1" i="0" sz="3000" u="none" cap="none" strike="noStrik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name="COST_ppt-16_9-color_1">
  <a:themeElements>
    <a:clrScheme name="COST THEME FUSHIA">
      <a:dk1>
        <a:srgbClr val="000000"/>
      </a:dk1>
      <a:lt1>
        <a:srgbClr val="FFFFFF"/>
      </a:lt1>
      <a:dk2>
        <a:srgbClr val="737373"/>
      </a:dk2>
      <a:lt2>
        <a:srgbClr val="D2D2CD"/>
      </a:lt2>
      <a:accent1>
        <a:srgbClr val="961E64"/>
      </a:accent1>
      <a:accent2>
        <a:srgbClr val="6E82BE"/>
      </a:accent2>
      <a:accent3>
        <a:srgbClr val="692364"/>
      </a:accent3>
      <a:accent4>
        <a:srgbClr val="2D3778"/>
      </a:accent4>
      <a:accent5>
        <a:srgbClr val="E1783C"/>
      </a:accent5>
      <a:accent6>
        <a:srgbClr val="00AB9D"/>
      </a:accent6>
      <a:hlink>
        <a:srgbClr val="D7D2C3"/>
      </a:hlink>
      <a:folHlink>
        <a:srgbClr val="9B9B9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Thème Office">
  <a:themeElements>
    <a:clrScheme name="Bureau">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2020-11-09T15:57:23Z</dcterms:created>
  <dc:creator>Molnár Bálint</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0x010100EFB92027B0E2564A9C6FE34CFB6A55A3</vt:lpwstr>
  </property>
</Properties>
</file>